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6" r:id="rId11"/>
    <p:sldId id="265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108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wmf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blipFill dpi="0" rotWithShape="1">
          <a:blip r:embed="rId2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Redtitle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04800" y="4038601"/>
            <a:ext cx="6324600" cy="609600"/>
          </a:xfrm>
        </p:spPr>
        <p:txBody>
          <a:bodyPr/>
          <a:lstStyle>
            <a:lvl1pPr algn="r">
              <a:defRPr b="1">
                <a:solidFill>
                  <a:schemeClr val="tx2">
                    <a:lumMod val="7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62000" y="4724400"/>
            <a:ext cx="5867400" cy="609600"/>
          </a:xfrm>
        </p:spPr>
        <p:txBody>
          <a:bodyPr/>
          <a:lstStyle>
            <a:lvl1pPr marL="0" indent="0" algn="r">
              <a:buNone/>
              <a:defRPr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A9A0A2-0F85-4D39-823A-F19AE3236727}" type="datetimeFigureOut">
              <a:rPr lang="ru-RU" smtClean="0"/>
              <a:pPr/>
              <a:t>07.08.2011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88DF66-0597-4875-925E-EA46FEA7ACA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A9A0A2-0F85-4D39-823A-F19AE3236727}" type="datetimeFigureOut">
              <a:rPr lang="ru-RU" smtClean="0"/>
              <a:pPr/>
              <a:t>07.08.2011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88DF66-0597-4875-925E-EA46FEA7ACA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A9A0A2-0F85-4D39-823A-F19AE3236727}" type="datetimeFigureOut">
              <a:rPr lang="ru-RU" smtClean="0"/>
              <a:pPr/>
              <a:t>07.08.2011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88DF66-0597-4875-925E-EA46FEA7ACA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A9A0A2-0F85-4D39-823A-F19AE3236727}" type="datetimeFigureOut">
              <a:rPr lang="ru-RU" smtClean="0"/>
              <a:pPr/>
              <a:t>07.08.2011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88DF66-0597-4875-925E-EA46FEA7ACA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A9A0A2-0F85-4D39-823A-F19AE3236727}" type="datetimeFigureOut">
              <a:rPr lang="ru-RU" smtClean="0"/>
              <a:pPr/>
              <a:t>07.08.2011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88DF66-0597-4875-925E-EA46FEA7ACA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A9A0A2-0F85-4D39-823A-F19AE3236727}" type="datetimeFigureOut">
              <a:rPr lang="ru-RU" smtClean="0"/>
              <a:pPr/>
              <a:t>07.08.2011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88DF66-0597-4875-925E-EA46FEA7ACA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A9A0A2-0F85-4D39-823A-F19AE3236727}" type="datetimeFigureOut">
              <a:rPr lang="ru-RU" smtClean="0"/>
              <a:pPr/>
              <a:t>07.08.2011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88DF66-0597-4875-925E-EA46FEA7ACA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A9A0A2-0F85-4D39-823A-F19AE3236727}" type="datetimeFigureOut">
              <a:rPr lang="ru-RU" smtClean="0"/>
              <a:pPr/>
              <a:t>07.08.2011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88DF66-0597-4875-925E-EA46FEA7ACA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A9A0A2-0F85-4D39-823A-F19AE3236727}" type="datetimeFigureOut">
              <a:rPr lang="ru-RU" smtClean="0"/>
              <a:pPr/>
              <a:t>07.08.2011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88DF66-0597-4875-925E-EA46FEA7ACA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A9A0A2-0F85-4D39-823A-F19AE3236727}" type="datetimeFigureOut">
              <a:rPr lang="ru-RU" smtClean="0"/>
              <a:pPr/>
              <a:t>07.08.2011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88DF66-0597-4875-925E-EA46FEA7ACA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A9A0A2-0F85-4D39-823A-F19AE3236727}" type="datetimeFigureOut">
              <a:rPr lang="ru-RU" smtClean="0"/>
              <a:pPr/>
              <a:t>07.08.2011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88DF66-0597-4875-925E-EA46FEA7ACA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Redslide.jpg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A9A0A2-0F85-4D39-823A-F19AE3236727}" type="datetimeFigureOut">
              <a:rPr lang="ru-RU" smtClean="0"/>
              <a:pPr/>
              <a:t>07.08.2011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88DF66-0597-4875-925E-EA46FEA7ACA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lang="ru-RU" sz="4400" b="1" kern="1200" smtClean="0">
          <a:solidFill>
            <a:schemeClr val="tx2">
              <a:lumMod val="75000"/>
            </a:schemeClr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smtClean="0"/>
              <a:t>Метод Варда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62000" y="4724400"/>
            <a:ext cx="5867400" cy="1062054"/>
          </a:xfrm>
        </p:spPr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smtClean="0"/>
              <a:t>Метод Варда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ru-RU" dirty="0" smtClean="0"/>
              <a:t>Использование метода </a:t>
            </a:r>
            <a:r>
              <a:rPr lang="ru-RU" dirty="0" err="1" smtClean="0"/>
              <a:t>Варда</a:t>
            </a:r>
            <a:r>
              <a:rPr lang="ru-RU" dirty="0" smtClean="0"/>
              <a:t> начинается с образования </a:t>
            </a:r>
            <a:r>
              <a:rPr lang="en-US" dirty="0" smtClean="0"/>
              <a:t>n </a:t>
            </a:r>
            <a:r>
              <a:rPr lang="ru-RU" dirty="0" smtClean="0"/>
              <a:t>кластеров, куда входит по одному наблюдению. На первом шаге формируется </a:t>
            </a:r>
            <a:r>
              <a:rPr lang="en-US" dirty="0" smtClean="0"/>
              <a:t>n</a:t>
            </a:r>
            <a:r>
              <a:rPr lang="ru-RU" dirty="0" smtClean="0"/>
              <a:t>-1 кластер, где в одном из кластеров объединяется два наблюдения. Вычисляется ошибка сумм квадратов и </a:t>
            </a:r>
            <a:r>
              <a:rPr lang="en-US" dirty="0" smtClean="0"/>
              <a:t>r</a:t>
            </a:r>
            <a:r>
              <a:rPr lang="ru-RU" dirty="0" smtClean="0"/>
              <a:t>- квадрат. На следующем этапе образуется </a:t>
            </a:r>
            <a:r>
              <a:rPr lang="en-US" dirty="0" smtClean="0"/>
              <a:t>n</a:t>
            </a:r>
            <a:r>
              <a:rPr lang="ru-RU" dirty="0" smtClean="0"/>
              <a:t>-2 кластера, при этом в двух из кластерах может оказаться по два наблюдения, а во всех остальных по одному,  или в одном кластере 3 наблюдения, а во всех остальных по одному. Таким образом на каждом шаге кластеры или наблюдения комбинируются таким образом, чтобы свести к минимуму ошибки суммы квадратов и максимизировать значение </a:t>
            </a:r>
            <a:r>
              <a:rPr lang="en-US" dirty="0" smtClean="0"/>
              <a:t>r </a:t>
            </a:r>
            <a:r>
              <a:rPr lang="ru-RU" dirty="0" smtClean="0"/>
              <a:t>– квадрат.  Реализация алгоритма завершается, когда образуется один большой кластер, куда входят все наблюдения.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graphicFrame>
        <p:nvGraphicFramePr>
          <p:cNvPr id="2050" name="Object 2"/>
          <p:cNvGraphicFramePr>
            <a:graphicFrameLocks noChangeAspect="1"/>
          </p:cNvGraphicFramePr>
          <p:nvPr/>
        </p:nvGraphicFramePr>
        <p:xfrm>
          <a:off x="0" y="0"/>
          <a:ext cx="9144000" cy="6858000"/>
        </p:xfrm>
        <a:graphic>
          <a:graphicData uri="http://schemas.openxmlformats.org/presentationml/2006/ole">
            <p:oleObj spid="_x0000_s2050" name="Графика" r:id="rId3" imgW="5943600" imgH="4457880" progId="STATISTICA.Graph">
              <p:embed/>
            </p:oleObj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smtClean="0"/>
              <a:t>Джо Вард </a:t>
            </a:r>
            <a:endParaRPr lang="ru-RU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28596" y="1643050"/>
            <a:ext cx="1238250" cy="1695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TextBox 6"/>
          <p:cNvSpPr txBox="1"/>
          <p:nvPr/>
        </p:nvSpPr>
        <p:spPr>
          <a:xfrm>
            <a:off x="3071802" y="1714488"/>
            <a:ext cx="535785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Доктор Д. </a:t>
            </a:r>
            <a:r>
              <a:rPr lang="ru-RU" dirty="0" err="1" smtClean="0"/>
              <a:t>Вард</a:t>
            </a:r>
            <a:r>
              <a:rPr lang="ru-RU" dirty="0" smtClean="0"/>
              <a:t> работал в таких направлениях, как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/>
              <a:t>Педагогическая психология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/>
              <a:t>Статистика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/>
              <a:t>И другие.</a:t>
            </a:r>
          </a:p>
          <a:p>
            <a:r>
              <a:rPr lang="ru-RU" dirty="0" smtClean="0"/>
              <a:t>Он был консультантом ВВС, армии и флота США   по применению статистических методов для подбора и оценки персонала, поступающего на службу.</a:t>
            </a:r>
          </a:p>
          <a:p>
            <a:r>
              <a:rPr lang="ru-RU" dirty="0" smtClean="0"/>
              <a:t>Последние годы жизни он посветил волонтерской работе в начальной школе, которая названа в честь него</a:t>
            </a:r>
            <a:r>
              <a:rPr lang="en-US" dirty="0" smtClean="0"/>
              <a:t> - </a:t>
            </a:r>
            <a:r>
              <a:rPr lang="en-US" i="1" dirty="0" smtClean="0"/>
              <a:t>Dr. Joe Ward Elementary School</a:t>
            </a:r>
            <a:endParaRPr lang="ru-RU" i="1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smtClean="0"/>
              <a:t>Метод Варда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Метод </a:t>
            </a:r>
            <a:r>
              <a:rPr lang="ru-RU" dirty="0" err="1" smtClean="0"/>
              <a:t>Варда</a:t>
            </a:r>
            <a:r>
              <a:rPr lang="ru-RU" dirty="0" smtClean="0"/>
              <a:t> – это альтернативный подход для проведения кластерного анализа. В основном,  вместо использования метрик и мер связей  данный метод большее рассматривает проблему с точки зрения дисперсионного анализа. Он подходит скорее для анализа количественных переменных, а не для бинарных переменных.</a:t>
            </a:r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smtClean="0"/>
              <a:t>Метод Варда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Метод </a:t>
            </a:r>
            <a:r>
              <a:rPr lang="ru-RU" dirty="0" err="1" smtClean="0"/>
              <a:t>Варда</a:t>
            </a:r>
            <a:r>
              <a:rPr lang="ru-RU" dirty="0" smtClean="0"/>
              <a:t> – это альтернативный подход для проведения кластерного анализа. В основном,  вместо использования метрик и мер связей  данный метод большее рассматривает проблему с точки зрения дисперсионного анализа. Метод Вада подходит скорее для анализа количественных переменных, а не для бинарных переменных.</a:t>
            </a:r>
            <a:endParaRPr lang="ru-RU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smtClean="0"/>
              <a:t>Метод Варда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Основываясь на том, что кластеры многомерных наблюдений должны иметь примерно эллиптическую форму, считается, что данные из каждого кластера будут реализованы в многомерное распределение. То есть, если построить </a:t>
            </a:r>
            <a:r>
              <a:rPr lang="en-US" dirty="0" smtClean="0"/>
              <a:t>p</a:t>
            </a:r>
            <a:r>
              <a:rPr lang="ru-RU" dirty="0" smtClean="0"/>
              <a:t>-мерную точечную диаграмму, кластеры будут похожи на эллипс.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smtClean="0"/>
              <a:t>Метод Варда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	Пусть     </a:t>
            </a:r>
          </a:p>
          <a:p>
            <a:r>
              <a:rPr lang="ru-RU" dirty="0" err="1" smtClean="0"/>
              <a:t>X</a:t>
            </a:r>
            <a:r>
              <a:rPr lang="ru-RU" sz="1800" dirty="0" err="1" smtClean="0"/>
              <a:t>ijk</a:t>
            </a:r>
            <a:r>
              <a:rPr lang="ru-RU" dirty="0" smtClean="0"/>
              <a:t> – означает значение </a:t>
            </a:r>
            <a:r>
              <a:rPr lang="en-US" dirty="0" smtClean="0"/>
              <a:t>k</a:t>
            </a:r>
            <a:r>
              <a:rPr lang="ru-RU" dirty="0" smtClean="0"/>
              <a:t>- переменной в </a:t>
            </a:r>
            <a:r>
              <a:rPr lang="en-US" dirty="0" smtClean="0"/>
              <a:t>j </a:t>
            </a:r>
            <a:r>
              <a:rPr lang="ru-RU" dirty="0" smtClean="0"/>
              <a:t>– наблюдении, принадлежащему </a:t>
            </a:r>
            <a:r>
              <a:rPr lang="en-US" dirty="0" err="1" smtClean="0"/>
              <a:t>i</a:t>
            </a:r>
            <a:r>
              <a:rPr lang="en-US" dirty="0" smtClean="0"/>
              <a:t> </a:t>
            </a:r>
            <a:r>
              <a:rPr lang="ru-RU" dirty="0" smtClean="0"/>
              <a:t>– кластеру.</a:t>
            </a:r>
          </a:p>
          <a:p>
            <a:r>
              <a:rPr lang="ru-RU" dirty="0" smtClean="0"/>
              <a:t>При этом для реализации данного метода мы должны определить следующее: 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smtClean="0"/>
              <a:t>Метод Варда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 smtClean="0"/>
              <a:t>Ошибка суммы квадратов:</a:t>
            </a:r>
            <a:endParaRPr lang="ru-RU" dirty="0" smtClean="0"/>
          </a:p>
          <a:p>
            <a:endParaRPr lang="ru-RU" dirty="0"/>
          </a:p>
        </p:txBody>
      </p:sp>
      <p:pic>
        <p:nvPicPr>
          <p:cNvPr id="4" name="Рисунок 3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28860" y="2428868"/>
            <a:ext cx="4643470" cy="12763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714348" y="4180344"/>
            <a:ext cx="7429552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Здесь суммируется все переменные во всех </a:t>
            </a:r>
            <a:r>
              <a:rPr lang="ru-RU" sz="24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подчастях</a:t>
            </a:r>
            <a:r>
              <a:rPr lang="ru-RU" sz="2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каждого кластера и сравнивается отдельное наблюдение для каждой переменной со средней этой переменной из кластера. Если </a:t>
            </a:r>
            <a:r>
              <a:rPr lang="en-US" sz="2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ESS</a:t>
            </a:r>
            <a:r>
              <a:rPr lang="ru-RU" sz="2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имеет малые значения, то данные близки к средним по кластеру, подразумевая, что мы уже имеем кластер, как единицу анализа.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smtClean="0"/>
              <a:t>Метод Варда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 smtClean="0"/>
              <a:t>Общая сумма квадратов:</a:t>
            </a:r>
            <a:endParaRPr lang="ru-RU" dirty="0" smtClean="0"/>
          </a:p>
          <a:p>
            <a:endParaRPr lang="ru-RU" dirty="0"/>
          </a:p>
        </p:txBody>
      </p:sp>
      <p:pic>
        <p:nvPicPr>
          <p:cNvPr id="4" name="Рисунок 3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57356" y="2285992"/>
            <a:ext cx="4500594" cy="12334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928662" y="4429132"/>
            <a:ext cx="742955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В данном случае сравнивается отдельные наблюдения в каждой переменной с общей средней по переменной.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smtClean="0"/>
              <a:t>Метод Варда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 smtClean="0"/>
              <a:t>R-квадрат:</a:t>
            </a:r>
          </a:p>
          <a:p>
            <a:endParaRPr lang="ru-RU" dirty="0"/>
          </a:p>
        </p:txBody>
      </p:sp>
      <p:pic>
        <p:nvPicPr>
          <p:cNvPr id="4" name="Рисунок 3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43240" y="2071678"/>
            <a:ext cx="3024204" cy="14287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1357290" y="3929066"/>
            <a:ext cx="614366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Значение интерпретируется, как доля вариации, объясняемая специфической кластеризацией наблюдений.</a:t>
            </a:r>
          </a:p>
          <a:p>
            <a:endParaRPr lang="ru-RU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9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Тема9</Template>
  <TotalTime>29</TotalTime>
  <Words>425</Words>
  <Application>Microsoft Office PowerPoint</Application>
  <PresentationFormat>Экран (4:3)</PresentationFormat>
  <Paragraphs>29</Paragraphs>
  <Slides>11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3" baseType="lpstr">
      <vt:lpstr>Тема9</vt:lpstr>
      <vt:lpstr>Графика</vt:lpstr>
      <vt:lpstr>Метод Варда</vt:lpstr>
      <vt:lpstr>Джо Вард </vt:lpstr>
      <vt:lpstr>Метод Варда</vt:lpstr>
      <vt:lpstr>Метод Варда</vt:lpstr>
      <vt:lpstr>Метод Варда</vt:lpstr>
      <vt:lpstr>Метод Варда</vt:lpstr>
      <vt:lpstr>Метод Варда</vt:lpstr>
      <vt:lpstr>Метод Варда</vt:lpstr>
      <vt:lpstr>Метод Варда</vt:lpstr>
      <vt:lpstr>Метод Варда</vt:lpstr>
      <vt:lpstr>Слайд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Метод Варда</dc:title>
  <dc:creator>Ксюшка</dc:creator>
  <cp:lastModifiedBy>Ксюшка</cp:lastModifiedBy>
  <cp:revision>2</cp:revision>
  <dcterms:created xsi:type="dcterms:W3CDTF">2010-11-10T10:50:13Z</dcterms:created>
  <dcterms:modified xsi:type="dcterms:W3CDTF">2011-08-07T17:23:39Z</dcterms:modified>
</cp:coreProperties>
</file>