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08" y="-1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15196C79-5196-4C42-BAA5-D0EFC164C282}" type="datetimeFigureOut">
              <a:rPr lang="ru-RU" smtClean="0"/>
              <a:t>26.01.2011</a:t>
            </a:fld>
            <a:endParaRPr lang="ru-RU" dirty="0"/>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dirty="0"/>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E8E314E6-4D8D-4399-A77E-8B297539C8A5}"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p:transition spd="slow">
    <p:wipe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5196C79-5196-4C42-BAA5-D0EFC164C282}" type="datetimeFigureOut">
              <a:rPr lang="ru-RU" smtClean="0"/>
              <a:t>26.01.2011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E8E314E6-4D8D-4399-A77E-8B297539C8A5}" type="slidenum">
              <a:rPr lang="ru-RU" smtClean="0"/>
              <a:t>‹#›</a:t>
            </a:fld>
            <a:endParaRPr lang="ru-RU" dirty="0"/>
          </a:p>
        </p:txBody>
      </p:sp>
    </p:spTree>
  </p:cSld>
  <p:clrMapOvr>
    <a:masterClrMapping/>
  </p:clrMapOvr>
  <p:transition spd="slow">
    <p:wipe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0"/>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5196C79-5196-4C42-BAA5-D0EFC164C282}" type="datetimeFigureOut">
              <a:rPr lang="ru-RU" smtClean="0"/>
              <a:t>26.01.2011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E8E314E6-4D8D-4399-A77E-8B297539C8A5}" type="slidenum">
              <a:rPr lang="ru-RU" smtClean="0"/>
              <a:t>‹#›</a:t>
            </a:fld>
            <a:endParaRPr lang="ru-RU" dirty="0"/>
          </a:p>
        </p:txBody>
      </p:sp>
    </p:spTree>
  </p:cSld>
  <p:clrMapOvr>
    <a:masterClrMapping/>
  </p:clrMapOvr>
  <p:transition spd="slow">
    <p:wipe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15196C79-5196-4C42-BAA5-D0EFC164C282}" type="datetimeFigureOut">
              <a:rPr lang="ru-RU" smtClean="0"/>
              <a:t>26.01.2011</a:t>
            </a:fld>
            <a:endParaRPr lang="ru-RU" dirty="0"/>
          </a:p>
        </p:txBody>
      </p:sp>
      <p:sp>
        <p:nvSpPr>
          <p:cNvPr id="9" name="Номер слайда 8"/>
          <p:cNvSpPr>
            <a:spLocks noGrp="1"/>
          </p:cNvSpPr>
          <p:nvPr>
            <p:ph type="sldNum" sz="quarter" idx="15"/>
          </p:nvPr>
        </p:nvSpPr>
        <p:spPr/>
        <p:txBody>
          <a:bodyPr rtlCol="0"/>
          <a:lstStyle/>
          <a:p>
            <a:fld id="{E8E314E6-4D8D-4399-A77E-8B297539C8A5}" type="slidenum">
              <a:rPr lang="ru-RU" smtClean="0"/>
              <a:t>‹#›</a:t>
            </a:fld>
            <a:endParaRPr lang="ru-RU" dirty="0"/>
          </a:p>
        </p:txBody>
      </p:sp>
      <p:sp>
        <p:nvSpPr>
          <p:cNvPr id="10" name="Нижний колонтитул 9"/>
          <p:cNvSpPr>
            <a:spLocks noGrp="1"/>
          </p:cNvSpPr>
          <p:nvPr>
            <p:ph type="ftr" sz="quarter" idx="16"/>
          </p:nvPr>
        </p:nvSpPr>
        <p:spPr/>
        <p:txBody>
          <a:bodyPr rtlCol="0"/>
          <a:lstStyle/>
          <a:p>
            <a:endParaRPr lang="ru-RU" dirty="0"/>
          </a:p>
        </p:txBody>
      </p:sp>
    </p:spTree>
  </p:cSld>
  <p:clrMapOvr>
    <a:masterClrMapping/>
  </p:clrMapOvr>
  <p:transition spd="slow">
    <p:wipe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15196C79-5196-4C42-BAA5-D0EFC164C282}" type="datetimeFigureOut">
              <a:rPr lang="ru-RU" smtClean="0"/>
              <a:t>26.01.2011</a:t>
            </a:fld>
            <a:endParaRPr lang="ru-RU" dirty="0"/>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dirty="0"/>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Номер слайда 5"/>
          <p:cNvSpPr>
            <a:spLocks noGrp="1"/>
          </p:cNvSpPr>
          <p:nvPr>
            <p:ph type="sldNum" sz="quarter" idx="12"/>
          </p:nvPr>
        </p:nvSpPr>
        <p:spPr bwMode="auto">
          <a:xfrm>
            <a:off x="1340616" y="4928702"/>
            <a:ext cx="609600" cy="517524"/>
          </a:xfrm>
        </p:spPr>
        <p:txBody>
          <a:bodyPr/>
          <a:lstStyle/>
          <a:p>
            <a:fld id="{E8E314E6-4D8D-4399-A77E-8B297539C8A5}"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transition spd="slow">
    <p:wipe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15196C79-5196-4C42-BAA5-D0EFC164C282}" type="datetimeFigureOut">
              <a:rPr lang="ru-RU" smtClean="0"/>
              <a:t>26.01.2011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E8E314E6-4D8D-4399-A77E-8B297539C8A5}" type="slidenum">
              <a:rPr lang="ru-RU" smtClean="0"/>
              <a:t>‹#›</a:t>
            </a:fld>
            <a:endParaRPr lang="ru-RU" dirty="0"/>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spd="slow">
    <p:wipe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15196C79-5196-4C42-BAA5-D0EFC164C282}" type="datetimeFigureOut">
              <a:rPr lang="ru-RU" smtClean="0"/>
              <a:t>26.01.2011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E8E314E6-4D8D-4399-A77E-8B297539C8A5}" type="slidenum">
              <a:rPr lang="ru-RU" smtClean="0"/>
              <a:t>‹#›</a:t>
            </a:fld>
            <a:endParaRPr lang="ru-RU" dirty="0"/>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transition spd="slow">
    <p:wipe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15196C79-5196-4C42-BAA5-D0EFC164C282}" type="datetimeFigureOut">
              <a:rPr lang="ru-RU" smtClean="0"/>
              <a:t>26.01.2011</a:t>
            </a:fld>
            <a:endParaRPr lang="ru-RU" dirty="0"/>
          </a:p>
        </p:txBody>
      </p:sp>
      <p:sp>
        <p:nvSpPr>
          <p:cNvPr id="7" name="Номер слайда 6"/>
          <p:cNvSpPr>
            <a:spLocks noGrp="1"/>
          </p:cNvSpPr>
          <p:nvPr>
            <p:ph type="sldNum" sz="quarter" idx="11"/>
          </p:nvPr>
        </p:nvSpPr>
        <p:spPr/>
        <p:txBody>
          <a:bodyPr rtlCol="0"/>
          <a:lstStyle/>
          <a:p>
            <a:fld id="{E8E314E6-4D8D-4399-A77E-8B297539C8A5}" type="slidenum">
              <a:rPr lang="ru-RU" smtClean="0"/>
              <a:t>‹#›</a:t>
            </a:fld>
            <a:endParaRPr lang="ru-RU" dirty="0"/>
          </a:p>
        </p:txBody>
      </p:sp>
      <p:sp>
        <p:nvSpPr>
          <p:cNvPr id="8" name="Нижний колонтитул 7"/>
          <p:cNvSpPr>
            <a:spLocks noGrp="1"/>
          </p:cNvSpPr>
          <p:nvPr>
            <p:ph type="ftr" sz="quarter" idx="12"/>
          </p:nvPr>
        </p:nvSpPr>
        <p:spPr/>
        <p:txBody>
          <a:bodyPr rtlCol="0"/>
          <a:lstStyle/>
          <a:p>
            <a:endParaRPr lang="ru-RU" dirty="0"/>
          </a:p>
        </p:txBody>
      </p:sp>
    </p:spTree>
  </p:cSld>
  <p:clrMapOvr>
    <a:masterClrMapping/>
  </p:clrMapOvr>
  <p:transition spd="slow">
    <p:wipe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5196C79-5196-4C42-BAA5-D0EFC164C282}" type="datetimeFigureOut">
              <a:rPr lang="ru-RU" smtClean="0"/>
              <a:t>26.01.2011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E8E314E6-4D8D-4399-A77E-8B297539C8A5}" type="slidenum">
              <a:rPr lang="ru-RU" smtClean="0"/>
              <a:t>‹#›</a:t>
            </a:fld>
            <a:endParaRPr lang="ru-RU" dirty="0"/>
          </a:p>
        </p:txBody>
      </p:sp>
    </p:spTree>
  </p:cSld>
  <p:clrMapOvr>
    <a:masterClrMapping/>
  </p:clrMapOvr>
  <p:transition spd="slow">
    <p:wipe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1"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15196C79-5196-4C42-BAA5-D0EFC164C282}" type="datetimeFigureOut">
              <a:rPr lang="ru-RU" smtClean="0"/>
              <a:t>26.01.2011</a:t>
            </a:fld>
            <a:endParaRPr lang="ru-RU" dirty="0"/>
          </a:p>
        </p:txBody>
      </p:sp>
      <p:sp>
        <p:nvSpPr>
          <p:cNvPr id="22" name="Номер слайда 21"/>
          <p:cNvSpPr>
            <a:spLocks noGrp="1"/>
          </p:cNvSpPr>
          <p:nvPr>
            <p:ph type="sldNum" sz="quarter" idx="15"/>
          </p:nvPr>
        </p:nvSpPr>
        <p:spPr/>
        <p:txBody>
          <a:bodyPr rtlCol="0"/>
          <a:lstStyle/>
          <a:p>
            <a:fld id="{E8E314E6-4D8D-4399-A77E-8B297539C8A5}" type="slidenum">
              <a:rPr lang="ru-RU" smtClean="0"/>
              <a:t>‹#›</a:t>
            </a:fld>
            <a:endParaRPr lang="ru-RU" dirty="0"/>
          </a:p>
        </p:txBody>
      </p:sp>
      <p:sp>
        <p:nvSpPr>
          <p:cNvPr id="23" name="Нижний колонтитул 22"/>
          <p:cNvSpPr>
            <a:spLocks noGrp="1"/>
          </p:cNvSpPr>
          <p:nvPr>
            <p:ph type="ftr" sz="quarter" idx="16"/>
          </p:nvPr>
        </p:nvSpPr>
        <p:spPr/>
        <p:txBody>
          <a:bodyPr rtlCol="0"/>
          <a:lstStyle/>
          <a:p>
            <a:endParaRPr lang="ru-RU" dirty="0"/>
          </a:p>
        </p:txBody>
      </p:sp>
    </p:spTree>
  </p:cSld>
  <p:clrMapOvr>
    <a:overrideClrMapping bg1="lt1" tx1="dk1" bg2="lt2" tx2="dk2" accent1="accent1" accent2="accent2" accent3="accent3" accent4="accent4" accent5="accent5" accent6="accent6" hlink="hlink" folHlink="folHlink"/>
  </p:clrMapOvr>
  <p:transition spd="slow">
    <p:wipe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dirty="0" smtClean="0"/>
              <a:t>Вставка рисунка</a:t>
            </a:r>
            <a:endParaRPr kumimoji="0" lang="en-US" dirty="0"/>
          </a:p>
        </p:txBody>
      </p:sp>
      <p:sp>
        <p:nvSpPr>
          <p:cNvPr id="4" name="Текст 3"/>
          <p:cNvSpPr>
            <a:spLocks noGrp="1"/>
          </p:cNvSpPr>
          <p:nvPr>
            <p:ph type="body" sz="half" idx="2"/>
          </p:nvPr>
        </p:nvSpPr>
        <p:spPr>
          <a:xfrm>
            <a:off x="6765799"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15196C79-5196-4C42-BAA5-D0EFC164C282}" type="datetimeFigureOut">
              <a:rPr lang="ru-RU" smtClean="0"/>
              <a:t>26.01.2011</a:t>
            </a:fld>
            <a:endParaRPr lang="ru-RU" dirty="0"/>
          </a:p>
        </p:txBody>
      </p:sp>
      <p:sp>
        <p:nvSpPr>
          <p:cNvPr id="18" name="Номер слайда 17"/>
          <p:cNvSpPr>
            <a:spLocks noGrp="1"/>
          </p:cNvSpPr>
          <p:nvPr>
            <p:ph type="sldNum" sz="quarter" idx="11"/>
          </p:nvPr>
        </p:nvSpPr>
        <p:spPr/>
        <p:txBody>
          <a:bodyPr rtlCol="0"/>
          <a:lstStyle/>
          <a:p>
            <a:fld id="{E8E314E6-4D8D-4399-A77E-8B297539C8A5}" type="slidenum">
              <a:rPr lang="ru-RU" smtClean="0"/>
              <a:t>‹#›</a:t>
            </a:fld>
            <a:endParaRPr lang="ru-RU" dirty="0"/>
          </a:p>
        </p:txBody>
      </p:sp>
      <p:sp>
        <p:nvSpPr>
          <p:cNvPr id="21" name="Нижний колонтитул 20"/>
          <p:cNvSpPr>
            <a:spLocks noGrp="1"/>
          </p:cNvSpPr>
          <p:nvPr>
            <p:ph type="ftr" sz="quarter" idx="12"/>
          </p:nvPr>
        </p:nvSpPr>
        <p:spPr/>
        <p:txBody>
          <a:bodyPr rtlCol="0"/>
          <a:lstStyle/>
          <a:p>
            <a:endParaRPr lang="ru-RU" dirty="0"/>
          </a:p>
        </p:txBody>
      </p:sp>
    </p:spTree>
  </p:cSld>
  <p:clrMapOvr>
    <a:masterClrMapping/>
  </p:clrMapOvr>
  <p:transition spd="slow">
    <p:wipe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15196C79-5196-4C42-BAA5-D0EFC164C282}" type="datetimeFigureOut">
              <a:rPr lang="ru-RU" smtClean="0"/>
              <a:t>26.01.2011</a:t>
            </a:fld>
            <a:endParaRPr lang="ru-RU" dirty="0"/>
          </a:p>
        </p:txBody>
      </p:sp>
      <p:sp>
        <p:nvSpPr>
          <p:cNvPr id="3" name="Нижний колонтитул 2"/>
          <p:cNvSpPr>
            <a:spLocks noGrp="1"/>
          </p:cNvSpPr>
          <p:nvPr>
            <p:ph type="ftr" sz="quarter" idx="3"/>
          </p:nvPr>
        </p:nvSpPr>
        <p:spPr>
          <a:xfrm rot="5400000">
            <a:off x="6990187"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dirty="0"/>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8E314E6-4D8D-4399-A77E-8B297539C8A5}"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wipe dir="u"/>
  </p:transition>
  <p:timing>
    <p:tnLst>
      <p:par>
        <p:cTn id="1" dur="indefinite" restart="never" nodeType="tmRoot"/>
      </p:par>
    </p:tnLst>
  </p:timing>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myjane.ru/articles/text/?id=4783" TargetMode="Externa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1539" y="1071546"/>
            <a:ext cx="7286676" cy="1394296"/>
          </a:xfrm>
        </p:spPr>
        <p:txBody>
          <a:bodyPr>
            <a:normAutofit/>
          </a:bodyPr>
          <a:lstStyle/>
          <a:p>
            <a:pPr algn="ctr"/>
            <a:r>
              <a:rPr lang="ru-RU" sz="4000" dirty="0" smtClean="0"/>
              <a:t>Исследовательская работа.</a:t>
            </a:r>
            <a:endParaRPr lang="ru-RU" sz="4000" dirty="0"/>
          </a:p>
        </p:txBody>
      </p:sp>
      <p:sp>
        <p:nvSpPr>
          <p:cNvPr id="3" name="Подзаголовок 2"/>
          <p:cNvSpPr>
            <a:spLocks noGrp="1"/>
          </p:cNvSpPr>
          <p:nvPr>
            <p:ph type="subTitle" idx="1"/>
          </p:nvPr>
        </p:nvSpPr>
        <p:spPr>
          <a:xfrm>
            <a:off x="2428860" y="3429000"/>
            <a:ext cx="6172200" cy="1371600"/>
          </a:xfrm>
        </p:spPr>
        <p:txBody>
          <a:bodyPr>
            <a:normAutofit/>
          </a:bodyPr>
          <a:lstStyle/>
          <a:p>
            <a:r>
              <a:rPr lang="ru-RU" sz="3200" dirty="0" smtClean="0"/>
              <a:t>На тему: « Исследование </a:t>
            </a:r>
          </a:p>
          <a:p>
            <a:r>
              <a:rPr lang="ru-RU" sz="3200" dirty="0" smtClean="0"/>
              <a:t> </a:t>
            </a:r>
            <a:r>
              <a:rPr lang="ru-RU" sz="3200" dirty="0" smtClean="0"/>
              <a:t>                         цитрусовых»</a:t>
            </a:r>
            <a:endParaRPr lang="ru-RU" sz="3200" dirty="0"/>
          </a:p>
        </p:txBody>
      </p:sp>
      <p:pic>
        <p:nvPicPr>
          <p:cNvPr id="1026" name="Picture 2" descr="G:\шль8глш.jpeg"/>
          <p:cNvPicPr>
            <a:picLocks noChangeAspect="1" noChangeArrowheads="1"/>
          </p:cNvPicPr>
          <p:nvPr/>
        </p:nvPicPr>
        <p:blipFill>
          <a:blip r:embed="rId2"/>
          <a:srcRect/>
          <a:stretch>
            <a:fillRect/>
          </a:stretch>
        </p:blipFill>
        <p:spPr bwMode="auto">
          <a:xfrm>
            <a:off x="2571736" y="4500572"/>
            <a:ext cx="2571768" cy="2128839"/>
          </a:xfrm>
          <a:prstGeom prst="rect">
            <a:avLst/>
          </a:prstGeom>
          <a:noFill/>
        </p:spPr>
      </p:pic>
      <p:sp>
        <p:nvSpPr>
          <p:cNvPr id="1027" name="Rectangle 3"/>
          <p:cNvSpPr>
            <a:spLocks noChangeArrowheads="1"/>
          </p:cNvSpPr>
          <p:nvPr/>
        </p:nvSpPr>
        <p:spPr bwMode="auto">
          <a:xfrm>
            <a:off x="5286348" y="5286388"/>
            <a:ext cx="314330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Выполнила: Марунина Д.В. </a:t>
            </a:r>
            <a:endParaRPr lang="ru-RU" sz="2400" b="1" dirty="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cs typeface="Times New Roman" pitchFamily="18" charset="0"/>
              </a:rPr>
              <a:t>Ученица</a:t>
            </a:r>
            <a:r>
              <a:rPr kumimoji="0" lang="ru-RU" sz="2400" b="1" i="0" u="none" strike="noStrike" cap="none" normalizeH="0" dirty="0" smtClean="0">
                <a:ln>
                  <a:noFill/>
                </a:ln>
                <a:solidFill>
                  <a:schemeClr val="tx1"/>
                </a:solidFill>
                <a:effectLst/>
                <a:latin typeface="Calibri" pitchFamily="34" charset="0"/>
                <a:cs typeface="Times New Roman" pitchFamily="18" charset="0"/>
              </a:rPr>
              <a:t> 11 класса .</a:t>
            </a:r>
            <a:endParaRPr kumimoji="0" lang="ru-RU"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20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2000"/>
                                        <p:tgtEl>
                                          <p:spTgt spid="3">
                                            <p:txEl>
                                              <p:pRg st="1" end="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blinds(horizontal)">
                                      <p:cBhvr>
                                        <p:cTn id="16" dur="2000"/>
                                        <p:tgtEl>
                                          <p:spTgt spid="102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blinds(horizontal)">
                                      <p:cBhvr>
                                        <p:cTn id="19"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0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000" b="1" dirty="0" smtClean="0"/>
              <a:t>Витамин С . </a:t>
            </a:r>
            <a:endParaRPr lang="ru-RU" sz="4000" b="1" dirty="0"/>
          </a:p>
        </p:txBody>
      </p:sp>
      <p:sp>
        <p:nvSpPr>
          <p:cNvPr id="3" name="Содержимое 2"/>
          <p:cNvSpPr>
            <a:spLocks noGrp="1"/>
          </p:cNvSpPr>
          <p:nvPr>
            <p:ph sz="quarter" idx="1"/>
          </p:nvPr>
        </p:nvSpPr>
        <p:spPr/>
        <p:txBody>
          <a:bodyPr>
            <a:normAutofit fontScale="62500" lnSpcReduction="20000"/>
          </a:bodyPr>
          <a:lstStyle/>
          <a:p>
            <a:r>
              <a:rPr lang="ru-RU" dirty="0" smtClean="0"/>
              <a:t>Витамин С - растворимый в воде витамин, который распространяется в организме с жидкостью. Наш организм не вырабатывает витамин С и не накапливает его, поэтому очень важно включить в ежедневный рацион как можно больше продуктов, содержащих витамин C. Действие витамина сохраняется на 14 - 8 часов после попадания его в организм. </a:t>
            </a:r>
          </a:p>
          <a:p>
            <a:r>
              <a:rPr lang="ru-RU" dirty="0" smtClean="0"/>
              <a:t>По истечении этого времени его полезные свойства ослабевают. Избыток растворимых в воде витаминов обычно выводится из организма с мочой. Если рацион обеспечивает менее 50% необходимого организма количества растворимых в воде витаминов, симптомы дефицита проявляются уже через месяц - гораздо быстрее, чем в случае дефицита жирорастворимых витаминов. </a:t>
            </a:r>
          </a:p>
          <a:p>
            <a:r>
              <a:rPr lang="ru-RU" dirty="0" smtClean="0"/>
              <a:t>Витамин С способствует росту и здоровому развитию клеток и улучшает усвоение кальция. Большие количества витамина С расходуются организмом в процессе борьбы с болезнью или инфекцией, при заживлении раны или восстановлении после операции. Также витамин С участвует в восстановлении и сохранения здоровья хрящей, костей, зубов и десен, он помогает предотвратить образование тромбов и гематом. Кроме того, витамин С необходим для синтеза коллагена, межклеточного «цемента», который склеивает ткани, он участвует в образовании кожи, рубцовой ткани, сухожилий, связок и кровеносных сосудов. Более того, витамин С предотвращает авитаминоз, укрепляет иммунитет к инфекции и помогает избежать простудных заболеваний. По мнению доктора </a:t>
            </a:r>
            <a:r>
              <a:rPr lang="ru-RU" dirty="0" err="1" smtClean="0"/>
              <a:t>Linus</a:t>
            </a:r>
            <a:r>
              <a:rPr lang="ru-RU" dirty="0" smtClean="0"/>
              <a:t> </a:t>
            </a:r>
            <a:r>
              <a:rPr lang="ru-RU" dirty="0" err="1" smtClean="0"/>
              <a:t>Pauling</a:t>
            </a:r>
            <a:r>
              <a:rPr lang="ru-RU" dirty="0" smtClean="0"/>
              <a:t>, главного специалиста по витамину C, он также на 75% уменьшает риск заболевания некоторыми типами рака</a:t>
            </a:r>
            <a:endParaRPr lang="ru-RU" dirty="0"/>
          </a:p>
        </p:txBody>
      </p:sp>
    </p:spTree>
  </p:cSld>
  <p:clrMapOvr>
    <a:masterClrMapping/>
  </p:clrMapOvr>
  <p:transition spd="slow" advClick="0" advTm="20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diamond(in)">
                                      <p:cBhvr>
                                        <p:cTn id="10" dur="2000"/>
                                        <p:tgtEl>
                                          <p:spTgt spid="3">
                                            <p:txEl>
                                              <p:pRg st="0" end="0"/>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diamond(in)">
                                      <p:cBhvr>
                                        <p:cTn id="13" dur="2000"/>
                                        <p:tgtEl>
                                          <p:spTgt spid="3">
                                            <p:txEl>
                                              <p:pRg st="1" end="1"/>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diamond(in)">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4294967295"/>
          </p:nvPr>
        </p:nvSpPr>
        <p:spPr>
          <a:xfrm>
            <a:off x="0" y="1600200"/>
            <a:ext cx="7467600" cy="4873625"/>
          </a:xfrm>
        </p:spPr>
        <p:txBody>
          <a:bodyPr>
            <a:normAutofit fontScale="92500" lnSpcReduction="20000"/>
          </a:bodyPr>
          <a:lstStyle/>
          <a:p>
            <a:r>
              <a:rPr lang="ru-RU" sz="1600" dirty="0" smtClean="0"/>
              <a:t>Витамин С является водорастворимым витамином. Впервые выделен в 1923-1927 гг. Зильва (S.S. Zilva) из лимонного сока.</a:t>
            </a:r>
          </a:p>
          <a:p>
            <a:r>
              <a:rPr lang="ru-RU" sz="1600" dirty="0" smtClean="0"/>
              <a:t>Витамин С - мощный антиоксидант. Он играет важную роль в регуляции окислительно-восстановительных процессов, участвует в синтезе коллагена и проколлагена, обмене фолиевой кислоты и железа, а также синтезе стероидных гормонов и катехоламинов. Аскорбиновая кислота также регулирует свертываемость крови, нормализует проницаемость капилляров, необходима для кроветворения, оказывает противовоспалительное и потивоаллергическое действие.</a:t>
            </a:r>
          </a:p>
          <a:p>
            <a:r>
              <a:rPr lang="ru-RU" sz="1600" dirty="0" smtClean="0"/>
              <a:t>Витамин С является фактором защиты организма </a:t>
            </a:r>
            <a:r>
              <a:rPr lang="ru-RU" sz="1600" dirty="0" smtClean="0"/>
              <a:t>от </a:t>
            </a:r>
            <a:r>
              <a:rPr lang="ru-RU" sz="1600" dirty="0" smtClean="0"/>
              <a:t>последствий стресса. Усиливает репаративные процессы, увеличивает устойчивость к инфекциям. Уменьшает эффекты воздействия различных аллергенов. Имеется много теоретических и экспериментальных предпосылок для применения витамина С </a:t>
            </a:r>
            <a:r>
              <a:rPr lang="ru-RU" sz="1600" dirty="0" smtClean="0"/>
              <a:t>с</a:t>
            </a:r>
            <a:r>
              <a:rPr lang="ru-RU" sz="1600" dirty="0" smtClean="0"/>
              <a:t>  </a:t>
            </a:r>
            <a:r>
              <a:rPr lang="ru-RU" sz="1600" dirty="0" smtClean="0"/>
              <a:t>целью профилактики раковых заболеваний. Известно, что у онкологических больных из-за истощения его запасов в тканях нередко развиваются симптомы витаминной недостаточности, что требует дополнительного их введения.</a:t>
            </a:r>
          </a:p>
          <a:p>
            <a:r>
              <a:rPr lang="ru-RU" sz="1600" dirty="0" smtClean="0"/>
              <a:t>Существуют данные, показывающие профилактическую роль витамина С в отношении рака толстой кишки, пищевода, мочевого пузыря и эндометрия (Block G., Epidemiology, 1992, 3(3), 189-191).</a:t>
            </a:r>
          </a:p>
          <a:p>
            <a:r>
              <a:rPr lang="ru-RU" sz="1600" dirty="0" smtClean="0"/>
              <a:t>Витамин С улучшает способность организма усваивать кальций и железо, выводить токсичные медь, свинец и ртуть.</a:t>
            </a:r>
          </a:p>
          <a:p>
            <a:pPr algn="ctr"/>
            <a:endParaRPr lang="ru-RU" sz="1600" dirty="0"/>
          </a:p>
        </p:txBody>
      </p:sp>
      <p:pic>
        <p:nvPicPr>
          <p:cNvPr id="4" name="Рисунок 3" descr="витамин c аскорбиновая кислота"/>
          <p:cNvPicPr/>
          <p:nvPr/>
        </p:nvPicPr>
        <p:blipFill>
          <a:blip r:embed="rId2" cstate="print"/>
          <a:srcRect/>
          <a:stretch>
            <a:fillRect/>
          </a:stretch>
        </p:blipFill>
        <p:spPr bwMode="auto">
          <a:xfrm>
            <a:off x="2500298" y="214290"/>
            <a:ext cx="1928826" cy="1214460"/>
          </a:xfrm>
          <a:prstGeom prst="rect">
            <a:avLst/>
          </a:prstGeom>
          <a:noFill/>
          <a:ln w="9525">
            <a:noFill/>
            <a:miter lim="800000"/>
            <a:headEnd/>
            <a:tailEnd/>
          </a:ln>
        </p:spPr>
      </p:pic>
      <p:pic>
        <p:nvPicPr>
          <p:cNvPr id="2050" name="Picture 2" descr="G:\гннг.jpeg"/>
          <p:cNvPicPr>
            <a:picLocks noChangeAspect="1" noChangeArrowheads="1"/>
          </p:cNvPicPr>
          <p:nvPr/>
        </p:nvPicPr>
        <p:blipFill>
          <a:blip r:embed="rId3"/>
          <a:srcRect/>
          <a:stretch>
            <a:fillRect/>
          </a:stretch>
        </p:blipFill>
        <p:spPr bwMode="auto">
          <a:xfrm>
            <a:off x="4429124" y="214290"/>
            <a:ext cx="2011363" cy="1300184"/>
          </a:xfrm>
          <a:prstGeom prst="rect">
            <a:avLst/>
          </a:prstGeom>
          <a:noFill/>
        </p:spPr>
      </p:pic>
    </p:spTree>
  </p:cSld>
  <p:clrMapOvr>
    <a:masterClrMapping/>
  </p:clrMapOvr>
  <p:transition spd="slow" advTm="25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par>
                                <p:cTn id="8" presetID="4" presetClass="entr" presetSubtype="16"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ox(in)">
                                      <p:cBhvr>
                                        <p:cTn id="10" dur="2000"/>
                                        <p:tgtEl>
                                          <p:spTgt spid="2050"/>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2000"/>
                                        <p:tgtEl>
                                          <p:spTgt spid="3">
                                            <p:txEl>
                                              <p:pRg st="0" end="0"/>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2000"/>
                                        <p:tgtEl>
                                          <p:spTgt spid="3">
                                            <p:txEl>
                                              <p:pRg st="1" end="1"/>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ox(in)">
                                      <p:cBhvr>
                                        <p:cTn id="19" dur="2000"/>
                                        <p:tgtEl>
                                          <p:spTgt spid="3">
                                            <p:txEl>
                                              <p:pRg st="2" end="2"/>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2000"/>
                                        <p:tgtEl>
                                          <p:spTgt spid="3">
                                            <p:txEl>
                                              <p:pRg st="3" end="3"/>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ox(in)">
                                      <p:cBhvr>
                                        <p:cTn id="25"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pPr algn="ctr"/>
            <a:r>
              <a:rPr lang="ru-RU" b="1" dirty="0" smtClean="0"/>
              <a:t> Источники  аскорбиновой кислоты .</a:t>
            </a:r>
            <a:endParaRPr lang="ru-RU" b="1" dirty="0"/>
          </a:p>
        </p:txBody>
      </p:sp>
      <p:sp>
        <p:nvSpPr>
          <p:cNvPr id="6" name="Содержимое 5"/>
          <p:cNvSpPr>
            <a:spLocks noGrp="1"/>
          </p:cNvSpPr>
          <p:nvPr>
            <p:ph sz="quarter" idx="1"/>
          </p:nvPr>
        </p:nvSpPr>
        <p:spPr/>
        <p:txBody>
          <a:bodyPr>
            <a:normAutofit fontScale="85000" lnSpcReduction="20000"/>
          </a:bodyPr>
          <a:lstStyle/>
          <a:p>
            <a:r>
              <a:rPr lang="ru-RU" dirty="0" smtClean="0"/>
              <a:t>Аскорбиновая кислота широко распространена в природе, она содержится во всех растениях. Наиболее богаты аскорбиновой кислотой цитрусовые, киви, шиповник, красный перец, черноплодная рябина, черная смородина, лук, капуста, помидоры. Из органов животных ей богаты надпочечники, гипофиз, хрусталик, печень. При кулинарной обработке продуктов теряется в среднем 50% аскорбиновой кислоты, еще больше теряется при стоянии готовых блюд. Длительному сохранению аскорбиновой кислоты способствуют квашение, замораживание, дегидратация (сушка), баночное консервирование, варка с сахаром.</a:t>
            </a:r>
          </a:p>
          <a:p>
            <a:r>
              <a:rPr lang="ru-RU" dirty="0" smtClean="0"/>
              <a:t>Аскорбиновую кислоту получают синтетически из D-глюкозы, восстанавливаемой в D-сорбит и затем в L-аскорбиновую кислоту. Все растения и многие животные синтезируют аскорбиновую кислоту, за исключением человека, обезьяны, морской свинки, индийской плодовой летучей мыши и птицы </a:t>
            </a:r>
            <a:r>
              <a:rPr lang="ru-RU" dirty="0" err="1" smtClean="0"/>
              <a:t>кразнозадого</a:t>
            </a:r>
            <a:r>
              <a:rPr lang="ru-RU" dirty="0" smtClean="0"/>
              <a:t> </a:t>
            </a:r>
            <a:r>
              <a:rPr lang="ru-RU" dirty="0" err="1" smtClean="0"/>
              <a:t>бульбуля</a:t>
            </a:r>
            <a:r>
              <a:rPr lang="ru-RU" dirty="0" smtClean="0"/>
              <a:t> из-за отсутствия у них необходимых для  синтеза ферментов</a:t>
            </a:r>
            <a:endParaRPr lang="ru-RU" dirty="0"/>
          </a:p>
        </p:txBody>
      </p:sp>
    </p:spTree>
  </p:cSld>
  <p:clrMapOvr>
    <a:masterClrMapping/>
  </p:clrMapOvr>
  <p:transition spd="slow" advClick="0" advTm="25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20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checkerboard(across)">
                                      <p:cBhvr>
                                        <p:cTn id="10" dur="2000"/>
                                        <p:tgtEl>
                                          <p:spTgt spid="6">
                                            <p:txEl>
                                              <p:pRg st="0" end="0"/>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checkerboard(across)">
                                      <p:cBhvr>
                                        <p:cTn id="13"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900" dirty="0" smtClean="0"/>
              <a:t>Вся аскорбиновая кислота – одинаковая.</a:t>
            </a:r>
            <a:endParaRPr lang="ru-RU" sz="2900" dirty="0"/>
          </a:p>
        </p:txBody>
      </p:sp>
      <p:sp>
        <p:nvSpPr>
          <p:cNvPr id="3" name="Содержимое 2"/>
          <p:cNvSpPr>
            <a:spLocks noGrp="1"/>
          </p:cNvSpPr>
          <p:nvPr>
            <p:ph sz="quarter" idx="1"/>
          </p:nvPr>
        </p:nvSpPr>
        <p:spPr/>
        <p:txBody>
          <a:bodyPr>
            <a:normAutofit fontScale="62500" lnSpcReduction="20000"/>
          </a:bodyPr>
          <a:lstStyle/>
          <a:p>
            <a:r>
              <a:rPr lang="ru-RU" dirty="0" smtClean="0"/>
              <a:t>Действительно, аскорбиновая кислота, попадающая в наш организм, является химически ненасыщенным соединением, именно поэтому, попадая в круговорот реакций в организме, она стремится к химическим изменениям. В присутствии фермента </a:t>
            </a:r>
            <a:r>
              <a:rPr lang="ru-RU" dirty="0" err="1" smtClean="0"/>
              <a:t>аскорбиноксидазы</a:t>
            </a:r>
            <a:r>
              <a:rPr lang="ru-RU" dirty="0" smtClean="0"/>
              <a:t> (</a:t>
            </a:r>
            <a:r>
              <a:rPr lang="ru-RU" dirty="0" err="1" smtClean="0"/>
              <a:t>аскорбиназы</a:t>
            </a:r>
            <a:r>
              <a:rPr lang="ru-RU" dirty="0" smtClean="0"/>
              <a:t>) аскорбиновая кислота окисляется кислородом воздуха с образованием другого соединения, а дальнейшая цепочка реакций приводит к потере биологической активности. Эти и другие факты учитываются при создании различных лекарственных форм аскорбиновой кислоты. К слову, усвоение витамина с пищей или в составе лекарственных комплексов происходит без потери биологической активности.</a:t>
            </a:r>
            <a:br>
              <a:rPr lang="ru-RU" dirty="0" smtClean="0"/>
            </a:br>
            <a:r>
              <a:rPr lang="ru-RU" dirty="0" smtClean="0"/>
              <a:t>К </a:t>
            </a:r>
            <a:r>
              <a:rPr lang="ru-RU" dirty="0" smtClean="0"/>
              <a:t>основным источникам, богатым аскорбиновой кислотой, относятся: цитрусовые, зелень, овощи (перец, капуста, помидоры, картофель), шиповник, киви, зеленый лук, черная смородина, петрушка. </a:t>
            </a:r>
            <a:br>
              <a:rPr lang="ru-RU" dirty="0" smtClean="0"/>
            </a:br>
            <a:r>
              <a:rPr lang="ru-RU" dirty="0" smtClean="0"/>
              <a:t>Аскорбиновая </a:t>
            </a:r>
            <a:r>
              <a:rPr lang="ru-RU" dirty="0" smtClean="0"/>
              <a:t>кислота является одним из наиболее распространенных </a:t>
            </a:r>
            <a:r>
              <a:rPr lang="ru-RU" dirty="0" smtClean="0">
                <a:hlinkClick r:id="rId2"/>
              </a:rPr>
              <a:t>витаминов</a:t>
            </a:r>
            <a:r>
              <a:rPr lang="ru-RU" dirty="0" smtClean="0"/>
              <a:t> в природе, содержание её в разных фруктах и овощах существенно отличается. При хранении продуктов и термической обработке (замораживание, высушивание, соление, маринование, измельчение, варка, жарка, консервирование) происходит частичное разрушение аскорбиновой кислоты. Потери витамина С увеличиваются и под воздействием высокой температуры, света, во время приготовления блюд в открытой посуде. Особенно быстро витамин С разрушается в присутствии следов солей тяжелых металлов (железо, медь).</a:t>
            </a:r>
            <a:br>
              <a:rPr lang="ru-RU" dirty="0" smtClean="0"/>
            </a:br>
            <a:r>
              <a:rPr lang="ru-RU" dirty="0" smtClean="0"/>
              <a:t/>
            </a:r>
            <a:br>
              <a:rPr lang="ru-RU" dirty="0" smtClean="0"/>
            </a:br>
            <a:endParaRPr lang="ru-RU" dirty="0"/>
          </a:p>
        </p:txBody>
      </p:sp>
      <p:pic>
        <p:nvPicPr>
          <p:cNvPr id="4" name="Рисунок 3" descr="аскорбиновая кислота"/>
          <p:cNvPicPr/>
          <p:nvPr/>
        </p:nvPicPr>
        <p:blipFill>
          <a:blip r:embed="rId3" cstate="print"/>
          <a:srcRect/>
          <a:stretch>
            <a:fillRect/>
          </a:stretch>
        </p:blipFill>
        <p:spPr bwMode="auto">
          <a:xfrm>
            <a:off x="6286512" y="5572140"/>
            <a:ext cx="2000264" cy="1071570"/>
          </a:xfrm>
          <a:prstGeom prst="rect">
            <a:avLst/>
          </a:prstGeom>
          <a:noFill/>
          <a:ln w="9525">
            <a:noFill/>
            <a:miter lim="800000"/>
            <a:headEnd/>
            <a:tailEnd/>
          </a:ln>
        </p:spPr>
      </p:pic>
      <p:pic>
        <p:nvPicPr>
          <p:cNvPr id="5122" name="Picture 2" descr="G:\грн6егрн.jpeg"/>
          <p:cNvPicPr>
            <a:picLocks noChangeAspect="1" noChangeArrowheads="1"/>
          </p:cNvPicPr>
          <p:nvPr/>
        </p:nvPicPr>
        <p:blipFill>
          <a:blip r:embed="rId4"/>
          <a:srcRect/>
          <a:stretch>
            <a:fillRect/>
          </a:stretch>
        </p:blipFill>
        <p:spPr bwMode="auto">
          <a:xfrm>
            <a:off x="642910" y="5786454"/>
            <a:ext cx="2214578" cy="857256"/>
          </a:xfrm>
          <a:prstGeom prst="rect">
            <a:avLst/>
          </a:prstGeom>
          <a:noFill/>
        </p:spPr>
      </p:pic>
    </p:spTree>
  </p:cSld>
  <p:clrMapOvr>
    <a:masterClrMapping/>
  </p:clrMapOvr>
  <p:transition spd="slow" advClick="0" advTm="25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000" fill="hold"/>
                                        <p:tgtEl>
                                          <p:spTgt spid="4"/>
                                        </p:tgtEl>
                                        <p:attrNameLst>
                                          <p:attrName>ppt_x</p:attrName>
                                        </p:attrNameLst>
                                      </p:cBhvr>
                                      <p:tavLst>
                                        <p:tav tm="0">
                                          <p:val>
                                            <p:strVal val="#ppt_x"/>
                                          </p:val>
                                        </p:tav>
                                        <p:tav tm="100000">
                                          <p:val>
                                            <p:strVal val="#ppt_x"/>
                                          </p:val>
                                        </p:tav>
                                      </p:tavLst>
                                    </p:anim>
                                    <p:anim calcmode="lin" valueType="num">
                                      <p:cBhvr additive="base">
                                        <p:cTn id="16" dur="2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2"/>
                                        </p:tgtEl>
                                        <p:attrNameLst>
                                          <p:attrName>style.visibility</p:attrName>
                                        </p:attrNameLst>
                                      </p:cBhvr>
                                      <p:to>
                                        <p:strVal val="visible"/>
                                      </p:to>
                                    </p:set>
                                    <p:anim calcmode="lin" valueType="num">
                                      <p:cBhvr additive="base">
                                        <p:cTn id="19" dur="2000" fill="hold"/>
                                        <p:tgtEl>
                                          <p:spTgt spid="5122"/>
                                        </p:tgtEl>
                                        <p:attrNameLst>
                                          <p:attrName>ppt_x</p:attrName>
                                        </p:attrNameLst>
                                      </p:cBhvr>
                                      <p:tavLst>
                                        <p:tav tm="0">
                                          <p:val>
                                            <p:strVal val="#ppt_x"/>
                                          </p:val>
                                        </p:tav>
                                        <p:tav tm="100000">
                                          <p:val>
                                            <p:strVal val="#ppt_x"/>
                                          </p:val>
                                        </p:tav>
                                      </p:tavLst>
                                    </p:anim>
                                    <p:anim calcmode="lin" valueType="num">
                                      <p:cBhvr additive="base">
                                        <p:cTn id="20" dur="20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Суточная потребность.</a:t>
            </a:r>
            <a:endParaRPr lang="ru-RU" b="1" dirty="0"/>
          </a:p>
        </p:txBody>
      </p:sp>
      <p:sp>
        <p:nvSpPr>
          <p:cNvPr id="3" name="Содержимое 2"/>
          <p:cNvSpPr>
            <a:spLocks noGrp="1"/>
          </p:cNvSpPr>
          <p:nvPr>
            <p:ph sz="quarter" idx="1"/>
          </p:nvPr>
        </p:nvSpPr>
        <p:spPr/>
        <p:txBody>
          <a:bodyPr>
            <a:normAutofit fontScale="62500" lnSpcReduction="20000"/>
          </a:bodyPr>
          <a:lstStyle/>
          <a:p>
            <a:endParaRPr lang="ru-RU" dirty="0" smtClean="0"/>
          </a:p>
          <a:p>
            <a:r>
              <a:rPr lang="ru-RU" dirty="0" smtClean="0"/>
              <a:t>Суточная </a:t>
            </a:r>
            <a:r>
              <a:rPr lang="ru-RU" dirty="0" smtClean="0"/>
              <a:t>потребность человека в витамине С зависит от ряда причин: возраста, пола, выполняемой работы, состояния беременности или кормления грудью, климатических условий, вредных привычек.</a:t>
            </a:r>
          </a:p>
          <a:p>
            <a:pPr lvl="0"/>
            <a:r>
              <a:rPr lang="ru-RU" dirty="0" smtClean="0"/>
              <a:t>Болезни, стрессы, лихорадка и подверженность токсическим воздействиям (таким, как сигаретный дым) увеличивают потребность в витамине С.</a:t>
            </a:r>
          </a:p>
          <a:p>
            <a:pPr lvl="0"/>
            <a:r>
              <a:rPr lang="ru-RU" dirty="0" smtClean="0"/>
              <a:t>В условиях жаркого климата и на Крайнем Севере потребность в витамине С повышается на 30-50 процентов. Молодой организм лучше усваивает витамин С, чем пожилой, поэтому у лиц пожилого возраста потребность в витамине С несколько повышается.</a:t>
            </a:r>
          </a:p>
          <a:p>
            <a:pPr lvl="0"/>
            <a:r>
              <a:rPr lang="ru-RU" dirty="0" smtClean="0"/>
              <a:t>Доказано, что противозачаточные средства (оральные </a:t>
            </a:r>
            <a:r>
              <a:rPr lang="ru-RU" dirty="0" err="1" smtClean="0"/>
              <a:t>контрацептивы</a:t>
            </a:r>
            <a:r>
              <a:rPr lang="ru-RU" dirty="0" smtClean="0"/>
              <a:t>) понижают уровень витамина С в крови и повышают суточную потребность в нем.</a:t>
            </a:r>
          </a:p>
          <a:p>
            <a:r>
              <a:rPr lang="ru-RU" dirty="0" smtClean="0"/>
              <a:t>Средневзвешенная норма физиологических потребностей составляет 60-100 мг в день. Обычная терапевтическая доза составляет 500-1500 мг ежедневно</a:t>
            </a:r>
            <a:r>
              <a:rPr lang="ru-RU" dirty="0" smtClean="0"/>
              <a:t>.</a:t>
            </a:r>
            <a:r>
              <a:rPr lang="ru-RU" dirty="0" smtClean="0"/>
              <a:t> Делите суточную дозу витамина С на несколько частей. Организм быстро расходует витамин С, как только его получит. Намного полезнее поддерживать постоянно высокую концентрацию витамина, чего легко достичь, поделив суммарную дневную дозу на несколько меньших доз, принимаемых в течение дня.</a:t>
            </a:r>
          </a:p>
          <a:p>
            <a:r>
              <a:rPr lang="ru-RU" dirty="0" smtClean="0"/>
              <a:t>Повышайте и снижайте дозу постепенно. Не шокируйте свой организм внезапным введением большого количества витамина </a:t>
            </a:r>
          </a:p>
          <a:p>
            <a:endParaRPr lang="ru-RU" dirty="0"/>
          </a:p>
        </p:txBody>
      </p:sp>
      <p:pic>
        <p:nvPicPr>
          <p:cNvPr id="3074" name="Picture 2" descr="G:\imagesп.jpeg"/>
          <p:cNvPicPr>
            <a:picLocks noChangeAspect="1" noChangeArrowheads="1"/>
          </p:cNvPicPr>
          <p:nvPr/>
        </p:nvPicPr>
        <p:blipFill>
          <a:blip r:embed="rId2"/>
          <a:srcRect/>
          <a:stretch>
            <a:fillRect/>
          </a:stretch>
        </p:blipFill>
        <p:spPr bwMode="auto">
          <a:xfrm>
            <a:off x="6357950" y="285728"/>
            <a:ext cx="2357454" cy="1428736"/>
          </a:xfrm>
          <a:prstGeom prst="rect">
            <a:avLst/>
          </a:prstGeom>
          <a:noFill/>
        </p:spPr>
      </p:pic>
      <p:pic>
        <p:nvPicPr>
          <p:cNvPr id="3075" name="Picture 3" descr="G:\75рг.jpeg"/>
          <p:cNvPicPr>
            <a:picLocks noChangeAspect="1" noChangeArrowheads="1"/>
          </p:cNvPicPr>
          <p:nvPr/>
        </p:nvPicPr>
        <p:blipFill>
          <a:blip r:embed="rId3"/>
          <a:srcRect/>
          <a:stretch>
            <a:fillRect/>
          </a:stretch>
        </p:blipFill>
        <p:spPr bwMode="auto">
          <a:xfrm>
            <a:off x="214282" y="357166"/>
            <a:ext cx="1785950" cy="1357322"/>
          </a:xfrm>
          <a:prstGeom prst="rect">
            <a:avLst/>
          </a:prstGeom>
          <a:noFill/>
        </p:spPr>
      </p:pic>
    </p:spTree>
  </p:cSld>
  <p:clrMapOvr>
    <a:masterClrMapping/>
  </p:clrMapOvr>
  <p:transition spd="slow" advClick="0" advTm="25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plus(in)">
                                      <p:cBhvr>
                                        <p:cTn id="10" dur="2000"/>
                                        <p:tgtEl>
                                          <p:spTgt spid="3">
                                            <p:txEl>
                                              <p:pRg st="1" end="1"/>
                                            </p:txEl>
                                          </p:spTgt>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plus(in)">
                                      <p:cBhvr>
                                        <p:cTn id="13" dur="2000"/>
                                        <p:tgtEl>
                                          <p:spTgt spid="3">
                                            <p:txEl>
                                              <p:pRg st="2" end="2"/>
                                            </p:txEl>
                                          </p:spTgt>
                                        </p:tgtEl>
                                      </p:cBhvr>
                                    </p:animEffect>
                                  </p:childTnLst>
                                </p:cTn>
                              </p:par>
                              <p:par>
                                <p:cTn id="14" presetID="13" presetClass="entr" presetSubtype="16"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plus(in)">
                                      <p:cBhvr>
                                        <p:cTn id="16" dur="2000"/>
                                        <p:tgtEl>
                                          <p:spTgt spid="3">
                                            <p:txEl>
                                              <p:pRg st="3" end="3"/>
                                            </p:txEl>
                                          </p:spTgt>
                                        </p:tgtEl>
                                      </p:cBhvr>
                                    </p:animEffect>
                                  </p:childTnLst>
                                </p:cTn>
                              </p:par>
                              <p:par>
                                <p:cTn id="17" presetID="13" presetClass="entr" presetSubtype="16"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plus(in)">
                                      <p:cBhvr>
                                        <p:cTn id="19" dur="2000"/>
                                        <p:tgtEl>
                                          <p:spTgt spid="3">
                                            <p:txEl>
                                              <p:pRg st="4" end="4"/>
                                            </p:txEl>
                                          </p:spTgt>
                                        </p:tgtEl>
                                      </p:cBhvr>
                                    </p:animEffect>
                                  </p:childTnLst>
                                </p:cTn>
                              </p:par>
                              <p:par>
                                <p:cTn id="20" presetID="13" presetClass="entr" presetSubtype="16"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plus(in)">
                                      <p:cBhvr>
                                        <p:cTn id="22" dur="2000"/>
                                        <p:tgtEl>
                                          <p:spTgt spid="3">
                                            <p:txEl>
                                              <p:pRg st="5" end="5"/>
                                            </p:txEl>
                                          </p:spTgt>
                                        </p:tgtEl>
                                      </p:cBhvr>
                                    </p:animEffect>
                                  </p:childTnLst>
                                </p:cTn>
                              </p:par>
                              <p:par>
                                <p:cTn id="23" presetID="13" presetClass="entr" presetSubtype="16"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plus(in)">
                                      <p:cBhvr>
                                        <p:cTn id="25" dur="2000"/>
                                        <p:tgtEl>
                                          <p:spTgt spid="3">
                                            <p:txEl>
                                              <p:pRg st="6" end="6"/>
                                            </p:txEl>
                                          </p:spTgt>
                                        </p:tgtEl>
                                      </p:cBhvr>
                                    </p:animEffect>
                                  </p:childTnLst>
                                </p:cTn>
                              </p:par>
                              <p:par>
                                <p:cTn id="26" presetID="13" presetClass="entr" presetSubtype="16" fill="hold" nodeType="with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plus(in)">
                                      <p:cBhvr>
                                        <p:cTn id="28" dur="2000"/>
                                        <p:tgtEl>
                                          <p:spTgt spid="3074"/>
                                        </p:tgtEl>
                                      </p:cBhvr>
                                    </p:animEffect>
                                  </p:childTnLst>
                                </p:cTn>
                              </p:par>
                              <p:par>
                                <p:cTn id="29" presetID="13" presetClass="entr" presetSubtype="16" fill="hold" nodeType="withEffect">
                                  <p:stCondLst>
                                    <p:cond delay="0"/>
                                  </p:stCondLst>
                                  <p:childTnLst>
                                    <p:set>
                                      <p:cBhvr>
                                        <p:cTn id="30" dur="1" fill="hold">
                                          <p:stCondLst>
                                            <p:cond delay="0"/>
                                          </p:stCondLst>
                                        </p:cTn>
                                        <p:tgtEl>
                                          <p:spTgt spid="3075"/>
                                        </p:tgtEl>
                                        <p:attrNameLst>
                                          <p:attrName>style.visibility</p:attrName>
                                        </p:attrNameLst>
                                      </p:cBhvr>
                                      <p:to>
                                        <p:strVal val="visible"/>
                                      </p:to>
                                    </p:set>
                                    <p:animEffect transition="in" filter="plus(in)">
                                      <p:cBhvr>
                                        <p:cTn id="31"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b="1" dirty="0" smtClean="0"/>
              <a:t>Вывод:</a:t>
            </a:r>
            <a:endParaRPr lang="ru-RU" sz="4800" b="1" dirty="0"/>
          </a:p>
        </p:txBody>
      </p:sp>
      <p:sp>
        <p:nvSpPr>
          <p:cNvPr id="3" name="Содержимое 2"/>
          <p:cNvSpPr>
            <a:spLocks noGrp="1"/>
          </p:cNvSpPr>
          <p:nvPr>
            <p:ph sz="quarter" idx="1"/>
          </p:nvPr>
        </p:nvSpPr>
        <p:spPr/>
        <p:txBody>
          <a:bodyPr>
            <a:normAutofit fontScale="77500" lnSpcReduction="20000"/>
          </a:bodyPr>
          <a:lstStyle/>
          <a:p>
            <a:r>
              <a:rPr lang="ru-RU" dirty="0" smtClean="0"/>
              <a:t>Аскорбиновая кислота нужна человеку. Препараты </a:t>
            </a:r>
            <a:r>
              <a:rPr lang="ru-RU" dirty="0" smtClean="0"/>
              <a:t>аскорбиновой кислоты назначают для профилактики и лечения </a:t>
            </a:r>
            <a:r>
              <a:rPr lang="ru-RU" dirty="0" smtClean="0"/>
              <a:t>С- витаминной </a:t>
            </a:r>
            <a:r>
              <a:rPr lang="ru-RU" dirty="0" smtClean="0"/>
              <a:t>недостаточности, а также при повышенной физиологической потребности организма в аскорбиновой кислоте (во время беременности и кормления грудью ребенка, при повышенной физической нагрузке, усиленном умственном и эмоциональном напряжении).</a:t>
            </a:r>
          </a:p>
          <a:p>
            <a:r>
              <a:rPr lang="ru-RU" dirty="0" smtClean="0"/>
              <a:t>В лечебных целях аскорбиновую кислоту используют в комплексной терапии инфекционных заболеваний и разного рода интоксикаций, при заболеваниях печени, токсикозах беременности, плохо заживающих ранах и переломах костей, атеросклерозе, для профилактики атеросклероза, при отравлении угарным газом.</a:t>
            </a:r>
          </a:p>
          <a:p>
            <a:r>
              <a:rPr lang="ru-RU" dirty="0" smtClean="0"/>
              <a:t>Местно аскорбиновую кислоту применяют при хронических воспалительных заболеваниях женской половой сферы. Ее вводят во влагалище с целью подкисления среды: в кислой среде выживают только полезные бактерии, а условно-патогенные погибают.</a:t>
            </a:r>
          </a:p>
          <a:p>
            <a:endParaRPr lang="ru-RU" dirty="0"/>
          </a:p>
        </p:txBody>
      </p:sp>
      <p:pic>
        <p:nvPicPr>
          <p:cNvPr id="4098" name="Picture 2" descr="G:\к354а4.jpeg"/>
          <p:cNvPicPr>
            <a:picLocks noChangeAspect="1" noChangeArrowheads="1"/>
          </p:cNvPicPr>
          <p:nvPr/>
        </p:nvPicPr>
        <p:blipFill>
          <a:blip r:embed="rId2"/>
          <a:srcRect/>
          <a:stretch>
            <a:fillRect/>
          </a:stretch>
        </p:blipFill>
        <p:spPr bwMode="auto">
          <a:xfrm>
            <a:off x="5786446" y="214290"/>
            <a:ext cx="2786082" cy="1357322"/>
          </a:xfrm>
          <a:prstGeom prst="rect">
            <a:avLst/>
          </a:prstGeom>
          <a:noFill/>
        </p:spPr>
      </p:pic>
      <p:pic>
        <p:nvPicPr>
          <p:cNvPr id="4099" name="Picture 3" descr="G:\ннн.jpeg"/>
          <p:cNvPicPr>
            <a:picLocks noChangeAspect="1" noChangeArrowheads="1"/>
          </p:cNvPicPr>
          <p:nvPr/>
        </p:nvPicPr>
        <p:blipFill>
          <a:blip r:embed="rId3"/>
          <a:srcRect/>
          <a:stretch>
            <a:fillRect/>
          </a:stretch>
        </p:blipFill>
        <p:spPr bwMode="auto">
          <a:xfrm>
            <a:off x="500034" y="285728"/>
            <a:ext cx="2500319" cy="1285884"/>
          </a:xfrm>
          <a:prstGeom prst="rect">
            <a:avLst/>
          </a:prstGeom>
          <a:noFill/>
        </p:spPr>
      </p:pic>
    </p:spTree>
  </p:cSld>
  <p:clrMapOvr>
    <a:masterClrMapping/>
  </p:clrMapOvr>
  <p:transition spd="slow" advClick="0" advTm="25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39" presetClass="entr" presetSubtype="0" accel="100000"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20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20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20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2000" fill="hold"/>
                                        <p:tgtEl>
                                          <p:spTgt spid="3">
                                            <p:txEl>
                                              <p:pRg st="0" end="0"/>
                                            </p:txEl>
                                          </p:spTgt>
                                        </p:tgtEl>
                                        <p:attrNameLst>
                                          <p:attrName>ppt_y</p:attrName>
                                        </p:attrNameLst>
                                      </p:cBhvr>
                                      <p:tavLst>
                                        <p:tav tm="0">
                                          <p:val>
                                            <p:strVal val="#ppt_y"/>
                                          </p:val>
                                        </p:tav>
                                        <p:tav tm="100000">
                                          <p:val>
                                            <p:strVal val="#ppt_y"/>
                                          </p:val>
                                        </p:tav>
                                      </p:tavLst>
                                    </p:anim>
                                  </p:childTnLst>
                                </p:cTn>
                              </p:par>
                              <p:par>
                                <p:cTn id="27" presetID="39" presetClass="entr" presetSubtype="0" accel="100000" fill="hold" grpId="0"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p:cTn id="29" dur="20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20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20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2000" fill="hold"/>
                                        <p:tgtEl>
                                          <p:spTgt spid="3">
                                            <p:txEl>
                                              <p:pRg st="1" end="1"/>
                                            </p:txEl>
                                          </p:spTgt>
                                        </p:tgtEl>
                                        <p:attrNameLst>
                                          <p:attrName>ppt_y</p:attrName>
                                        </p:attrNameLst>
                                      </p:cBhvr>
                                      <p:tavLst>
                                        <p:tav tm="0">
                                          <p:val>
                                            <p:strVal val="#ppt_y"/>
                                          </p:val>
                                        </p:tav>
                                        <p:tav tm="100000">
                                          <p:val>
                                            <p:strVal val="#ppt_y"/>
                                          </p:val>
                                        </p:tav>
                                      </p:tavLst>
                                    </p:anim>
                                  </p:childTnLst>
                                </p:cTn>
                              </p:par>
                              <p:par>
                                <p:cTn id="33" presetID="39" presetClass="entr" presetSubtype="0" accel="100000" fill="hold" grpId="0"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20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20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20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2000" fill="hold"/>
                                        <p:tgtEl>
                                          <p:spTgt spid="3">
                                            <p:txEl>
                                              <p:pRg st="2" end="2"/>
                                            </p:txEl>
                                          </p:spTgt>
                                        </p:tgtEl>
                                        <p:attrNameLst>
                                          <p:attrName>ppt_y</p:attrName>
                                        </p:attrNameLst>
                                      </p:cBhvr>
                                      <p:tavLst>
                                        <p:tav tm="0">
                                          <p:val>
                                            <p:strVal val="#ppt_y"/>
                                          </p:val>
                                        </p:tav>
                                        <p:tav tm="100000">
                                          <p:val>
                                            <p:strVal val="#ppt_y"/>
                                          </p:val>
                                        </p:tav>
                                      </p:tavLst>
                                    </p:anim>
                                  </p:childTnLst>
                                </p:cTn>
                              </p:par>
                              <p:par>
                                <p:cTn id="39" presetID="30" presetClass="entr" presetSubtype="0" fill="hold" nodeType="withEffect">
                                  <p:stCondLst>
                                    <p:cond delay="0"/>
                                  </p:stCondLst>
                                  <p:childTnLst>
                                    <p:set>
                                      <p:cBhvr>
                                        <p:cTn id="40" dur="1" fill="hold">
                                          <p:stCondLst>
                                            <p:cond delay="0"/>
                                          </p:stCondLst>
                                        </p:cTn>
                                        <p:tgtEl>
                                          <p:spTgt spid="4098"/>
                                        </p:tgtEl>
                                        <p:attrNameLst>
                                          <p:attrName>style.visibility</p:attrName>
                                        </p:attrNameLst>
                                      </p:cBhvr>
                                      <p:to>
                                        <p:strVal val="visible"/>
                                      </p:to>
                                    </p:set>
                                    <p:animEffect transition="in" filter="fade">
                                      <p:cBhvr>
                                        <p:cTn id="41" dur="1600" decel="100000"/>
                                        <p:tgtEl>
                                          <p:spTgt spid="4098"/>
                                        </p:tgtEl>
                                      </p:cBhvr>
                                    </p:animEffect>
                                    <p:anim calcmode="lin" valueType="num">
                                      <p:cBhvr>
                                        <p:cTn id="42" dur="1600" decel="100000" fill="hold"/>
                                        <p:tgtEl>
                                          <p:spTgt spid="4098"/>
                                        </p:tgtEl>
                                        <p:attrNameLst>
                                          <p:attrName>style.rotation</p:attrName>
                                        </p:attrNameLst>
                                      </p:cBhvr>
                                      <p:tavLst>
                                        <p:tav tm="0">
                                          <p:val>
                                            <p:fltVal val="-90"/>
                                          </p:val>
                                        </p:tav>
                                        <p:tav tm="100000">
                                          <p:val>
                                            <p:fltVal val="0"/>
                                          </p:val>
                                        </p:tav>
                                      </p:tavLst>
                                    </p:anim>
                                    <p:anim calcmode="lin" valueType="num">
                                      <p:cBhvr>
                                        <p:cTn id="43" dur="1600" decel="100000" fill="hold"/>
                                        <p:tgtEl>
                                          <p:spTgt spid="4098"/>
                                        </p:tgtEl>
                                        <p:attrNameLst>
                                          <p:attrName>ppt_x</p:attrName>
                                        </p:attrNameLst>
                                      </p:cBhvr>
                                      <p:tavLst>
                                        <p:tav tm="0">
                                          <p:val>
                                            <p:strVal val="#ppt_x+0.4"/>
                                          </p:val>
                                        </p:tav>
                                        <p:tav tm="100000">
                                          <p:val>
                                            <p:strVal val="#ppt_x-0.05"/>
                                          </p:val>
                                        </p:tav>
                                      </p:tavLst>
                                    </p:anim>
                                    <p:anim calcmode="lin" valueType="num">
                                      <p:cBhvr>
                                        <p:cTn id="44" dur="1600" decel="100000" fill="hold"/>
                                        <p:tgtEl>
                                          <p:spTgt spid="4098"/>
                                        </p:tgtEl>
                                        <p:attrNameLst>
                                          <p:attrName>ppt_y</p:attrName>
                                        </p:attrNameLst>
                                      </p:cBhvr>
                                      <p:tavLst>
                                        <p:tav tm="0">
                                          <p:val>
                                            <p:strVal val="#ppt_y-0.4"/>
                                          </p:val>
                                        </p:tav>
                                        <p:tav tm="100000">
                                          <p:val>
                                            <p:strVal val="#ppt_y+0.1"/>
                                          </p:val>
                                        </p:tav>
                                      </p:tavLst>
                                    </p:anim>
                                    <p:anim calcmode="lin" valueType="num">
                                      <p:cBhvr>
                                        <p:cTn id="45" dur="400" accel="100000" fill="hold">
                                          <p:stCondLst>
                                            <p:cond delay="1600"/>
                                          </p:stCondLst>
                                        </p:cTn>
                                        <p:tgtEl>
                                          <p:spTgt spid="4098"/>
                                        </p:tgtEl>
                                        <p:attrNameLst>
                                          <p:attrName>ppt_x</p:attrName>
                                        </p:attrNameLst>
                                      </p:cBhvr>
                                      <p:tavLst>
                                        <p:tav tm="0">
                                          <p:val>
                                            <p:strVal val="#ppt_x-0.05"/>
                                          </p:val>
                                        </p:tav>
                                        <p:tav tm="100000">
                                          <p:val>
                                            <p:strVal val="#ppt_x"/>
                                          </p:val>
                                        </p:tav>
                                      </p:tavLst>
                                    </p:anim>
                                    <p:anim calcmode="lin" valueType="num">
                                      <p:cBhvr>
                                        <p:cTn id="46" dur="400" accel="100000" fill="hold">
                                          <p:stCondLst>
                                            <p:cond delay="1600"/>
                                          </p:stCondLst>
                                        </p:cTn>
                                        <p:tgtEl>
                                          <p:spTgt spid="4098"/>
                                        </p:tgtEl>
                                        <p:attrNameLst>
                                          <p:attrName>ppt_y</p:attrName>
                                        </p:attrNameLst>
                                      </p:cBhvr>
                                      <p:tavLst>
                                        <p:tav tm="0">
                                          <p:val>
                                            <p:strVal val="#ppt_y+0.1"/>
                                          </p:val>
                                        </p:tav>
                                        <p:tav tm="100000">
                                          <p:val>
                                            <p:strVal val="#ppt_y"/>
                                          </p:val>
                                        </p:tav>
                                      </p:tavLst>
                                    </p:anim>
                                  </p:childTnLst>
                                </p:cTn>
                              </p:par>
                              <p:par>
                                <p:cTn id="47" presetID="30" presetClass="entr" presetSubtype="0" fill="hold" nodeType="withEffect">
                                  <p:stCondLst>
                                    <p:cond delay="0"/>
                                  </p:stCondLst>
                                  <p:childTnLst>
                                    <p:set>
                                      <p:cBhvr>
                                        <p:cTn id="48" dur="1" fill="hold">
                                          <p:stCondLst>
                                            <p:cond delay="0"/>
                                          </p:stCondLst>
                                        </p:cTn>
                                        <p:tgtEl>
                                          <p:spTgt spid="4099"/>
                                        </p:tgtEl>
                                        <p:attrNameLst>
                                          <p:attrName>style.visibility</p:attrName>
                                        </p:attrNameLst>
                                      </p:cBhvr>
                                      <p:to>
                                        <p:strVal val="visible"/>
                                      </p:to>
                                    </p:set>
                                    <p:animEffect transition="in" filter="fade">
                                      <p:cBhvr>
                                        <p:cTn id="49" dur="1600" decel="100000"/>
                                        <p:tgtEl>
                                          <p:spTgt spid="4099"/>
                                        </p:tgtEl>
                                      </p:cBhvr>
                                    </p:animEffect>
                                    <p:anim calcmode="lin" valueType="num">
                                      <p:cBhvr>
                                        <p:cTn id="50" dur="1600" decel="100000" fill="hold"/>
                                        <p:tgtEl>
                                          <p:spTgt spid="4099"/>
                                        </p:tgtEl>
                                        <p:attrNameLst>
                                          <p:attrName>style.rotation</p:attrName>
                                        </p:attrNameLst>
                                      </p:cBhvr>
                                      <p:tavLst>
                                        <p:tav tm="0">
                                          <p:val>
                                            <p:fltVal val="-90"/>
                                          </p:val>
                                        </p:tav>
                                        <p:tav tm="100000">
                                          <p:val>
                                            <p:fltVal val="0"/>
                                          </p:val>
                                        </p:tav>
                                      </p:tavLst>
                                    </p:anim>
                                    <p:anim calcmode="lin" valueType="num">
                                      <p:cBhvr>
                                        <p:cTn id="51" dur="1600" decel="100000" fill="hold"/>
                                        <p:tgtEl>
                                          <p:spTgt spid="4099"/>
                                        </p:tgtEl>
                                        <p:attrNameLst>
                                          <p:attrName>ppt_x</p:attrName>
                                        </p:attrNameLst>
                                      </p:cBhvr>
                                      <p:tavLst>
                                        <p:tav tm="0">
                                          <p:val>
                                            <p:strVal val="#ppt_x+0.4"/>
                                          </p:val>
                                        </p:tav>
                                        <p:tav tm="100000">
                                          <p:val>
                                            <p:strVal val="#ppt_x-0.05"/>
                                          </p:val>
                                        </p:tav>
                                      </p:tavLst>
                                    </p:anim>
                                    <p:anim calcmode="lin" valueType="num">
                                      <p:cBhvr>
                                        <p:cTn id="52" dur="1600" decel="100000" fill="hold"/>
                                        <p:tgtEl>
                                          <p:spTgt spid="4099"/>
                                        </p:tgtEl>
                                        <p:attrNameLst>
                                          <p:attrName>ppt_y</p:attrName>
                                        </p:attrNameLst>
                                      </p:cBhvr>
                                      <p:tavLst>
                                        <p:tav tm="0">
                                          <p:val>
                                            <p:strVal val="#ppt_y-0.4"/>
                                          </p:val>
                                        </p:tav>
                                        <p:tav tm="100000">
                                          <p:val>
                                            <p:strVal val="#ppt_y+0.1"/>
                                          </p:val>
                                        </p:tav>
                                      </p:tavLst>
                                    </p:anim>
                                    <p:anim calcmode="lin" valueType="num">
                                      <p:cBhvr>
                                        <p:cTn id="53" dur="400" accel="100000" fill="hold">
                                          <p:stCondLst>
                                            <p:cond delay="1600"/>
                                          </p:stCondLst>
                                        </p:cTn>
                                        <p:tgtEl>
                                          <p:spTgt spid="4099"/>
                                        </p:tgtEl>
                                        <p:attrNameLst>
                                          <p:attrName>ppt_x</p:attrName>
                                        </p:attrNameLst>
                                      </p:cBhvr>
                                      <p:tavLst>
                                        <p:tav tm="0">
                                          <p:val>
                                            <p:strVal val="#ppt_x-0.05"/>
                                          </p:val>
                                        </p:tav>
                                        <p:tav tm="100000">
                                          <p:val>
                                            <p:strVal val="#ppt_x"/>
                                          </p:val>
                                        </p:tav>
                                      </p:tavLst>
                                    </p:anim>
                                    <p:anim calcmode="lin" valueType="num">
                                      <p:cBhvr>
                                        <p:cTn id="54" dur="400" accel="100000" fill="hold">
                                          <p:stCondLst>
                                            <p:cond delay="1600"/>
                                          </p:stCondLst>
                                        </p:cTn>
                                        <p:tgtEl>
                                          <p:spTgt spid="409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64</TotalTime>
  <Words>1017</Words>
  <Application>Microsoft Office PowerPoint</Application>
  <PresentationFormat>Экран (4:3)</PresentationFormat>
  <Paragraphs>31</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Эркер</vt:lpstr>
      <vt:lpstr>Исследовательская работа.</vt:lpstr>
      <vt:lpstr>Витамин С . </vt:lpstr>
      <vt:lpstr>Слайд 3</vt:lpstr>
      <vt:lpstr> Источники  аскорбиновой кислоты .</vt:lpstr>
      <vt:lpstr>Вся аскорбиновая кислота – одинаковая.</vt:lpstr>
      <vt:lpstr>Суточная потребность.</vt:lpstr>
      <vt:lpstr>Вывод:</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Исследовательская работа.</dc:title>
  <dc:creator>Admin</dc:creator>
  <cp:lastModifiedBy>Admin</cp:lastModifiedBy>
  <cp:revision>8</cp:revision>
  <dcterms:created xsi:type="dcterms:W3CDTF">2011-01-26T13:45:03Z</dcterms:created>
  <dcterms:modified xsi:type="dcterms:W3CDTF">2011-01-26T14:49:31Z</dcterms:modified>
</cp:coreProperties>
</file>