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handoutMasterIdLst>
    <p:handoutMasterId r:id="rId21"/>
  </p:handoutMasterIdLst>
  <p:sldIdLst>
    <p:sldId id="256" r:id="rId4"/>
    <p:sldId id="298" r:id="rId5"/>
    <p:sldId id="290" r:id="rId6"/>
    <p:sldId id="285" r:id="rId7"/>
    <p:sldId id="257" r:id="rId8"/>
    <p:sldId id="297" r:id="rId9"/>
    <p:sldId id="270" r:id="rId10"/>
    <p:sldId id="276" r:id="rId11"/>
    <p:sldId id="280" r:id="rId12"/>
    <p:sldId id="283" r:id="rId13"/>
    <p:sldId id="263" r:id="rId14"/>
    <p:sldId id="273" r:id="rId15"/>
    <p:sldId id="275" r:id="rId16"/>
    <p:sldId id="295" r:id="rId17"/>
    <p:sldId id="291" r:id="rId18"/>
    <p:sldId id="294" r:id="rId19"/>
    <p:sldId id="296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5575"/>
    <a:srgbClr val="485DB8"/>
    <a:srgbClr val="EFF430"/>
    <a:srgbClr val="FF0000"/>
    <a:srgbClr val="66709A"/>
    <a:srgbClr val="596FA7"/>
    <a:srgbClr val="4A66B6"/>
    <a:srgbClr val="FAFCE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681" autoAdjust="0"/>
    <p:restoredTop sz="94645" autoAdjust="0"/>
  </p:normalViewPr>
  <p:slideViewPr>
    <p:cSldViewPr>
      <p:cViewPr>
        <p:scale>
          <a:sx n="50" d="100"/>
          <a:sy n="50" d="100"/>
        </p:scale>
        <p:origin x="-996" y="-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136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BAF0C63-A59C-4F69-94B6-2499E9501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90800" y="1828800"/>
            <a:ext cx="6553200" cy="55245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514600"/>
            <a:ext cx="9144000" cy="304800"/>
          </a:xfrm>
        </p:spPr>
        <p:txBody>
          <a:bodyPr/>
          <a:lstStyle>
            <a:lvl1pPr marL="0" indent="0" algn="r"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fld id="{CB4715BE-C82F-4F01-8E9F-2326855D6B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9EBAA-326A-4814-A803-5312817C9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220980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" y="381000"/>
            <a:ext cx="647700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A19E8-63D8-43F5-9C8F-EAB5FE0EF6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52400" y="381000"/>
            <a:ext cx="8839200" cy="533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43434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914400"/>
            <a:ext cx="43434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52400" y="3733800"/>
            <a:ext cx="43434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733800"/>
            <a:ext cx="43434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3D4F2-0002-454B-869F-B1CA153D2C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398BB-AE3D-4D71-B171-EA437025E9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7E496-A291-4753-9219-A3AC6B857F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3CEBD-F42D-403E-A2D2-56623DA57E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B1546-97D5-4E88-9E6A-536B987294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CF6A6-A2EF-402E-AD09-4A7F87B2F2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8F53E-D66A-4E90-9C5C-09FAF1B43C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287CA-558B-4B86-97F5-D34F85714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126A2-CE4B-4A1E-9953-A0CAD5302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673C8-08FD-4F35-A467-81C4193AB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DBF48-3F81-4318-8B0B-36BCDE192F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C3417-B66A-4F5A-B1D9-D2C2F13E2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220980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" y="381000"/>
            <a:ext cx="647700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1C9C8-1835-4C99-B30E-E7D2703D24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A0D39-30E5-4ECA-9349-0729F7CF0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185FE-5F18-4180-97C5-350F3C32F1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05CE2-195A-4815-AC2E-85CAF27E3F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2717D-6AC2-407E-BA26-F07FA89334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2412D-4615-4AF3-8A5C-5B0E4A1846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209C8-D46F-4A77-8349-37F54AC0D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735FD-CB5F-4BA1-BA52-FA1985CD9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81000"/>
            <a:ext cx="8839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14400"/>
            <a:ext cx="8839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087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373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pPr>
              <a:defRPr/>
            </a:pPr>
            <a:fld id="{912F6522-A6EB-419E-ABC2-0CC407183C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20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16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»"/>
        <a:defRPr sz="16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81000"/>
            <a:ext cx="8839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14400"/>
            <a:ext cx="8839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087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373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pPr>
              <a:defRPr/>
            </a:pPr>
            <a:fld id="{F5BBD622-BA4A-48EF-951F-3595C88C6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384E6C"/>
          </a:solidFill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20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16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»"/>
        <a:defRPr sz="16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Relationship Id="rId5" Type="http://schemas.openxmlformats.org/officeDocument/2006/relationships/slide" Target="slide3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9.wmf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828800"/>
            <a:ext cx="8229600" cy="552450"/>
          </a:xfrm>
        </p:spPr>
        <p:txBody>
          <a:bodyPr/>
          <a:lstStyle/>
          <a:p>
            <a:pPr eaLnBrk="1" hangingPunct="1"/>
            <a:r>
              <a:rPr lang="ru-RU" smtClean="0"/>
              <a:t>Есть ли вода в  Море Дождей </a:t>
            </a:r>
            <a:r>
              <a:rPr lang="en-US" smtClean="0"/>
              <a:t>?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Кратеры</a:t>
            </a:r>
            <a:r>
              <a:rPr lang="en-US" smtClean="0"/>
              <a:t> – </a:t>
            </a:r>
            <a:r>
              <a:rPr lang="ru-RU" sz="3600" smtClean="0"/>
              <a:t>следы падения метеоритов.</a:t>
            </a:r>
          </a:p>
        </p:txBody>
      </p:sp>
      <p:pic>
        <p:nvPicPr>
          <p:cNvPr id="13315" name="Picture 2" descr="E:\Луна1\падение метеори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066800"/>
            <a:ext cx="50482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кратер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657600"/>
            <a:ext cx="259080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кратер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657600"/>
            <a:ext cx="247015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Freeform 9"/>
          <p:cNvSpPr>
            <a:spLocks/>
          </p:cNvSpPr>
          <p:nvPr/>
        </p:nvSpPr>
        <p:spPr bwMode="gray">
          <a:xfrm rot="10800000">
            <a:off x="869950" y="2284413"/>
            <a:ext cx="882650" cy="1263650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3319" name="Freeform 11"/>
          <p:cNvSpPr>
            <a:spLocks/>
          </p:cNvSpPr>
          <p:nvPr/>
        </p:nvSpPr>
        <p:spPr bwMode="gray">
          <a:xfrm rot="10800000" flipH="1">
            <a:off x="7069138" y="2251075"/>
            <a:ext cx="903287" cy="1241425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0" name="TextBox 8"/>
          <p:cNvSpPr txBox="1">
            <a:spLocks noChangeArrowheads="1"/>
          </p:cNvSpPr>
          <p:nvPr/>
        </p:nvSpPr>
        <p:spPr bwMode="auto">
          <a:xfrm>
            <a:off x="2971800" y="2971800"/>
            <a:ext cx="2776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Образование кратера</a:t>
            </a:r>
          </a:p>
        </p:txBody>
      </p:sp>
      <p:sp>
        <p:nvSpPr>
          <p:cNvPr id="13321" name="TextBox 9"/>
          <p:cNvSpPr txBox="1">
            <a:spLocks noChangeArrowheads="1"/>
          </p:cNvSpPr>
          <p:nvPr/>
        </p:nvSpPr>
        <p:spPr bwMode="auto">
          <a:xfrm>
            <a:off x="2568575" y="6096000"/>
            <a:ext cx="352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Размеры</a:t>
            </a:r>
            <a:r>
              <a:rPr lang="en-US"/>
              <a:t>:</a:t>
            </a:r>
            <a:r>
              <a:rPr lang="ru-RU"/>
              <a:t> от мм до сотен км</a:t>
            </a:r>
          </a:p>
        </p:txBody>
      </p:sp>
      <p:sp>
        <p:nvSpPr>
          <p:cNvPr id="13322" name="AutoShape 3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Надо ли везти воду на Луну</a:t>
            </a:r>
            <a:r>
              <a:rPr lang="en-US" sz="3600" smtClean="0"/>
              <a:t> ?</a:t>
            </a:r>
            <a:endParaRPr lang="ru-RU" sz="3600" smtClean="0"/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88925" y="1431925"/>
            <a:ext cx="3979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Вода найдена на дне </a:t>
            </a:r>
          </a:p>
          <a:p>
            <a:r>
              <a:rPr lang="ru-RU" b="1"/>
              <a:t>лунных кратеров в виде льда</a:t>
            </a:r>
          </a:p>
        </p:txBody>
      </p:sp>
      <p:grpSp>
        <p:nvGrpSpPr>
          <p:cNvPr id="14340" name="Group 25"/>
          <p:cNvGrpSpPr>
            <a:grpSpLocks/>
          </p:cNvGrpSpPr>
          <p:nvPr/>
        </p:nvGrpSpPr>
        <p:grpSpPr bwMode="auto">
          <a:xfrm>
            <a:off x="914400" y="4314825"/>
            <a:ext cx="2286000" cy="1828800"/>
            <a:chOff x="576" y="2718"/>
            <a:chExt cx="1440" cy="1152"/>
          </a:xfrm>
        </p:grpSpPr>
        <p:sp>
          <p:nvSpPr>
            <p:cNvPr id="14358" name="AutoShape 7"/>
            <p:cNvSpPr>
              <a:spLocks noChangeArrowheads="1"/>
            </p:cNvSpPr>
            <p:nvPr/>
          </p:nvSpPr>
          <p:spPr bwMode="auto">
            <a:xfrm>
              <a:off x="576" y="2718"/>
              <a:ext cx="1440" cy="115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1800">
                <a:latin typeface="Verdana" pitchFamily="34" charset="0"/>
              </a:endParaRPr>
            </a:p>
          </p:txBody>
        </p:sp>
        <p:sp>
          <p:nvSpPr>
            <p:cNvPr id="14359" name="Text Box 8"/>
            <p:cNvSpPr txBox="1">
              <a:spLocks noChangeArrowheads="1"/>
            </p:cNvSpPr>
            <p:nvPr/>
          </p:nvSpPr>
          <p:spPr bwMode="auto">
            <a:xfrm>
              <a:off x="636" y="2844"/>
              <a:ext cx="1284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1800">
                  <a:solidFill>
                    <a:srgbClr val="000000"/>
                  </a:solidFill>
                </a:rPr>
                <a:t>Лед кометного происхождения. Его немного.</a:t>
              </a:r>
            </a:p>
            <a:p>
              <a:pPr eaLnBrk="0" hangingPunct="0"/>
              <a:r>
                <a:rPr lang="ru-RU" sz="1800">
                  <a:solidFill>
                    <a:srgbClr val="000000"/>
                  </a:solidFill>
                </a:rPr>
                <a:t>(большинство)</a:t>
              </a:r>
              <a:endParaRPr 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14341" name="Freeform 9"/>
          <p:cNvSpPr>
            <a:spLocks/>
          </p:cNvSpPr>
          <p:nvPr/>
        </p:nvSpPr>
        <p:spPr bwMode="gray">
          <a:xfrm>
            <a:off x="3298825" y="4217988"/>
            <a:ext cx="903288" cy="1241425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AutoShape 10"/>
          <p:cNvSpPr>
            <a:spLocks noChangeAspect="1" noChangeArrowheads="1" noTextEdit="1"/>
          </p:cNvSpPr>
          <p:nvPr/>
        </p:nvSpPr>
        <p:spPr bwMode="gray">
          <a:xfrm flipH="1">
            <a:off x="4945063" y="42148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Freeform 11"/>
          <p:cNvSpPr>
            <a:spLocks/>
          </p:cNvSpPr>
          <p:nvPr/>
        </p:nvSpPr>
        <p:spPr bwMode="gray">
          <a:xfrm flipH="1">
            <a:off x="4951413" y="4217988"/>
            <a:ext cx="903287" cy="1241425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4344" name="Group 13"/>
          <p:cNvGrpSpPr>
            <a:grpSpLocks/>
          </p:cNvGrpSpPr>
          <p:nvPr/>
        </p:nvGrpSpPr>
        <p:grpSpPr bwMode="auto">
          <a:xfrm>
            <a:off x="3124200" y="2733675"/>
            <a:ext cx="2998788" cy="1458913"/>
            <a:chOff x="1973" y="1027"/>
            <a:chExt cx="1926" cy="937"/>
          </a:xfrm>
        </p:grpSpPr>
        <p:sp>
          <p:nvSpPr>
            <p:cNvPr id="14356" name="Oval 14"/>
            <p:cNvSpPr>
              <a:spLocks noChangeArrowheads="1"/>
            </p:cNvSpPr>
            <p:nvPr/>
          </p:nvSpPr>
          <p:spPr bwMode="gray">
            <a:xfrm>
              <a:off x="1994" y="1057"/>
              <a:ext cx="1905" cy="907"/>
            </a:xfrm>
            <a:prstGeom prst="ellipse">
              <a:avLst/>
            </a:prstGeom>
            <a:solidFill>
              <a:srgbClr val="66709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7" name="Oval 15"/>
            <p:cNvSpPr>
              <a:spLocks noChangeArrowheads="1"/>
            </p:cNvSpPr>
            <p:nvPr/>
          </p:nvSpPr>
          <p:spPr bwMode="gray">
            <a:xfrm>
              <a:off x="1973" y="1027"/>
              <a:ext cx="1905" cy="907"/>
            </a:xfrm>
            <a:prstGeom prst="ellipse">
              <a:avLst/>
            </a:prstGeom>
            <a:solidFill>
              <a:srgbClr val="66709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2480" name="Oval 16"/>
          <p:cNvSpPr>
            <a:spLocks noChangeArrowheads="1"/>
          </p:cNvSpPr>
          <p:nvPr/>
        </p:nvSpPr>
        <p:spPr bwMode="gray">
          <a:xfrm>
            <a:off x="3265488" y="2590800"/>
            <a:ext cx="2684462" cy="13414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2481" name="Oval 17"/>
          <p:cNvSpPr>
            <a:spLocks noChangeArrowheads="1"/>
          </p:cNvSpPr>
          <p:nvPr/>
        </p:nvSpPr>
        <p:spPr bwMode="gray">
          <a:xfrm>
            <a:off x="3300413" y="2598738"/>
            <a:ext cx="2619375" cy="1308100"/>
          </a:xfrm>
          <a:prstGeom prst="ellipse">
            <a:avLst/>
          </a:prstGeom>
          <a:gradFill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gamma/>
                  <a:tint val="34902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47" name="Oval 18"/>
          <p:cNvSpPr>
            <a:spLocks noChangeArrowheads="1"/>
          </p:cNvSpPr>
          <p:nvPr/>
        </p:nvSpPr>
        <p:spPr bwMode="gray">
          <a:xfrm>
            <a:off x="3327400" y="2611438"/>
            <a:ext cx="2492375" cy="1222375"/>
          </a:xfrm>
          <a:prstGeom prst="ellipse">
            <a:avLst/>
          </a:prstGeom>
          <a:solidFill>
            <a:schemeClr val="bg2">
              <a:alpha val="47842"/>
            </a:schemeClr>
          </a:soli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62483" name="Oval 19"/>
          <p:cNvSpPr>
            <a:spLocks noChangeArrowheads="1"/>
          </p:cNvSpPr>
          <p:nvPr/>
        </p:nvSpPr>
        <p:spPr bwMode="gray">
          <a:xfrm>
            <a:off x="3459163" y="2638425"/>
            <a:ext cx="2193925" cy="9906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>
                  <a:alpha val="38000"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49" name="Text Box 20"/>
          <p:cNvSpPr txBox="1">
            <a:spLocks noChangeArrowheads="1"/>
          </p:cNvSpPr>
          <p:nvPr/>
        </p:nvSpPr>
        <p:spPr bwMode="auto">
          <a:xfrm>
            <a:off x="3906838" y="2743200"/>
            <a:ext cx="1341437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000000"/>
                </a:solidFill>
              </a:rPr>
              <a:t>Мнения</a:t>
            </a:r>
          </a:p>
          <a:p>
            <a:pPr algn="ctr" eaLnBrk="0" hangingPunct="0"/>
            <a:r>
              <a:rPr lang="ru-RU" sz="2400" b="1">
                <a:solidFill>
                  <a:srgbClr val="000000"/>
                </a:solidFill>
              </a:rPr>
              <a:t>ученых</a:t>
            </a:r>
            <a:endParaRPr lang="en-US" sz="1400">
              <a:solidFill>
                <a:srgbClr val="000000"/>
              </a:solidFill>
            </a:endParaRPr>
          </a:p>
        </p:txBody>
      </p:sp>
      <p:grpSp>
        <p:nvGrpSpPr>
          <p:cNvPr id="14350" name="Group 26"/>
          <p:cNvGrpSpPr>
            <a:grpSpLocks/>
          </p:cNvGrpSpPr>
          <p:nvPr/>
        </p:nvGrpSpPr>
        <p:grpSpPr bwMode="auto">
          <a:xfrm>
            <a:off x="5943600" y="4314825"/>
            <a:ext cx="2286000" cy="1828800"/>
            <a:chOff x="3360" y="2718"/>
            <a:chExt cx="1440" cy="1152"/>
          </a:xfrm>
        </p:grpSpPr>
        <p:sp>
          <p:nvSpPr>
            <p:cNvPr id="14354" name="AutoShape 6"/>
            <p:cNvSpPr>
              <a:spLocks noChangeArrowheads="1"/>
            </p:cNvSpPr>
            <p:nvPr/>
          </p:nvSpPr>
          <p:spPr bwMode="auto">
            <a:xfrm>
              <a:off x="3360" y="2718"/>
              <a:ext cx="1440" cy="115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1800">
                <a:latin typeface="Verdana" pitchFamily="34" charset="0"/>
              </a:endParaRPr>
            </a:p>
          </p:txBody>
        </p:sp>
        <p:sp>
          <p:nvSpPr>
            <p:cNvPr id="14355" name="Text Box 21"/>
            <p:cNvSpPr txBox="1">
              <a:spLocks noChangeArrowheads="1"/>
            </p:cNvSpPr>
            <p:nvPr/>
          </p:nvSpPr>
          <p:spPr bwMode="auto">
            <a:xfrm>
              <a:off x="3468" y="2844"/>
              <a:ext cx="1284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ru-RU" sz="1800">
                  <a:solidFill>
                    <a:srgbClr val="000000"/>
                  </a:solidFill>
                </a:rPr>
                <a:t>Лед лунного происхождения, не менее 600 млн. тонн.</a:t>
              </a:r>
            </a:p>
            <a:p>
              <a:pPr eaLnBrk="0" hangingPunct="0"/>
              <a:r>
                <a:rPr lang="ru-RU" sz="1800">
                  <a:solidFill>
                    <a:srgbClr val="000000"/>
                  </a:solidFill>
                </a:rPr>
                <a:t>(меньшинство)</a:t>
              </a:r>
              <a:endParaRPr 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14351" name="Text Box 24"/>
          <p:cNvSpPr txBox="1">
            <a:spLocks noChangeArrowheads="1"/>
          </p:cNvSpPr>
          <p:nvPr/>
        </p:nvSpPr>
        <p:spPr bwMode="auto">
          <a:xfrm>
            <a:off x="6553200" y="3032125"/>
            <a:ext cx="2262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Первый кратер,</a:t>
            </a:r>
          </a:p>
          <a:p>
            <a:r>
              <a:rPr lang="ru-RU"/>
              <a:t>где найдена вода</a:t>
            </a:r>
          </a:p>
        </p:txBody>
      </p:sp>
      <p:pic>
        <p:nvPicPr>
          <p:cNvPr id="14352" name="Picture 2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53200" y="1182688"/>
            <a:ext cx="2286000" cy="1716087"/>
          </a:xfrm>
        </p:spPr>
      </p:pic>
      <p:sp>
        <p:nvSpPr>
          <p:cNvPr id="14353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743200"/>
            <a:ext cx="3505200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Магнитное поле</a:t>
            </a:r>
          </a:p>
        </p:txBody>
      </p:sp>
      <p:sp>
        <p:nvSpPr>
          <p:cNvPr id="16388" name="Текст 3"/>
          <p:cNvSpPr>
            <a:spLocks noGrp="1"/>
          </p:cNvSpPr>
          <p:nvPr>
            <p:ph type="body" idx="1"/>
          </p:nvPr>
        </p:nvSpPr>
        <p:spPr>
          <a:xfrm>
            <a:off x="228600" y="1447800"/>
            <a:ext cx="4038600" cy="914400"/>
          </a:xfrm>
        </p:spPr>
        <p:txBody>
          <a:bodyPr/>
          <a:lstStyle/>
          <a:p>
            <a:pPr eaLnBrk="1" hangingPunct="1"/>
            <a:r>
              <a:rPr lang="ru-RU" sz="1800" b="0" smtClean="0">
                <a:latin typeface="Arial" charset="0"/>
                <a:cs typeface="Arial" charset="0"/>
              </a:rPr>
              <a:t>У Луны нет магнитного поля.</a:t>
            </a:r>
          </a:p>
          <a:p>
            <a:pPr eaLnBrk="1" hangingPunct="1"/>
            <a:endParaRPr lang="ru-RU" b="0" smtClean="0"/>
          </a:p>
        </p:txBody>
      </p:sp>
      <p:sp>
        <p:nvSpPr>
          <p:cNvPr id="16389" name="Содержимое 2"/>
          <p:cNvSpPr>
            <a:spLocks noGrp="1"/>
          </p:cNvSpPr>
          <p:nvPr>
            <p:ph sz="half" idx="2"/>
          </p:nvPr>
        </p:nvSpPr>
        <p:spPr>
          <a:xfrm>
            <a:off x="0" y="2590800"/>
            <a:ext cx="4040188" cy="3494088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mtClean="0"/>
              <a:t> </a:t>
            </a:r>
          </a:p>
        </p:txBody>
      </p:sp>
      <p:sp>
        <p:nvSpPr>
          <p:cNvPr id="16390" name="Текст 4"/>
          <p:cNvSpPr>
            <a:spLocks noGrp="1"/>
          </p:cNvSpPr>
          <p:nvPr>
            <p:ph type="body" sz="quarter" idx="3"/>
          </p:nvPr>
        </p:nvSpPr>
        <p:spPr>
          <a:xfrm>
            <a:off x="4800600" y="1600200"/>
            <a:ext cx="4495800" cy="914400"/>
          </a:xfrm>
        </p:spPr>
        <p:txBody>
          <a:bodyPr/>
          <a:lstStyle/>
          <a:p>
            <a:pPr eaLnBrk="1" hangingPunct="1"/>
            <a:r>
              <a:rPr lang="ru-RU" sz="1800" b="0" smtClean="0">
                <a:latin typeface="Arial" charset="0"/>
                <a:cs typeface="Arial" charset="0"/>
              </a:rPr>
              <a:t>Древняя Луна имела расплавленное ядро и магнитное поле, что доказала группа исследователей из Массачусетского технологического института.</a:t>
            </a:r>
          </a:p>
        </p:txBody>
      </p:sp>
      <p:pic>
        <p:nvPicPr>
          <p:cNvPr id="16391" name="Picture 2" descr="C:\Users\Ноут\Desktop\Луна1\лунный грун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7432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1" descr="C:\Users\Ноут\Desktop\Луна1\рыбки анимац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676400"/>
            <a:ext cx="4114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Box 9"/>
          <p:cNvSpPr txBox="1">
            <a:spLocks noChangeArrowheads="1"/>
          </p:cNvSpPr>
          <p:nvPr/>
        </p:nvSpPr>
        <p:spPr bwMode="auto">
          <a:xfrm>
            <a:off x="457200" y="6019800"/>
            <a:ext cx="2770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Образец лунного грунта</a:t>
            </a:r>
          </a:p>
        </p:txBody>
      </p:sp>
      <p:sp>
        <p:nvSpPr>
          <p:cNvPr id="16394" name="AutoShape 3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Человек на Луне</a:t>
            </a: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4116388" cy="979488"/>
          </a:xfrm>
        </p:spPr>
        <p:txBody>
          <a:bodyPr/>
          <a:lstStyle/>
          <a:p>
            <a:pPr eaLnBrk="1" hangingPunct="1"/>
            <a:r>
              <a:rPr lang="ru-RU" sz="1800" b="0" smtClean="0"/>
              <a:t>Нейл Армстронг, первый человек на Луне. 20 июля 1969г.</a:t>
            </a:r>
          </a:p>
        </p:txBody>
      </p:sp>
      <p:sp>
        <p:nvSpPr>
          <p:cNvPr id="17412" name="Текст 4"/>
          <p:cNvSpPr>
            <a:spLocks noGrp="1"/>
          </p:cNvSpPr>
          <p:nvPr>
            <p:ph type="body" sz="quarter" idx="3"/>
          </p:nvPr>
        </p:nvSpPr>
        <p:spPr>
          <a:xfrm>
            <a:off x="4724400" y="914400"/>
            <a:ext cx="4038600" cy="1143000"/>
          </a:xfrm>
        </p:spPr>
        <p:txBody>
          <a:bodyPr/>
          <a:lstStyle/>
          <a:p>
            <a:pPr eaLnBrk="1" hangingPunct="1"/>
            <a:r>
              <a:rPr lang="ru-RU" sz="1800" b="0" dirty="0" smtClean="0"/>
              <a:t>Этот след сохранится на Луне </a:t>
            </a:r>
            <a:r>
              <a:rPr lang="ru-RU" sz="1800" b="0" dirty="0" smtClean="0"/>
              <a:t>много </a:t>
            </a:r>
            <a:r>
              <a:rPr lang="ru-RU" sz="1800" b="0" dirty="0" smtClean="0"/>
              <a:t>лет.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304800" y="4876800"/>
            <a:ext cx="792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«Маленький шаг для одного человека – огромный шаг для всего человечества» (Н.Армстронг)</a:t>
            </a:r>
          </a:p>
        </p:txBody>
      </p:sp>
      <p:pic>
        <p:nvPicPr>
          <p:cNvPr id="17414" name="Picture 2" descr="C:\Users\Ноут\Desktop\Копия Луна1\Нейл Армстронг в лунном модуле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2209800"/>
            <a:ext cx="2438400" cy="2527300"/>
          </a:xfrm>
        </p:spPr>
      </p:pic>
      <p:pic>
        <p:nvPicPr>
          <p:cNvPr id="17415" name="Picture 3" descr="C:\Users\Ноут\Desktop\Копия Луна1\Луна2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2173288"/>
            <a:ext cx="2438400" cy="2551112"/>
          </a:xfrm>
        </p:spPr>
      </p:pic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228600" y="5562600"/>
            <a:ext cx="8305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>
                <a:solidFill>
                  <a:srgbClr val="FF0000"/>
                </a:solidFill>
              </a:rPr>
              <a:t>Альтернативное мнение:</a:t>
            </a:r>
            <a:r>
              <a:rPr lang="ru-RU" sz="1800" dirty="0"/>
              <a:t> люди никогда не были на Луне. </a:t>
            </a:r>
          </a:p>
          <a:p>
            <a:r>
              <a:rPr lang="ru-RU" sz="1800" dirty="0"/>
              <a:t>Фотографии, киносъемки и др. материалы были сфальсифицированы правительством США.</a:t>
            </a:r>
          </a:p>
        </p:txBody>
      </p:sp>
      <p:sp>
        <p:nvSpPr>
          <p:cNvPr id="17417" name="AutoShape 3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04800"/>
            <a:ext cx="8839200" cy="533400"/>
          </a:xfrm>
        </p:spPr>
        <p:txBody>
          <a:bodyPr/>
          <a:lstStyle/>
          <a:p>
            <a:r>
              <a:rPr lang="ru-RU" smtClean="0"/>
              <a:t>  Земная техника на Луне   </a:t>
            </a:r>
          </a:p>
        </p:txBody>
      </p:sp>
      <p:sp>
        <p:nvSpPr>
          <p:cNvPr id="5" name="Freeform 3"/>
          <p:cNvSpPr>
            <a:spLocks noEditPoints="1"/>
          </p:cNvSpPr>
          <p:nvPr/>
        </p:nvSpPr>
        <p:spPr bwMode="gray">
          <a:xfrm>
            <a:off x="1524000" y="1219200"/>
            <a:ext cx="6964363" cy="4929188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436" name="Text Box 29"/>
          <p:cNvSpPr txBox="1">
            <a:spLocks noChangeArrowheads="1"/>
          </p:cNvSpPr>
          <p:nvPr/>
        </p:nvSpPr>
        <p:spPr bwMode="auto">
          <a:xfrm>
            <a:off x="1039813" y="5257800"/>
            <a:ext cx="227806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800">
                <a:solidFill>
                  <a:srgbClr val="000000"/>
                </a:solidFill>
              </a:rPr>
              <a:t>«Луноход» (СССР)</a:t>
            </a:r>
            <a:endParaRPr lang="en-US" sz="1800"/>
          </a:p>
        </p:txBody>
      </p:sp>
      <p:sp>
        <p:nvSpPr>
          <p:cNvPr id="18437" name="Text Box 30"/>
          <p:cNvSpPr txBox="1">
            <a:spLocks noChangeArrowheads="1"/>
          </p:cNvSpPr>
          <p:nvPr/>
        </p:nvSpPr>
        <p:spPr bwMode="auto">
          <a:xfrm>
            <a:off x="3502025" y="1676400"/>
            <a:ext cx="2289175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800">
                <a:solidFill>
                  <a:srgbClr val="000000"/>
                </a:solidFill>
              </a:rPr>
              <a:t>«Луна – 9» (СССР) </a:t>
            </a:r>
            <a:endParaRPr lang="en-US" sz="1800"/>
          </a:p>
        </p:txBody>
      </p:sp>
      <p:sp>
        <p:nvSpPr>
          <p:cNvPr id="18438" name="Text Box 31"/>
          <p:cNvSpPr txBox="1">
            <a:spLocks noChangeArrowheads="1"/>
          </p:cNvSpPr>
          <p:nvPr/>
        </p:nvSpPr>
        <p:spPr bwMode="auto">
          <a:xfrm>
            <a:off x="4114800" y="6110288"/>
            <a:ext cx="20478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800">
                <a:solidFill>
                  <a:srgbClr val="000000"/>
                </a:solidFill>
              </a:rPr>
              <a:t>Лунный вездеход</a:t>
            </a:r>
            <a:endParaRPr lang="en-US" sz="1800"/>
          </a:p>
        </p:txBody>
      </p:sp>
      <p:pic>
        <p:nvPicPr>
          <p:cNvPr id="152578" name="Picture 2" descr="E:\600px-NASA_Apollo_17_Lunar_Roving_Vehic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803" y="3706123"/>
            <a:ext cx="2286109" cy="22863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2579" name="Picture 3" descr="E:\луна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1891" y="3026673"/>
            <a:ext cx="1979085" cy="20577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2580" name="Picture 4" descr="E:\луна3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1797" y="1038520"/>
            <a:ext cx="1475692" cy="14584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442" name="AutoShape 3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Этапы изучения Луны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0200" y="2133600"/>
            <a:ext cx="3733800" cy="4038600"/>
          </a:xfrm>
        </p:spPr>
        <p:txBody>
          <a:bodyPr/>
          <a:lstStyle/>
          <a:p>
            <a:pPr>
              <a:buFontTx/>
              <a:buNone/>
            </a:pPr>
            <a:r>
              <a:rPr lang="ru-RU" sz="1800" dirty="0" smtClean="0"/>
              <a:t>          </a:t>
            </a:r>
            <a:r>
              <a:rPr lang="ru-RU" sz="1800" b="0" dirty="0" smtClean="0"/>
              <a:t>После завершения программ «Аполлон»  (США) и «Луна» (СССР) полёты к Луне прекратились. </a:t>
            </a:r>
          </a:p>
          <a:p>
            <a:pPr>
              <a:buFontTx/>
              <a:buNone/>
            </a:pPr>
            <a:r>
              <a:rPr lang="ru-RU" sz="1800" b="0" dirty="0" smtClean="0"/>
              <a:t>          С 1990г. Луна исследуется с помощью орбитальных станций и зондов.</a:t>
            </a:r>
          </a:p>
        </p:txBody>
      </p:sp>
      <p:sp>
        <p:nvSpPr>
          <p:cNvPr id="113669" name="Oval 5"/>
          <p:cNvSpPr>
            <a:spLocks noChangeArrowheads="1"/>
          </p:cNvSpPr>
          <p:nvPr/>
        </p:nvSpPr>
        <p:spPr bwMode="gray">
          <a:xfrm>
            <a:off x="147638" y="1104900"/>
            <a:ext cx="5448300" cy="5422900"/>
          </a:xfrm>
          <a:prstGeom prst="ellipse">
            <a:avLst/>
          </a:prstGeom>
          <a:gradFill rotWithShape="1">
            <a:gsLst>
              <a:gs pos="0">
                <a:srgbClr val="CCBE34"/>
              </a:gs>
              <a:gs pos="100000">
                <a:srgbClr val="CCBE34">
                  <a:gamma/>
                  <a:tint val="27451"/>
                  <a:invGamma/>
                </a:srgbClr>
              </a:gs>
            </a:gsLst>
            <a:lin ang="5400000" scaled="1"/>
          </a:gradFill>
          <a:ln w="76200" algn="ctr">
            <a:noFill/>
            <a:round/>
            <a:headEnd/>
            <a:tailEnd/>
          </a:ln>
          <a:effectLst>
            <a:outerShdw dist="206741" dir="2550627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461" name="PubPieSlice"/>
          <p:cNvSpPr>
            <a:spLocks noEditPoints="1" noChangeArrowheads="1"/>
          </p:cNvSpPr>
          <p:nvPr/>
        </p:nvSpPr>
        <p:spPr bwMode="gray">
          <a:xfrm>
            <a:off x="147638" y="1104900"/>
            <a:ext cx="5448300" cy="5448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6823" y="1836"/>
                </a:moveTo>
                <a:cubicBezTo>
                  <a:pt x="15042" y="639"/>
                  <a:pt x="12945" y="0"/>
                  <a:pt x="10800" y="0"/>
                </a:cubicBezTo>
                <a:cubicBezTo>
                  <a:pt x="8433" y="-1"/>
                  <a:pt x="6132" y="777"/>
                  <a:pt x="4250" y="2212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0E590"/>
              </a:gs>
              <a:gs pos="100000">
                <a:srgbClr val="F9F5D3"/>
              </a:gs>
            </a:gsLst>
            <a:lin ang="5400000" scaled="1"/>
          </a:gradFill>
          <a:ln w="76200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PubPieSlice"/>
          <p:cNvSpPr>
            <a:spLocks noEditPoints="1" noChangeArrowheads="1"/>
          </p:cNvSpPr>
          <p:nvPr/>
        </p:nvSpPr>
        <p:spPr bwMode="gray">
          <a:xfrm>
            <a:off x="147638" y="1104900"/>
            <a:ext cx="5448300" cy="5448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1599" y="10843"/>
                </a:moveTo>
                <a:cubicBezTo>
                  <a:pt x="21599" y="10828"/>
                  <a:pt x="21600" y="10814"/>
                  <a:pt x="21600" y="10800"/>
                </a:cubicBezTo>
                <a:cubicBezTo>
                  <a:pt x="21600" y="7150"/>
                  <a:pt x="19756" y="3747"/>
                  <a:pt x="16699" y="1754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7E8C9"/>
              </a:gs>
              <a:gs pos="100000">
                <a:srgbClr val="E0A020"/>
              </a:gs>
            </a:gsLst>
            <a:lin ang="18900000" scaled="1"/>
          </a:gradFill>
          <a:ln w="76200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/>
              <a:t>                                                </a:t>
            </a:r>
          </a:p>
          <a:p>
            <a:endParaRPr lang="ru-RU"/>
          </a:p>
          <a:p>
            <a:r>
              <a:rPr lang="ru-RU"/>
              <a:t>                                        </a:t>
            </a:r>
          </a:p>
        </p:txBody>
      </p:sp>
      <p:sp>
        <p:nvSpPr>
          <p:cNvPr id="19463" name="PubPieSlice"/>
          <p:cNvSpPr>
            <a:spLocks noEditPoints="1" noChangeArrowheads="1"/>
          </p:cNvSpPr>
          <p:nvPr/>
        </p:nvSpPr>
        <p:spPr bwMode="gray">
          <a:xfrm>
            <a:off x="147638" y="1104900"/>
            <a:ext cx="5448300" cy="5448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6845" y="19749"/>
                </a:moveTo>
                <a:cubicBezTo>
                  <a:pt x="19816" y="17742"/>
                  <a:pt x="21598" y="14390"/>
                  <a:pt x="21599" y="10805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73744F"/>
              </a:gs>
              <a:gs pos="100000">
                <a:srgbClr val="DFE29A"/>
              </a:gs>
            </a:gsLst>
            <a:lin ang="2700000" scaled="1"/>
          </a:gradFill>
          <a:ln w="76200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  <a:p>
            <a:endParaRPr lang="ru-RU"/>
          </a:p>
        </p:txBody>
      </p:sp>
      <p:sp>
        <p:nvSpPr>
          <p:cNvPr id="19464" name="PubPieSlice"/>
          <p:cNvSpPr>
            <a:spLocks noEditPoints="1" noChangeArrowheads="1"/>
          </p:cNvSpPr>
          <p:nvPr/>
        </p:nvSpPr>
        <p:spPr bwMode="gray">
          <a:xfrm>
            <a:off x="147638" y="1104900"/>
            <a:ext cx="5448300" cy="5448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4423" y="19517"/>
                </a:moveTo>
                <a:cubicBezTo>
                  <a:pt x="6274" y="20870"/>
                  <a:pt x="8507" y="21600"/>
                  <a:pt x="10800" y="21600"/>
                </a:cubicBezTo>
                <a:cubicBezTo>
                  <a:pt x="12957" y="21599"/>
                  <a:pt x="15065" y="20953"/>
                  <a:pt x="16852" y="19744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E2B67C"/>
              </a:gs>
              <a:gs pos="50000">
                <a:srgbClr val="C7A06D"/>
              </a:gs>
              <a:gs pos="100000">
                <a:srgbClr val="E2B67C"/>
              </a:gs>
            </a:gsLst>
            <a:lin ang="18900000" scaled="1"/>
          </a:gradFill>
          <a:ln w="76200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5" name="PubPieSlice"/>
          <p:cNvSpPr>
            <a:spLocks noEditPoints="1" noChangeArrowheads="1"/>
          </p:cNvSpPr>
          <p:nvPr/>
        </p:nvSpPr>
        <p:spPr bwMode="gray">
          <a:xfrm>
            <a:off x="147638" y="1104900"/>
            <a:ext cx="5448300" cy="544830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80"/>
                </a:moveTo>
                <a:cubicBezTo>
                  <a:pt x="26" y="14350"/>
                  <a:pt x="1717" y="17596"/>
                  <a:pt x="4547" y="19605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AACA7A"/>
              </a:gs>
              <a:gs pos="100000">
                <a:srgbClr val="C6DCA6"/>
              </a:gs>
            </a:gsLst>
            <a:lin ang="2700000" scaled="1"/>
          </a:gradFill>
          <a:ln w="76200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6" name="Text Box 11"/>
          <p:cNvSpPr txBox="1">
            <a:spLocks noChangeArrowheads="1"/>
          </p:cNvSpPr>
          <p:nvPr/>
        </p:nvSpPr>
        <p:spPr bwMode="gray">
          <a:xfrm>
            <a:off x="1447800" y="1485900"/>
            <a:ext cx="2743200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800" b="1">
                <a:solidFill>
                  <a:srgbClr val="000000"/>
                </a:solidFill>
                <a:cs typeface="Arial" charset="0"/>
              </a:rPr>
              <a:t>1959г. Фотография обратной стороны («Луна-3»)</a:t>
            </a:r>
            <a:endParaRPr lang="en-US" sz="18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gray">
          <a:xfrm>
            <a:off x="3505200" y="2324100"/>
            <a:ext cx="2057400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1966г. </a:t>
            </a:r>
          </a:p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Мягкая посадка</a:t>
            </a:r>
          </a:p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 («Луна-9»)</a:t>
            </a:r>
            <a:endParaRPr lang="en-US" sz="1800" b="1">
              <a:solidFill>
                <a:srgbClr val="000000"/>
              </a:solidFill>
            </a:endParaRPr>
          </a:p>
        </p:txBody>
      </p:sp>
      <p:sp>
        <p:nvSpPr>
          <p:cNvPr id="19468" name="Text Box 14"/>
          <p:cNvSpPr txBox="1">
            <a:spLocks noChangeArrowheads="1"/>
          </p:cNvSpPr>
          <p:nvPr/>
        </p:nvSpPr>
        <p:spPr bwMode="gray">
          <a:xfrm>
            <a:off x="1981200" y="5372100"/>
            <a:ext cx="1981200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17 век</a:t>
            </a:r>
          </a:p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Первые карты</a:t>
            </a:r>
            <a:endParaRPr lang="en-US" sz="1800" b="1">
              <a:solidFill>
                <a:srgbClr val="000000"/>
              </a:solidFill>
            </a:endParaRPr>
          </a:p>
        </p:txBody>
      </p:sp>
      <p:sp>
        <p:nvSpPr>
          <p:cNvPr id="19469" name="Text Box 15"/>
          <p:cNvSpPr txBox="1">
            <a:spLocks noChangeArrowheads="1"/>
          </p:cNvSpPr>
          <p:nvPr/>
        </p:nvSpPr>
        <p:spPr bwMode="gray">
          <a:xfrm>
            <a:off x="152400" y="4381500"/>
            <a:ext cx="1938338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1840г.</a:t>
            </a:r>
          </a:p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  Первые фото</a:t>
            </a:r>
            <a:endParaRPr lang="en-US" sz="1800" b="1">
              <a:solidFill>
                <a:srgbClr val="000000"/>
              </a:solidFill>
            </a:endParaRPr>
          </a:p>
        </p:txBody>
      </p:sp>
      <p:sp>
        <p:nvSpPr>
          <p:cNvPr id="19470" name="Text Box 16"/>
          <p:cNvSpPr txBox="1">
            <a:spLocks noChangeArrowheads="1"/>
          </p:cNvSpPr>
          <p:nvPr/>
        </p:nvSpPr>
        <p:spPr bwMode="gray">
          <a:xfrm>
            <a:off x="228600" y="2552700"/>
            <a:ext cx="1828800" cy="1169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1946г.</a:t>
            </a:r>
          </a:p>
          <a:p>
            <a:pPr algn="ctr" eaLnBrk="0" hangingPunct="0"/>
            <a:r>
              <a:rPr lang="ru-RU" sz="1800" b="1">
                <a:solidFill>
                  <a:srgbClr val="000000"/>
                </a:solidFill>
              </a:rPr>
              <a:t>Радио-локация</a:t>
            </a:r>
          </a:p>
          <a:p>
            <a:pPr algn="ctr" eaLnBrk="0" hangingPunct="0"/>
            <a:endParaRPr lang="en-US" sz="1600" b="1">
              <a:solidFill>
                <a:srgbClr val="000000"/>
              </a:solidFill>
            </a:endParaRPr>
          </a:p>
        </p:txBody>
      </p:sp>
      <p:grpSp>
        <p:nvGrpSpPr>
          <p:cNvPr id="19471" name="Group 17"/>
          <p:cNvGrpSpPr>
            <a:grpSpLocks/>
          </p:cNvGrpSpPr>
          <p:nvPr/>
        </p:nvGrpSpPr>
        <p:grpSpPr bwMode="auto">
          <a:xfrm rot="-1219415">
            <a:off x="1600200" y="2628900"/>
            <a:ext cx="2560638" cy="2519363"/>
            <a:chOff x="2256" y="1632"/>
            <a:chExt cx="1463" cy="1463"/>
          </a:xfrm>
        </p:grpSpPr>
        <p:grpSp>
          <p:nvGrpSpPr>
            <p:cNvPr id="19474" name="Group 18"/>
            <p:cNvGrpSpPr>
              <a:grpSpLocks/>
            </p:cNvGrpSpPr>
            <p:nvPr/>
          </p:nvGrpSpPr>
          <p:grpSpPr bwMode="auto">
            <a:xfrm>
              <a:off x="2434" y="1810"/>
              <a:ext cx="1104" cy="1104"/>
              <a:chOff x="2016" y="1920"/>
              <a:chExt cx="1680" cy="1680"/>
            </a:xfrm>
          </p:grpSpPr>
          <p:sp>
            <p:nvSpPr>
              <p:cNvPr id="19477" name="Oval 19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0C3232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78" name="Freeform 20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05 w 1321"/>
                  <a:gd name="T1" fmla="*/ 252 h 712"/>
                  <a:gd name="T2" fmla="*/ 1220 w 1321"/>
                  <a:gd name="T3" fmla="*/ 279 h 712"/>
                  <a:gd name="T4" fmla="*/ 1223 w 1321"/>
                  <a:gd name="T5" fmla="*/ 302 h 712"/>
                  <a:gd name="T6" fmla="*/ 1218 w 1321"/>
                  <a:gd name="T7" fmla="*/ 324 h 712"/>
                  <a:gd name="T8" fmla="*/ 1202 w 1321"/>
                  <a:gd name="T9" fmla="*/ 345 h 712"/>
                  <a:gd name="T10" fmla="*/ 1178 w 1321"/>
                  <a:gd name="T11" fmla="*/ 364 h 712"/>
                  <a:gd name="T12" fmla="*/ 1148 w 1321"/>
                  <a:gd name="T13" fmla="*/ 380 h 712"/>
                  <a:gd name="T14" fmla="*/ 1108 w 1321"/>
                  <a:gd name="T15" fmla="*/ 394 h 712"/>
                  <a:gd name="T16" fmla="*/ 1063 w 1321"/>
                  <a:gd name="T17" fmla="*/ 409 h 712"/>
                  <a:gd name="T18" fmla="*/ 1011 w 1321"/>
                  <a:gd name="T19" fmla="*/ 419 h 712"/>
                  <a:gd name="T20" fmla="*/ 955 w 1321"/>
                  <a:gd name="T21" fmla="*/ 429 h 712"/>
                  <a:gd name="T22" fmla="*/ 896 w 1321"/>
                  <a:gd name="T23" fmla="*/ 436 h 712"/>
                  <a:gd name="T24" fmla="*/ 830 w 1321"/>
                  <a:gd name="T25" fmla="*/ 443 h 712"/>
                  <a:gd name="T26" fmla="*/ 763 w 1321"/>
                  <a:gd name="T27" fmla="*/ 446 h 712"/>
                  <a:gd name="T28" fmla="*/ 737 w 1321"/>
                  <a:gd name="T29" fmla="*/ 448 h 712"/>
                  <a:gd name="T30" fmla="*/ 441 w 1321"/>
                  <a:gd name="T31" fmla="*/ 448 h 712"/>
                  <a:gd name="T32" fmla="*/ 437 w 1321"/>
                  <a:gd name="T33" fmla="*/ 448 h 712"/>
                  <a:gd name="T34" fmla="*/ 379 w 1321"/>
                  <a:gd name="T35" fmla="*/ 445 h 712"/>
                  <a:gd name="T36" fmla="*/ 323 w 1321"/>
                  <a:gd name="T37" fmla="*/ 443 h 712"/>
                  <a:gd name="T38" fmla="*/ 270 w 1321"/>
                  <a:gd name="T39" fmla="*/ 438 h 712"/>
                  <a:gd name="T40" fmla="*/ 219 w 1321"/>
                  <a:gd name="T41" fmla="*/ 434 h 712"/>
                  <a:gd name="T42" fmla="*/ 173 w 1321"/>
                  <a:gd name="T43" fmla="*/ 426 h 712"/>
                  <a:gd name="T44" fmla="*/ 130 w 1321"/>
                  <a:gd name="T45" fmla="*/ 416 h 712"/>
                  <a:gd name="T46" fmla="*/ 94 w 1321"/>
                  <a:gd name="T47" fmla="*/ 408 h 712"/>
                  <a:gd name="T48" fmla="*/ 63 w 1321"/>
                  <a:gd name="T49" fmla="*/ 396 h 712"/>
                  <a:gd name="T50" fmla="*/ 35 w 1321"/>
                  <a:gd name="T51" fmla="*/ 382 h 712"/>
                  <a:gd name="T52" fmla="*/ 18 w 1321"/>
                  <a:gd name="T53" fmla="*/ 366 h 712"/>
                  <a:gd name="T54" fmla="*/ 6 w 1321"/>
                  <a:gd name="T55" fmla="*/ 348 h 712"/>
                  <a:gd name="T56" fmla="*/ 0 w 1321"/>
                  <a:gd name="T57" fmla="*/ 329 h 712"/>
                  <a:gd name="T58" fmla="*/ 0 w 1321"/>
                  <a:gd name="T59" fmla="*/ 327 h 712"/>
                  <a:gd name="T60" fmla="*/ 4 w 1321"/>
                  <a:gd name="T61" fmla="*/ 306 h 712"/>
                  <a:gd name="T62" fmla="*/ 16 w 1321"/>
                  <a:gd name="T63" fmla="*/ 280 h 712"/>
                  <a:gd name="T64" fmla="*/ 47 w 1321"/>
                  <a:gd name="T65" fmla="*/ 232 h 712"/>
                  <a:gd name="T66" fmla="*/ 86 w 1321"/>
                  <a:gd name="T67" fmla="*/ 188 h 712"/>
                  <a:gd name="T68" fmla="*/ 135 w 1321"/>
                  <a:gd name="T69" fmla="*/ 148 h 712"/>
                  <a:gd name="T70" fmla="*/ 188 w 1321"/>
                  <a:gd name="T71" fmla="*/ 111 h 712"/>
                  <a:gd name="T72" fmla="*/ 250 w 1321"/>
                  <a:gd name="T73" fmla="*/ 78 h 712"/>
                  <a:gd name="T74" fmla="*/ 317 w 1321"/>
                  <a:gd name="T75" fmla="*/ 52 h 712"/>
                  <a:gd name="T76" fmla="*/ 384 w 1321"/>
                  <a:gd name="T77" fmla="*/ 29 h 712"/>
                  <a:gd name="T78" fmla="*/ 461 w 1321"/>
                  <a:gd name="T79" fmla="*/ 13 h 712"/>
                  <a:gd name="T80" fmla="*/ 538 w 1321"/>
                  <a:gd name="T81" fmla="*/ 4 h 712"/>
                  <a:gd name="T82" fmla="*/ 618 w 1321"/>
                  <a:gd name="T83" fmla="*/ 0 h 712"/>
                  <a:gd name="T84" fmla="*/ 618 w 1321"/>
                  <a:gd name="T85" fmla="*/ 0 h 712"/>
                  <a:gd name="T86" fmla="*/ 703 w 1321"/>
                  <a:gd name="T87" fmla="*/ 4 h 712"/>
                  <a:gd name="T88" fmla="*/ 785 w 1321"/>
                  <a:gd name="T89" fmla="*/ 14 h 712"/>
                  <a:gd name="T90" fmla="*/ 863 w 1321"/>
                  <a:gd name="T91" fmla="*/ 33 h 712"/>
                  <a:gd name="T92" fmla="*/ 936 w 1321"/>
                  <a:gd name="T93" fmla="*/ 56 h 712"/>
                  <a:gd name="T94" fmla="*/ 1003 w 1321"/>
                  <a:gd name="T95" fmla="*/ 86 h 712"/>
                  <a:gd name="T96" fmla="*/ 1064 w 1321"/>
                  <a:gd name="T97" fmla="*/ 122 h 712"/>
                  <a:gd name="T98" fmla="*/ 1119 w 1321"/>
                  <a:gd name="T99" fmla="*/ 161 h 712"/>
                  <a:gd name="T100" fmla="*/ 1166 w 1321"/>
                  <a:gd name="T101" fmla="*/ 204 h 712"/>
                  <a:gd name="T102" fmla="*/ 1205 w 1321"/>
                  <a:gd name="T103" fmla="*/ 252 h 712"/>
                  <a:gd name="T104" fmla="*/ 1205 w 1321"/>
                  <a:gd name="T105" fmla="*/ 252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33CCCC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3685" name="AutoShape 21"/>
            <p:cNvSpPr>
              <a:spLocks noChangeArrowheads="1"/>
            </p:cNvSpPr>
            <p:nvPr/>
          </p:nvSpPr>
          <p:spPr bwMode="gray">
            <a:xfrm>
              <a:off x="2256" y="1632"/>
              <a:ext cx="1463" cy="1463"/>
            </a:xfrm>
            <a:custGeom>
              <a:avLst/>
              <a:gdLst>
                <a:gd name="G0" fmla="+- 1136732 0 0"/>
                <a:gd name="G1" fmla="+- 5603258 0 0"/>
                <a:gd name="G2" fmla="+- 1136732 0 5603258"/>
                <a:gd name="G3" fmla="+- 10800 0 0"/>
                <a:gd name="G4" fmla="+- 0 0 113673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097 0 0"/>
                <a:gd name="G9" fmla="+- 0 0 5603258"/>
                <a:gd name="G10" fmla="+- 8097 0 2700"/>
                <a:gd name="G11" fmla="cos G10 1136732"/>
                <a:gd name="G12" fmla="sin G10 1136732"/>
                <a:gd name="G13" fmla="cos 13500 1136732"/>
                <a:gd name="G14" fmla="sin 13500 1136732"/>
                <a:gd name="G15" fmla="+- G11 10800 0"/>
                <a:gd name="G16" fmla="+- G12 10800 0"/>
                <a:gd name="G17" fmla="+- G13 10800 0"/>
                <a:gd name="G18" fmla="+- G14 10800 0"/>
                <a:gd name="G19" fmla="*/ 8097 1 2"/>
                <a:gd name="G20" fmla="+- G19 5400 0"/>
                <a:gd name="G21" fmla="cos G20 1136732"/>
                <a:gd name="G22" fmla="sin G20 1136732"/>
                <a:gd name="G23" fmla="+- G21 10800 0"/>
                <a:gd name="G24" fmla="+- G12 G23 G22"/>
                <a:gd name="G25" fmla="+- G22 G23 G11"/>
                <a:gd name="G26" fmla="cos 10800 1136732"/>
                <a:gd name="G27" fmla="sin 10800 1136732"/>
                <a:gd name="G28" fmla="cos 8097 1136732"/>
                <a:gd name="G29" fmla="sin 8097 113673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603258"/>
                <a:gd name="G36" fmla="sin G34 5603258"/>
                <a:gd name="G37" fmla="+/ 5603258 113673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097 G39"/>
                <a:gd name="G43" fmla="sin 8097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065 w 21600"/>
                <a:gd name="T5" fmla="*/ 2356 h 21600"/>
                <a:gd name="T6" fmla="*/ 11541 w 21600"/>
                <a:gd name="T7" fmla="*/ 20219 h 21600"/>
                <a:gd name="T8" fmla="*/ 5750 w 21600"/>
                <a:gd name="T9" fmla="*/ 4470 h 21600"/>
                <a:gd name="T10" fmla="*/ 23686 w 21600"/>
                <a:gd name="T11" fmla="*/ 14824 h 21600"/>
                <a:gd name="T12" fmla="*/ 18610 w 21600"/>
                <a:gd name="T13" fmla="*/ 17485 h 21600"/>
                <a:gd name="T14" fmla="*/ 15951 w 21600"/>
                <a:gd name="T15" fmla="*/ 12408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528" y="13213"/>
                  </a:moveTo>
                  <a:cubicBezTo>
                    <a:pt x="18772" y="12432"/>
                    <a:pt x="18897" y="11618"/>
                    <a:pt x="18897" y="10800"/>
                  </a:cubicBezTo>
                  <a:cubicBezTo>
                    <a:pt x="18897" y="6328"/>
                    <a:pt x="15271" y="2703"/>
                    <a:pt x="10800" y="2703"/>
                  </a:cubicBezTo>
                  <a:cubicBezTo>
                    <a:pt x="6328" y="2703"/>
                    <a:pt x="2703" y="6328"/>
                    <a:pt x="2703" y="10800"/>
                  </a:cubicBezTo>
                  <a:cubicBezTo>
                    <a:pt x="2703" y="15271"/>
                    <a:pt x="6328" y="18897"/>
                    <a:pt x="10800" y="18897"/>
                  </a:cubicBezTo>
                  <a:cubicBezTo>
                    <a:pt x="11012" y="18897"/>
                    <a:pt x="11224" y="18888"/>
                    <a:pt x="11435" y="18872"/>
                  </a:cubicBezTo>
                  <a:lnTo>
                    <a:pt x="11647" y="21566"/>
                  </a:lnTo>
                  <a:cubicBezTo>
                    <a:pt x="11365" y="21588"/>
                    <a:pt x="11082" y="21599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1891"/>
                    <a:pt x="21434" y="12977"/>
                    <a:pt x="21108" y="14019"/>
                  </a:cubicBezTo>
                  <a:lnTo>
                    <a:pt x="23686" y="14824"/>
                  </a:lnTo>
                  <a:lnTo>
                    <a:pt x="18610" y="17485"/>
                  </a:lnTo>
                  <a:lnTo>
                    <a:pt x="15951" y="12408"/>
                  </a:lnTo>
                  <a:lnTo>
                    <a:pt x="18528" y="13213"/>
                  </a:lnTo>
                  <a:close/>
                </a:path>
              </a:pathLst>
            </a:custGeom>
            <a:gradFill rotWithShape="1">
              <a:gsLst>
                <a:gs pos="0">
                  <a:srgbClr val="A24D14"/>
                </a:gs>
                <a:gs pos="100000">
                  <a:srgbClr val="A24D14">
                    <a:gamma/>
                    <a:tint val="42353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86" name="Text Box 22"/>
            <p:cNvSpPr txBox="1">
              <a:spLocks noChangeArrowheads="1"/>
            </p:cNvSpPr>
            <p:nvPr/>
          </p:nvSpPr>
          <p:spPr bwMode="gray">
            <a:xfrm>
              <a:off x="2935" y="2206"/>
              <a:ext cx="102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endPara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9472" name="Text Box 13"/>
          <p:cNvSpPr txBox="1">
            <a:spLocks noChangeArrowheads="1"/>
          </p:cNvSpPr>
          <p:nvPr/>
        </p:nvSpPr>
        <p:spPr bwMode="gray">
          <a:xfrm>
            <a:off x="3505200" y="4152900"/>
            <a:ext cx="17526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sz="1800" b="1">
                <a:solidFill>
                  <a:srgbClr val="000000"/>
                </a:solidFill>
              </a:rPr>
              <a:t>  </a:t>
            </a:r>
          </a:p>
          <a:p>
            <a:pPr algn="r" eaLnBrk="0" hangingPunct="0"/>
            <a:r>
              <a:rPr lang="ru-RU" sz="1800" b="1">
                <a:solidFill>
                  <a:srgbClr val="000000"/>
                </a:solidFill>
              </a:rPr>
              <a:t> 1968-1972гг.</a:t>
            </a:r>
          </a:p>
          <a:p>
            <a:pPr algn="r" eaLnBrk="0" hangingPunct="0"/>
            <a:r>
              <a:rPr lang="ru-RU" sz="1800" b="1">
                <a:solidFill>
                  <a:srgbClr val="000000"/>
                </a:solidFill>
              </a:rPr>
              <a:t>Программа «Аполлон»</a:t>
            </a:r>
            <a:r>
              <a:rPr lang="ru-RU" sz="1400" b="1">
                <a:solidFill>
                  <a:srgbClr val="000000"/>
                </a:solidFill>
              </a:rPr>
              <a:t>   </a:t>
            </a: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19473" name="AutoShape 3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Взгляд в будущее</a:t>
            </a:r>
          </a:p>
        </p:txBody>
      </p:sp>
      <p:grpSp>
        <p:nvGrpSpPr>
          <p:cNvPr id="20483" name="Group 51"/>
          <p:cNvGrpSpPr>
            <a:grpSpLocks/>
          </p:cNvGrpSpPr>
          <p:nvPr/>
        </p:nvGrpSpPr>
        <p:grpSpPr bwMode="auto">
          <a:xfrm>
            <a:off x="228600" y="1828800"/>
            <a:ext cx="8685213" cy="2505075"/>
            <a:chOff x="0" y="1136"/>
            <a:chExt cx="5471" cy="1578"/>
          </a:xfrm>
        </p:grpSpPr>
        <p:sp>
          <p:nvSpPr>
            <p:cNvPr id="20487" name="Oval 15"/>
            <p:cNvSpPr>
              <a:spLocks noChangeArrowheads="1"/>
            </p:cNvSpPr>
            <p:nvPr/>
          </p:nvSpPr>
          <p:spPr bwMode="gray">
            <a:xfrm>
              <a:off x="3894" y="1136"/>
              <a:ext cx="1577" cy="157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99CC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0488" name="Oval 16"/>
            <p:cNvSpPr>
              <a:spLocks noChangeArrowheads="1"/>
            </p:cNvSpPr>
            <p:nvPr/>
          </p:nvSpPr>
          <p:spPr bwMode="gray">
            <a:xfrm>
              <a:off x="3894" y="1136"/>
              <a:ext cx="1577" cy="1578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0489" name="Oval 17"/>
            <p:cNvSpPr>
              <a:spLocks noChangeArrowheads="1"/>
            </p:cNvSpPr>
            <p:nvPr/>
          </p:nvSpPr>
          <p:spPr bwMode="gray">
            <a:xfrm>
              <a:off x="3997" y="1239"/>
              <a:ext cx="1371" cy="1372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490" name="Oval 18"/>
            <p:cNvSpPr>
              <a:spLocks noChangeArrowheads="1"/>
            </p:cNvSpPr>
            <p:nvPr/>
          </p:nvSpPr>
          <p:spPr bwMode="gray">
            <a:xfrm>
              <a:off x="3998" y="1242"/>
              <a:ext cx="1371" cy="1371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491" name="Oval 19"/>
            <p:cNvSpPr>
              <a:spLocks noChangeArrowheads="1"/>
            </p:cNvSpPr>
            <p:nvPr/>
          </p:nvSpPr>
          <p:spPr bwMode="gray">
            <a:xfrm>
              <a:off x="4071" y="1308"/>
              <a:ext cx="1234" cy="123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20492" name="Group 20"/>
            <p:cNvGrpSpPr>
              <a:grpSpLocks/>
            </p:cNvGrpSpPr>
            <p:nvPr/>
          </p:nvGrpSpPr>
          <p:grpSpPr bwMode="auto">
            <a:xfrm>
              <a:off x="4093" y="1322"/>
              <a:ext cx="1195" cy="1195"/>
              <a:chOff x="4166" y="1706"/>
              <a:chExt cx="1252" cy="1252"/>
            </a:xfrm>
          </p:grpSpPr>
          <p:sp>
            <p:nvSpPr>
              <p:cNvPr id="20517" name="Oval 21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518" name="Oval 22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519" name="Oval 23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520" name="Oval 24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20493" name="Text Box 25"/>
            <p:cNvSpPr txBox="1">
              <a:spLocks noChangeArrowheads="1"/>
            </p:cNvSpPr>
            <p:nvPr/>
          </p:nvSpPr>
          <p:spPr bwMode="gray">
            <a:xfrm>
              <a:off x="4412" y="1793"/>
              <a:ext cx="563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>
                  <a:solidFill>
                    <a:srgbClr val="000000"/>
                  </a:solidFill>
                </a:rPr>
                <a:t>Город</a:t>
              </a: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494" name="Oval 4"/>
            <p:cNvSpPr>
              <a:spLocks noChangeArrowheads="1"/>
            </p:cNvSpPr>
            <p:nvPr/>
          </p:nvSpPr>
          <p:spPr bwMode="gray">
            <a:xfrm>
              <a:off x="0" y="1136"/>
              <a:ext cx="1577" cy="157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99CC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0495" name="Oval 5"/>
            <p:cNvSpPr>
              <a:spLocks noChangeArrowheads="1"/>
            </p:cNvSpPr>
            <p:nvPr/>
          </p:nvSpPr>
          <p:spPr bwMode="gray">
            <a:xfrm>
              <a:off x="0" y="1136"/>
              <a:ext cx="1577" cy="1578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0496" name="Oval 6"/>
            <p:cNvSpPr>
              <a:spLocks noChangeArrowheads="1"/>
            </p:cNvSpPr>
            <p:nvPr/>
          </p:nvSpPr>
          <p:spPr bwMode="gray">
            <a:xfrm>
              <a:off x="103" y="1239"/>
              <a:ext cx="1371" cy="1372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497" name="Oval 7"/>
            <p:cNvSpPr>
              <a:spLocks noChangeArrowheads="1"/>
            </p:cNvSpPr>
            <p:nvPr/>
          </p:nvSpPr>
          <p:spPr bwMode="gray">
            <a:xfrm>
              <a:off x="104" y="1241"/>
              <a:ext cx="1371" cy="1372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498" name="Oval 8"/>
            <p:cNvSpPr>
              <a:spLocks noChangeArrowheads="1"/>
            </p:cNvSpPr>
            <p:nvPr/>
          </p:nvSpPr>
          <p:spPr bwMode="gray">
            <a:xfrm>
              <a:off x="177" y="1307"/>
              <a:ext cx="1234" cy="123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20499" name="Group 9"/>
            <p:cNvGrpSpPr>
              <a:grpSpLocks/>
            </p:cNvGrpSpPr>
            <p:nvPr/>
          </p:nvGrpSpPr>
          <p:grpSpPr bwMode="auto">
            <a:xfrm>
              <a:off x="199" y="1321"/>
              <a:ext cx="1195" cy="1196"/>
              <a:chOff x="4166" y="1706"/>
              <a:chExt cx="1252" cy="1252"/>
            </a:xfrm>
          </p:grpSpPr>
          <p:sp>
            <p:nvSpPr>
              <p:cNvPr id="20513" name="Oval 1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514" name="Oval 1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515" name="Oval 1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0516" name="Oval 1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20500" name="Text Box 14"/>
            <p:cNvSpPr txBox="1">
              <a:spLocks noChangeArrowheads="1"/>
            </p:cNvSpPr>
            <p:nvPr/>
          </p:nvSpPr>
          <p:spPr bwMode="gray">
            <a:xfrm>
              <a:off x="288" y="1712"/>
              <a:ext cx="997" cy="4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>
                  <a:solidFill>
                    <a:srgbClr val="000000"/>
                  </a:solidFill>
                </a:rPr>
                <a:t>Базы для </a:t>
              </a:r>
            </a:p>
            <a:p>
              <a:pPr algn="ctr" eaLnBrk="0" hangingPunct="0"/>
              <a:r>
                <a:rPr lang="ru-RU">
                  <a:solidFill>
                    <a:srgbClr val="000000"/>
                  </a:solidFill>
                </a:rPr>
                <a:t>астрономов</a:t>
              </a: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501" name="Oval 26"/>
            <p:cNvSpPr>
              <a:spLocks noChangeArrowheads="1"/>
            </p:cNvSpPr>
            <p:nvPr/>
          </p:nvSpPr>
          <p:spPr bwMode="gray">
            <a:xfrm>
              <a:off x="1946" y="1136"/>
              <a:ext cx="1578" cy="157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99CC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0502" name="Oval 27"/>
            <p:cNvSpPr>
              <a:spLocks noChangeArrowheads="1"/>
            </p:cNvSpPr>
            <p:nvPr/>
          </p:nvSpPr>
          <p:spPr bwMode="gray">
            <a:xfrm>
              <a:off x="1946" y="1136"/>
              <a:ext cx="1578" cy="1578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503" name="Oval 28"/>
            <p:cNvSpPr>
              <a:spLocks noChangeArrowheads="1"/>
            </p:cNvSpPr>
            <p:nvPr/>
          </p:nvSpPr>
          <p:spPr bwMode="gray">
            <a:xfrm>
              <a:off x="2050" y="1239"/>
              <a:ext cx="1371" cy="1372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504" name="Oval 29"/>
            <p:cNvSpPr>
              <a:spLocks noChangeArrowheads="1"/>
            </p:cNvSpPr>
            <p:nvPr/>
          </p:nvSpPr>
          <p:spPr bwMode="gray">
            <a:xfrm>
              <a:off x="2051" y="1241"/>
              <a:ext cx="1371" cy="1372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505" name="Oval 30"/>
            <p:cNvSpPr>
              <a:spLocks noChangeArrowheads="1"/>
            </p:cNvSpPr>
            <p:nvPr/>
          </p:nvSpPr>
          <p:spPr bwMode="gray">
            <a:xfrm>
              <a:off x="2124" y="1307"/>
              <a:ext cx="1235" cy="123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506" name="Oval 32"/>
            <p:cNvSpPr>
              <a:spLocks noChangeArrowheads="1"/>
            </p:cNvSpPr>
            <p:nvPr/>
          </p:nvSpPr>
          <p:spPr bwMode="gray">
            <a:xfrm>
              <a:off x="2146" y="1321"/>
              <a:ext cx="1195" cy="119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07" name="Oval 33"/>
            <p:cNvSpPr>
              <a:spLocks noChangeArrowheads="1"/>
            </p:cNvSpPr>
            <p:nvPr/>
          </p:nvSpPr>
          <p:spPr bwMode="gray">
            <a:xfrm>
              <a:off x="2161" y="1328"/>
              <a:ext cx="1167" cy="116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08" name="Oval 34"/>
            <p:cNvSpPr>
              <a:spLocks noChangeArrowheads="1"/>
            </p:cNvSpPr>
            <p:nvPr/>
          </p:nvSpPr>
          <p:spPr bwMode="gray">
            <a:xfrm>
              <a:off x="2174" y="1339"/>
              <a:ext cx="1109" cy="109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09" name="Oval 35"/>
            <p:cNvSpPr>
              <a:spLocks noChangeArrowheads="1"/>
            </p:cNvSpPr>
            <p:nvPr/>
          </p:nvSpPr>
          <p:spPr bwMode="gray">
            <a:xfrm>
              <a:off x="2239" y="1370"/>
              <a:ext cx="986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10" name="Text Box 36"/>
            <p:cNvSpPr txBox="1">
              <a:spLocks noChangeArrowheads="1"/>
            </p:cNvSpPr>
            <p:nvPr/>
          </p:nvSpPr>
          <p:spPr bwMode="gray">
            <a:xfrm>
              <a:off x="2219" y="1680"/>
              <a:ext cx="1207" cy="5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1800">
                  <a:solidFill>
                    <a:srgbClr val="000000"/>
                  </a:solidFill>
                </a:rPr>
                <a:t>Добыча титана, </a:t>
              </a:r>
            </a:p>
            <a:p>
              <a:pPr algn="ctr" eaLnBrk="0" hangingPunct="0"/>
              <a:r>
                <a:rPr lang="ru-RU" sz="1800">
                  <a:solidFill>
                    <a:srgbClr val="000000"/>
                  </a:solidFill>
                </a:rPr>
                <a:t>алюминия, </a:t>
              </a:r>
            </a:p>
            <a:p>
              <a:pPr algn="ctr" eaLnBrk="0" hangingPunct="0"/>
              <a:r>
                <a:rPr lang="ru-RU" sz="1800">
                  <a:solidFill>
                    <a:srgbClr val="000000"/>
                  </a:solidFill>
                </a:rPr>
                <a:t>гелия-3</a:t>
              </a:r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20511" name="AutoShape 43"/>
            <p:cNvSpPr>
              <a:spLocks noChangeArrowheads="1"/>
            </p:cNvSpPr>
            <p:nvPr/>
          </p:nvSpPr>
          <p:spPr bwMode="gray">
            <a:xfrm>
              <a:off x="3504" y="1748"/>
              <a:ext cx="370" cy="421"/>
            </a:xfrm>
            <a:prstGeom prst="chevron">
              <a:avLst>
                <a:gd name="adj" fmla="val 52514"/>
              </a:avLst>
            </a:prstGeom>
            <a:solidFill>
              <a:srgbClr val="0099CC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12" name="AutoShape 44"/>
            <p:cNvSpPr>
              <a:spLocks noChangeArrowheads="1"/>
            </p:cNvSpPr>
            <p:nvPr/>
          </p:nvSpPr>
          <p:spPr bwMode="gray">
            <a:xfrm>
              <a:off x="1557" y="1693"/>
              <a:ext cx="370" cy="420"/>
            </a:xfrm>
            <a:prstGeom prst="chevron">
              <a:avLst>
                <a:gd name="adj" fmla="val 52514"/>
              </a:avLst>
            </a:prstGeom>
            <a:solidFill>
              <a:srgbClr val="0099CC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484" name="Rectangle 12"/>
          <p:cNvSpPr>
            <a:spLocks noChangeArrowheads="1"/>
          </p:cNvSpPr>
          <p:nvPr/>
        </p:nvSpPr>
        <p:spPr bwMode="auto">
          <a:xfrm>
            <a:off x="152400" y="990600"/>
            <a:ext cx="8763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SzPct val="200000"/>
            </a:pPr>
            <a:r>
              <a:rPr lang="ru-RU" sz="1800">
                <a:latin typeface="Tahoma" pitchFamily="34" charset="0"/>
              </a:rPr>
              <a:t>Освоение Луны начинается уже в 21 веке.</a:t>
            </a:r>
          </a:p>
        </p:txBody>
      </p:sp>
      <p:sp>
        <p:nvSpPr>
          <p:cNvPr id="20485" name="Text Box 16"/>
          <p:cNvSpPr txBox="1">
            <a:spLocks noChangeArrowheads="1"/>
          </p:cNvSpPr>
          <p:nvPr/>
        </p:nvSpPr>
        <p:spPr bwMode="auto">
          <a:xfrm>
            <a:off x="228600" y="4800600"/>
            <a:ext cx="84582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800"/>
              <a:t>7</a:t>
            </a:r>
            <a:r>
              <a:rPr lang="en-US" sz="1800"/>
              <a:t>%</a:t>
            </a:r>
            <a:r>
              <a:rPr lang="ru-RU" sz="1800"/>
              <a:t> лунной территории уже продано. С 1980г. это стало возможным и абсолютно законным (по законам США!). Международных законов о Луне пока нет.</a:t>
            </a:r>
            <a:endParaRPr lang="en-US" sz="1800"/>
          </a:p>
        </p:txBody>
      </p:sp>
      <p:sp>
        <p:nvSpPr>
          <p:cNvPr id="20486" name="AutoShape 3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Заключение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5151438"/>
          </a:xfrm>
        </p:spPr>
        <p:txBody>
          <a:bodyPr>
            <a:spAutoFit/>
          </a:bodyPr>
          <a:lstStyle/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Будущее нашей планеты во многом зависит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 от Луны. Она – источник полезных 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ископаемых, в том числе гелия-3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 (1т гелия заменяет 15 млн.т нефти).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С Луны удобно запускать ракеты 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в дальний космос (сила тяжести в 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6 раз меньше, чем на Земле).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Но это совершенно иной, 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чрезвычайно опасный для человека мир.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Отсутствие атмосферы, экстремальные температуры, смертоносная радиация, микрометеориты, от которых  не может защитить даже скафандр. Всё это делает задачу освоения Луны очень сложной. </a:t>
            </a:r>
          </a:p>
          <a:p>
            <a:pPr marL="266700" indent="-266700">
              <a:buFontTx/>
              <a:buNone/>
            </a:pPr>
            <a:r>
              <a:rPr lang="ru-RU" sz="2000" b="0" smtClean="0">
                <a:latin typeface="Arial" charset="0"/>
                <a:cs typeface="Arial" charset="0"/>
              </a:rPr>
              <a:t>Но человечество, конечно, с ней справится. </a:t>
            </a:r>
          </a:p>
          <a:p>
            <a:pPr marL="266700" indent="-266700">
              <a:buFontTx/>
              <a:buNone/>
            </a:pPr>
            <a:endParaRPr lang="ru-RU" smtClean="0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566863"/>
            <a:ext cx="327660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1509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2012859"/>
          </a:xfrm>
        </p:spPr>
        <p:txBody>
          <a:bodyPr>
            <a:spAutoFit/>
          </a:bodyPr>
          <a:lstStyle/>
          <a:p>
            <a:pPr marL="266700" indent="-266700">
              <a:buFontTx/>
              <a:buNone/>
            </a:pPr>
            <a:r>
              <a:rPr lang="ru-RU" sz="2000" b="0" dirty="0" smtClean="0">
                <a:latin typeface="Arial" charset="0"/>
                <a:cs typeface="Arial" charset="0"/>
              </a:rPr>
              <a:t>  </a:t>
            </a:r>
            <a:r>
              <a:rPr lang="ru-RU" b="0" dirty="0" smtClean="0">
                <a:latin typeface="Arial" charset="0"/>
                <a:cs typeface="Arial" charset="0"/>
              </a:rPr>
              <a:t>Знакомство с физическими характеристиками и природой Луны, гипотезой о происхождении спутника Земли, планами будущего освоения Луны человеком</a:t>
            </a:r>
          </a:p>
          <a:p>
            <a:pPr marL="266700" indent="-266700">
              <a:buFontTx/>
              <a:buNone/>
            </a:pPr>
            <a:r>
              <a:rPr lang="ru-RU" sz="2000" b="0" dirty="0" smtClean="0">
                <a:latin typeface="Arial" charset="0"/>
                <a:cs typeface="Arial" charset="0"/>
              </a:rPr>
              <a:t> </a:t>
            </a:r>
          </a:p>
          <a:p>
            <a:pPr marL="266700" indent="-266700">
              <a:buFontTx/>
              <a:buNone/>
            </a:pPr>
            <a:endParaRPr lang="ru-RU" dirty="0" smtClean="0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657600"/>
            <a:ext cx="327660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1509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839200" cy="533400"/>
          </a:xfrm>
        </p:spPr>
        <p:txBody>
          <a:bodyPr/>
          <a:lstStyle/>
          <a:p>
            <a:r>
              <a:rPr lang="ru-RU" smtClean="0"/>
              <a:t>Содержание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763000" cy="5486400"/>
          </a:xfrm>
        </p:spPr>
        <p:txBody>
          <a:bodyPr/>
          <a:lstStyle/>
          <a:p>
            <a:pPr marL="457200" indent="-457200"/>
            <a:r>
              <a:rPr lang="ru-RU" sz="2000" dirty="0" smtClean="0">
                <a:hlinkClick r:id="rId2" action="ppaction://hlinksldjump"/>
              </a:rPr>
              <a:t>Луна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3" action="ppaction://hlinksldjump"/>
              </a:rPr>
              <a:t>Первые карты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4" action="ppaction://hlinksldjump"/>
              </a:rPr>
              <a:t>Физические характеристики Луны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5" action="ppaction://hlinksldjump"/>
              </a:rPr>
              <a:t>Вода на Луне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6" action="ppaction://hlinksldjump"/>
              </a:rPr>
              <a:t>Атмосфера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7" action="ppaction://hlinksldjump"/>
              </a:rPr>
              <a:t>Рельеф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8" action="ppaction://hlinksldjump"/>
              </a:rPr>
              <a:t>Кратеры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9" action="ppaction://hlinksldjump"/>
              </a:rPr>
              <a:t>Надо ли везти воду на Луну?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10" action="ppaction://hlinksldjump"/>
              </a:rPr>
              <a:t>Рождение «светильника»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10" action="ppaction://hlinksldjump"/>
              </a:rPr>
              <a:t>Магнитное поле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11" action="ppaction://hlinksldjump"/>
              </a:rPr>
              <a:t>Человек на Луне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12" action="ppaction://hlinksldjump"/>
              </a:rPr>
              <a:t>Земная техника на Луне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13" action="ppaction://hlinksldjump"/>
              </a:rPr>
              <a:t>Этапы изучения Луны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14" action="ppaction://hlinksldjump"/>
              </a:rPr>
              <a:t>Взгляд в будущее</a:t>
            </a:r>
            <a:endParaRPr lang="ru-RU" sz="2000" dirty="0" smtClean="0"/>
          </a:p>
          <a:p>
            <a:pPr marL="457200" indent="-457200"/>
            <a:r>
              <a:rPr lang="ru-RU" sz="2000" dirty="0" smtClean="0">
                <a:hlinkClick r:id="rId15" action="ppaction://hlinksldjump"/>
              </a:rPr>
              <a:t>Заключение</a:t>
            </a:r>
            <a:endParaRPr lang="ru-RU" sz="2000" dirty="0" smtClean="0"/>
          </a:p>
          <a:p>
            <a:pPr marL="457200" indent="-457200"/>
            <a:endParaRPr lang="ru-RU" sz="2000" dirty="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Луна</a:t>
            </a:r>
          </a:p>
        </p:txBody>
      </p:sp>
      <p:grpSp>
        <p:nvGrpSpPr>
          <p:cNvPr id="8195" name="Группа 32"/>
          <p:cNvGrpSpPr>
            <a:grpSpLocks/>
          </p:cNvGrpSpPr>
          <p:nvPr/>
        </p:nvGrpSpPr>
        <p:grpSpPr bwMode="auto">
          <a:xfrm>
            <a:off x="228600" y="1219200"/>
            <a:ext cx="5519738" cy="4162425"/>
            <a:chOff x="228600" y="1219200"/>
            <a:chExt cx="8603582" cy="4005763"/>
          </a:xfrm>
        </p:grpSpPr>
        <p:sp>
          <p:nvSpPr>
            <p:cNvPr id="8198" name="Text Box 12"/>
            <p:cNvSpPr txBox="1">
              <a:spLocks noChangeArrowheads="1"/>
            </p:cNvSpPr>
            <p:nvPr/>
          </p:nvSpPr>
          <p:spPr bwMode="auto">
            <a:xfrm>
              <a:off x="1178780" y="1365864"/>
              <a:ext cx="7653402" cy="3529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1800"/>
                <a:t>Единственный естественный спутник Земли</a:t>
              </a:r>
              <a:endParaRPr lang="en-US" sz="1800"/>
            </a:p>
          </p:txBody>
        </p:sp>
        <p:grpSp>
          <p:nvGrpSpPr>
            <p:cNvPr id="8199" name="Группа 31"/>
            <p:cNvGrpSpPr>
              <a:grpSpLocks/>
            </p:cNvGrpSpPr>
            <p:nvPr/>
          </p:nvGrpSpPr>
          <p:grpSpPr bwMode="auto">
            <a:xfrm>
              <a:off x="228600" y="1219200"/>
              <a:ext cx="8331395" cy="4005763"/>
              <a:chOff x="1828800" y="1871663"/>
              <a:chExt cx="7241313" cy="3519006"/>
            </a:xfrm>
          </p:grpSpPr>
          <p:grpSp>
            <p:nvGrpSpPr>
              <p:cNvPr id="8200" name="Group 3"/>
              <p:cNvGrpSpPr>
                <a:grpSpLocks/>
              </p:cNvGrpSpPr>
              <p:nvPr/>
            </p:nvGrpSpPr>
            <p:grpSpPr bwMode="auto">
              <a:xfrm>
                <a:off x="1828800" y="1871663"/>
                <a:ext cx="762000" cy="665162"/>
                <a:chOff x="1110" y="2656"/>
                <a:chExt cx="1549" cy="1351"/>
              </a:xfrm>
            </p:grpSpPr>
            <p:sp>
              <p:nvSpPr>
                <p:cNvPr id="8224" name="AutoShape 4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5" name="AutoShape 5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" name="AutoShape 6"/>
                <p:cNvSpPr>
                  <a:spLocks noChangeArrowheads="1"/>
                </p:cNvSpPr>
                <p:nvPr/>
              </p:nvSpPr>
              <p:spPr bwMode="gray">
                <a:xfrm>
                  <a:off x="1202" y="2735"/>
                  <a:ext cx="1347" cy="1169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8201" name="Group 7"/>
              <p:cNvGrpSpPr>
                <a:grpSpLocks/>
              </p:cNvGrpSpPr>
              <p:nvPr/>
            </p:nvGrpSpPr>
            <p:grpSpPr bwMode="auto">
              <a:xfrm>
                <a:off x="1828800" y="2786063"/>
                <a:ext cx="762000" cy="665162"/>
                <a:chOff x="3174" y="2656"/>
                <a:chExt cx="1549" cy="1351"/>
              </a:xfrm>
            </p:grpSpPr>
            <p:sp>
              <p:nvSpPr>
                <p:cNvPr id="8221" name="AutoShape 8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22" name="AutoShape 9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" name="AutoShape 10"/>
                <p:cNvSpPr>
                  <a:spLocks noChangeArrowheads="1"/>
                </p:cNvSpPr>
                <p:nvPr/>
              </p:nvSpPr>
              <p:spPr bwMode="gray">
                <a:xfrm>
                  <a:off x="3266" y="2734"/>
                  <a:ext cx="1347" cy="1169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8202" name="Line 11"/>
              <p:cNvSpPr>
                <a:spLocks noChangeShapeType="1"/>
              </p:cNvSpPr>
              <p:nvPr/>
            </p:nvSpPr>
            <p:spPr bwMode="auto">
              <a:xfrm>
                <a:off x="2438400" y="2481263"/>
                <a:ext cx="4800600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3" name="Text Box 13"/>
              <p:cNvSpPr txBox="1">
                <a:spLocks noChangeArrowheads="1"/>
              </p:cNvSpPr>
              <p:nvPr/>
            </p:nvSpPr>
            <p:spPr bwMode="gray">
              <a:xfrm>
                <a:off x="2025650" y="1970088"/>
                <a:ext cx="354013" cy="45720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>
                    <a:solidFill>
                      <a:schemeClr val="bg1"/>
                    </a:solidFill>
                  </a:rPr>
                  <a:t>1</a:t>
                </a:r>
              </a:p>
            </p:txBody>
          </p:sp>
          <p:sp>
            <p:nvSpPr>
              <p:cNvPr id="8204" name="Line 14"/>
              <p:cNvSpPr>
                <a:spLocks noChangeShapeType="1"/>
              </p:cNvSpPr>
              <p:nvPr/>
            </p:nvSpPr>
            <p:spPr bwMode="auto">
              <a:xfrm>
                <a:off x="2438400" y="3395663"/>
                <a:ext cx="4800600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5" name="Text Box 15"/>
              <p:cNvSpPr txBox="1">
                <a:spLocks noChangeArrowheads="1"/>
              </p:cNvSpPr>
              <p:nvPr/>
            </p:nvSpPr>
            <p:spPr bwMode="auto">
              <a:xfrm>
                <a:off x="2757890" y="2515875"/>
                <a:ext cx="6312223" cy="100658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sz="1800"/>
                  <a:t>Обращена к Земле всегда одной стороной т.к. период вращения Луны равен периоду её обращения вокруг Земли (27,3 суток)</a:t>
                </a:r>
                <a:endParaRPr lang="en-US" sz="1800"/>
              </a:p>
            </p:txBody>
          </p:sp>
          <p:sp>
            <p:nvSpPr>
              <p:cNvPr id="8206" name="Text Box 16"/>
              <p:cNvSpPr txBox="1">
                <a:spLocks noChangeArrowheads="1"/>
              </p:cNvSpPr>
              <p:nvPr/>
            </p:nvSpPr>
            <p:spPr bwMode="gray">
              <a:xfrm>
                <a:off x="2025650" y="2884488"/>
                <a:ext cx="354013" cy="45720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>
                    <a:solidFill>
                      <a:schemeClr val="bg1"/>
                    </a:solidFill>
                  </a:rPr>
                  <a:t>2</a:t>
                </a:r>
              </a:p>
            </p:txBody>
          </p:sp>
          <p:grpSp>
            <p:nvGrpSpPr>
              <p:cNvPr id="8207" name="Group 17"/>
              <p:cNvGrpSpPr>
                <a:grpSpLocks/>
              </p:cNvGrpSpPr>
              <p:nvPr/>
            </p:nvGrpSpPr>
            <p:grpSpPr bwMode="auto">
              <a:xfrm>
                <a:off x="1828800" y="3678238"/>
                <a:ext cx="762000" cy="665162"/>
                <a:chOff x="1110" y="2656"/>
                <a:chExt cx="1549" cy="1351"/>
              </a:xfrm>
            </p:grpSpPr>
            <p:sp>
              <p:nvSpPr>
                <p:cNvPr id="8218" name="AutoShape 18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19" name="AutoShape 19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AutoShape 20"/>
                <p:cNvSpPr>
                  <a:spLocks noChangeArrowheads="1"/>
                </p:cNvSpPr>
                <p:nvPr/>
              </p:nvSpPr>
              <p:spPr bwMode="gray">
                <a:xfrm>
                  <a:off x="1202" y="2735"/>
                  <a:ext cx="1347" cy="1169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8208" name="Group 21"/>
              <p:cNvGrpSpPr>
                <a:grpSpLocks/>
              </p:cNvGrpSpPr>
              <p:nvPr/>
            </p:nvGrpSpPr>
            <p:grpSpPr bwMode="auto">
              <a:xfrm>
                <a:off x="1828800" y="4592638"/>
                <a:ext cx="762000" cy="665162"/>
                <a:chOff x="3174" y="2656"/>
                <a:chExt cx="1549" cy="1351"/>
              </a:xfrm>
            </p:grpSpPr>
            <p:sp>
              <p:nvSpPr>
                <p:cNvPr id="8215" name="AutoShape 22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16" name="AutoShape 23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AutoShape 24"/>
                <p:cNvSpPr>
                  <a:spLocks noChangeArrowheads="1"/>
                </p:cNvSpPr>
                <p:nvPr/>
              </p:nvSpPr>
              <p:spPr bwMode="gray">
                <a:xfrm>
                  <a:off x="3266" y="2734"/>
                  <a:ext cx="1347" cy="1169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8209" name="Line 25"/>
              <p:cNvSpPr>
                <a:spLocks noChangeShapeType="1"/>
              </p:cNvSpPr>
              <p:nvPr/>
            </p:nvSpPr>
            <p:spPr bwMode="auto">
              <a:xfrm>
                <a:off x="2438400" y="4287838"/>
                <a:ext cx="4800600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0" name="Text Box 26"/>
              <p:cNvSpPr txBox="1">
                <a:spLocks noChangeArrowheads="1"/>
              </p:cNvSpPr>
              <p:nvPr/>
            </p:nvSpPr>
            <p:spPr bwMode="auto">
              <a:xfrm>
                <a:off x="2654658" y="3868719"/>
                <a:ext cx="5858431" cy="3100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ru-RU" sz="1800"/>
                  <a:t>Светит отраженным от Солнца светом</a:t>
                </a:r>
                <a:endParaRPr lang="en-US" sz="1800"/>
              </a:p>
            </p:txBody>
          </p:sp>
          <p:sp>
            <p:nvSpPr>
              <p:cNvPr id="8211" name="Text Box 27"/>
              <p:cNvSpPr txBox="1">
                <a:spLocks noChangeArrowheads="1"/>
              </p:cNvSpPr>
              <p:nvPr/>
            </p:nvSpPr>
            <p:spPr bwMode="gray">
              <a:xfrm>
                <a:off x="2025650" y="3776663"/>
                <a:ext cx="354013" cy="45720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>
                    <a:solidFill>
                      <a:schemeClr val="bg1"/>
                    </a:solidFill>
                  </a:rPr>
                  <a:t>3</a:t>
                </a:r>
              </a:p>
            </p:txBody>
          </p:sp>
          <p:sp>
            <p:nvSpPr>
              <p:cNvPr id="8212" name="Line 28"/>
              <p:cNvSpPr>
                <a:spLocks noChangeShapeType="1"/>
              </p:cNvSpPr>
              <p:nvPr/>
            </p:nvSpPr>
            <p:spPr bwMode="auto">
              <a:xfrm>
                <a:off x="2438400" y="5202238"/>
                <a:ext cx="4800600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3" name="Text Box 29"/>
              <p:cNvSpPr txBox="1">
                <a:spLocks noChangeArrowheads="1"/>
              </p:cNvSpPr>
              <p:nvPr/>
            </p:nvSpPr>
            <p:spPr bwMode="auto">
              <a:xfrm>
                <a:off x="2757890" y="4384088"/>
                <a:ext cx="5989622" cy="100658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sz="1800"/>
                  <a:t>Вид меняется в течение месяца. Светлая фаза(доля) зависит от взаимного положения Солнца, Земли и Луны.</a:t>
                </a:r>
                <a:endParaRPr lang="en-US" sz="1800"/>
              </a:p>
            </p:txBody>
          </p:sp>
          <p:sp>
            <p:nvSpPr>
              <p:cNvPr id="8214" name="Text Box 30"/>
              <p:cNvSpPr txBox="1">
                <a:spLocks noChangeArrowheads="1"/>
              </p:cNvSpPr>
              <p:nvPr/>
            </p:nvSpPr>
            <p:spPr bwMode="gray">
              <a:xfrm>
                <a:off x="2025650" y="4691063"/>
                <a:ext cx="354013" cy="45720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</p:grpSp>
      <p:pic>
        <p:nvPicPr>
          <p:cNvPr id="8196" name="Picture 2" descr="E:\Луна1\Луна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905000"/>
            <a:ext cx="26797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Первые карты</a:t>
            </a:r>
            <a:endParaRPr lang="en-US" smtClean="0"/>
          </a:p>
        </p:txBody>
      </p:sp>
      <p:pic>
        <p:nvPicPr>
          <p:cNvPr id="9219" name="Picture 4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971800"/>
            <a:ext cx="2239963" cy="2514600"/>
          </a:xfrm>
        </p:spPr>
      </p:pic>
      <p:pic>
        <p:nvPicPr>
          <p:cNvPr id="9220" name="Picture 54" descr="Телескоп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clrChange>
              <a:clrFrom>
                <a:srgbClr val="71480A"/>
              </a:clrFrom>
              <a:clrTo>
                <a:srgbClr val="71480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52600" y="2908300"/>
            <a:ext cx="3581400" cy="2425700"/>
          </a:xfrm>
        </p:spPr>
      </p:pic>
      <p:sp>
        <p:nvSpPr>
          <p:cNvPr id="9221" name="Text Box 37"/>
          <p:cNvSpPr txBox="1">
            <a:spLocks noChangeArrowheads="1"/>
          </p:cNvSpPr>
          <p:nvPr/>
        </p:nvSpPr>
        <p:spPr bwMode="auto">
          <a:xfrm>
            <a:off x="5386388" y="3505200"/>
            <a:ext cx="360521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Темные области Риччиоли </a:t>
            </a:r>
          </a:p>
          <a:p>
            <a:r>
              <a:rPr lang="ru-RU" sz="1800"/>
              <a:t>(по другим источникам-</a:t>
            </a:r>
          </a:p>
          <a:p>
            <a:r>
              <a:rPr lang="ru-RU" sz="1800"/>
              <a:t>Галилей) назвал морями</a:t>
            </a:r>
          </a:p>
        </p:txBody>
      </p:sp>
      <p:sp>
        <p:nvSpPr>
          <p:cNvPr id="9222" name="Text Box 38"/>
          <p:cNvSpPr txBox="1">
            <a:spLocks noChangeArrowheads="1"/>
          </p:cNvSpPr>
          <p:nvPr/>
        </p:nvSpPr>
        <p:spPr bwMode="auto">
          <a:xfrm>
            <a:off x="152400" y="5638800"/>
            <a:ext cx="5113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Джованни Риччиоли – автор одной из первых </a:t>
            </a:r>
          </a:p>
          <a:p>
            <a:r>
              <a:rPr lang="ru-RU" sz="1800"/>
              <a:t>лунных карт (1651)</a:t>
            </a:r>
          </a:p>
        </p:txBody>
      </p:sp>
      <p:pic>
        <p:nvPicPr>
          <p:cNvPr id="9223" name="Picture 5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62600" y="609600"/>
            <a:ext cx="3048000" cy="2835275"/>
          </a:xfrm>
        </p:spPr>
      </p:pic>
      <p:sp>
        <p:nvSpPr>
          <p:cNvPr id="9224" name="AutoShape 3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C:\Users\Ноут\Desktop\Луна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9310" y="4953598"/>
            <a:ext cx="1424199" cy="13464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pic>
        <p:nvPicPr>
          <p:cNvPr id="2" name="Picture 2" descr="C:\Users\Ноут\Desktop\Луна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869" y="4950058"/>
            <a:ext cx="1359463" cy="12844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sp>
        <p:nvSpPr>
          <p:cNvPr id="1024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457200"/>
            <a:ext cx="8839200" cy="533400"/>
          </a:xfrm>
        </p:spPr>
        <p:txBody>
          <a:bodyPr/>
          <a:lstStyle/>
          <a:p>
            <a:pPr eaLnBrk="1" hangingPunct="1"/>
            <a:r>
              <a:rPr lang="ru-RU" smtClean="0"/>
              <a:t>Физические характеристики Луны</a:t>
            </a:r>
            <a:endParaRPr lang="en-US" smtClean="0"/>
          </a:p>
        </p:txBody>
      </p:sp>
      <p:sp>
        <p:nvSpPr>
          <p:cNvPr id="48173" name="AutoShape 45"/>
          <p:cNvSpPr>
            <a:spLocks noChangeArrowheads="1"/>
          </p:cNvSpPr>
          <p:nvPr/>
        </p:nvSpPr>
        <p:spPr bwMode="invGray">
          <a:xfrm rot="3465783">
            <a:off x="4539457" y="44188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75" name="AutoShape 47"/>
          <p:cNvSpPr>
            <a:spLocks noChangeArrowheads="1"/>
          </p:cNvSpPr>
          <p:nvPr/>
        </p:nvSpPr>
        <p:spPr bwMode="invGray">
          <a:xfrm rot="7535209">
            <a:off x="3282156" y="43854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76" name="AutoShape 48"/>
          <p:cNvSpPr>
            <a:spLocks noChangeArrowheads="1"/>
          </p:cNvSpPr>
          <p:nvPr/>
        </p:nvSpPr>
        <p:spPr bwMode="invGray">
          <a:xfrm>
            <a:off x="5118100" y="33829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77" name="AutoShape 49"/>
          <p:cNvSpPr>
            <a:spLocks noChangeArrowheads="1"/>
          </p:cNvSpPr>
          <p:nvPr/>
        </p:nvSpPr>
        <p:spPr bwMode="invGray">
          <a:xfrm rot="-10800000">
            <a:off x="2708275" y="33766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9" name="Oval 50"/>
          <p:cNvSpPr>
            <a:spLocks noChangeArrowheads="1"/>
          </p:cNvSpPr>
          <p:nvPr/>
        </p:nvSpPr>
        <p:spPr bwMode="black">
          <a:xfrm>
            <a:off x="2454275" y="1614488"/>
            <a:ext cx="3743325" cy="3744912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10250" name="Group 66"/>
          <p:cNvGrpSpPr>
            <a:grpSpLocks/>
          </p:cNvGrpSpPr>
          <p:nvPr/>
        </p:nvGrpSpPr>
        <p:grpSpPr bwMode="auto">
          <a:xfrm>
            <a:off x="3352800" y="2438400"/>
            <a:ext cx="1905000" cy="1905000"/>
            <a:chOff x="3515" y="3521"/>
            <a:chExt cx="227" cy="227"/>
          </a:xfrm>
        </p:grpSpPr>
        <p:sp>
          <p:nvSpPr>
            <p:cNvPr id="10262" name="Oval 67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FAFCE2"/>
                </a:gs>
                <a:gs pos="100000">
                  <a:srgbClr val="EFF430"/>
                </a:gs>
              </a:gsLst>
              <a:path path="shape">
                <a:fillToRect l="50000" t="50000" r="50000" b="50000"/>
              </a:path>
            </a:gradFill>
            <a:ln w="31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3" name="Oval 68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rgbClr val="FAFCE2"/>
                </a:gs>
                <a:gs pos="100000">
                  <a:srgbClr val="EFF43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31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51" name="Text Box 78"/>
          <p:cNvSpPr txBox="1">
            <a:spLocks noChangeArrowheads="1"/>
          </p:cNvSpPr>
          <p:nvPr/>
        </p:nvSpPr>
        <p:spPr bwMode="gray">
          <a:xfrm>
            <a:off x="3810000" y="3124200"/>
            <a:ext cx="9906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800">
                <a:solidFill>
                  <a:srgbClr val="000000"/>
                </a:solidFill>
              </a:rPr>
              <a:t>Луна</a:t>
            </a:r>
            <a:endParaRPr lang="en-US" sz="2800">
              <a:solidFill>
                <a:srgbClr val="000000"/>
              </a:solidFill>
            </a:endParaRPr>
          </a:p>
        </p:txBody>
      </p:sp>
      <p:sp>
        <p:nvSpPr>
          <p:cNvPr id="10252" name="Text Box 83"/>
          <p:cNvSpPr txBox="1">
            <a:spLocks noChangeArrowheads="1"/>
          </p:cNvSpPr>
          <p:nvPr/>
        </p:nvSpPr>
        <p:spPr bwMode="auto">
          <a:xfrm>
            <a:off x="2133600" y="5410200"/>
            <a:ext cx="14366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l-GR" sz="1600">
                <a:cs typeface="Arial" charset="0"/>
              </a:rPr>
              <a:t>ρ</a:t>
            </a:r>
            <a:r>
              <a:rPr lang="en-GB" sz="1600">
                <a:cs typeface="Arial" charset="0"/>
              </a:rPr>
              <a:t> = 3,35 </a:t>
            </a:r>
            <a:r>
              <a:rPr lang="ru-RU" sz="1600">
                <a:cs typeface="Arial" charset="0"/>
              </a:rPr>
              <a:t>г/см</a:t>
            </a:r>
            <a:r>
              <a:rPr lang="ru-RU" sz="1600" baseline="30000">
                <a:cs typeface="Arial" charset="0"/>
              </a:rPr>
              <a:t>3</a:t>
            </a:r>
            <a:endParaRPr lang="el-GR" sz="1600" baseline="30000">
              <a:cs typeface="Arial" charset="0"/>
            </a:endParaRPr>
          </a:p>
        </p:txBody>
      </p:sp>
      <p:sp>
        <p:nvSpPr>
          <p:cNvPr id="10253" name="Text Box 84"/>
          <p:cNvSpPr txBox="1">
            <a:spLocks noChangeArrowheads="1"/>
          </p:cNvSpPr>
          <p:nvPr/>
        </p:nvSpPr>
        <p:spPr bwMode="auto">
          <a:xfrm>
            <a:off x="5257800" y="5486400"/>
            <a:ext cx="10731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GB" sz="1600"/>
              <a:t>g</a:t>
            </a:r>
            <a:r>
              <a:rPr lang="en-GB" sz="1600" baseline="-25000"/>
              <a:t>1</a:t>
            </a:r>
            <a:r>
              <a:rPr lang="en-GB" sz="1600">
                <a:cs typeface="Arial" charset="0"/>
              </a:rPr>
              <a:t>≈ 1/6 g</a:t>
            </a:r>
            <a:r>
              <a:rPr lang="en-GB" sz="1600" baseline="-25000">
                <a:cs typeface="Arial" charset="0"/>
              </a:rPr>
              <a:t>3</a:t>
            </a:r>
          </a:p>
        </p:txBody>
      </p:sp>
      <p:grpSp>
        <p:nvGrpSpPr>
          <p:cNvPr id="10254" name="Группа 26"/>
          <p:cNvGrpSpPr>
            <a:grpSpLocks/>
          </p:cNvGrpSpPr>
          <p:nvPr/>
        </p:nvGrpSpPr>
        <p:grpSpPr bwMode="auto">
          <a:xfrm>
            <a:off x="990600" y="2667000"/>
            <a:ext cx="1371600" cy="1219200"/>
            <a:chOff x="152400" y="1219200"/>
            <a:chExt cx="2209800" cy="2209800"/>
          </a:xfrm>
        </p:grpSpPr>
        <p:grpSp>
          <p:nvGrpSpPr>
            <p:cNvPr id="5" name="Группа 52"/>
            <p:cNvGrpSpPr/>
            <p:nvPr/>
          </p:nvGrpSpPr>
          <p:grpSpPr>
            <a:xfrm>
              <a:off x="1752600" y="1981200"/>
              <a:ext cx="304800" cy="609600"/>
              <a:chOff x="533400" y="4267200"/>
              <a:chExt cx="304800" cy="609600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Прямоугольник 50"/>
              <p:cNvSpPr/>
              <p:nvPr/>
            </p:nvSpPr>
            <p:spPr>
              <a:xfrm>
                <a:off x="533400" y="4419600"/>
                <a:ext cx="304800" cy="4572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B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609600" y="4267200"/>
                <a:ext cx="152400" cy="1524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B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pic>
          <p:nvPicPr>
            <p:cNvPr id="10260" name="Picture 2" descr="C:\Users\Ноут\Desktop\Луна3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1905000"/>
              <a:ext cx="762000" cy="751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1" name="Picture 2" descr="C:\Documents and Settings\ученик\Рабочий стол\луна\MC90043480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1219200"/>
              <a:ext cx="2209800" cy="220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" name="Picture 2" descr="C:\Users\Ноут\Desktop\Луна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8356" y="2783861"/>
            <a:ext cx="1359464" cy="13410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sp>
        <p:nvSpPr>
          <p:cNvPr id="10256" name="Text Box 81"/>
          <p:cNvSpPr txBox="1">
            <a:spLocks noChangeArrowheads="1"/>
          </p:cNvSpPr>
          <p:nvPr/>
        </p:nvSpPr>
        <p:spPr bwMode="auto">
          <a:xfrm>
            <a:off x="6364288" y="3246438"/>
            <a:ext cx="12096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d</a:t>
            </a:r>
            <a:r>
              <a:rPr lang="ru-RU" sz="1600"/>
              <a:t> = 3476км</a:t>
            </a:r>
            <a:endParaRPr lang="en-US" sz="1600"/>
          </a:p>
        </p:txBody>
      </p:sp>
      <p:sp>
        <p:nvSpPr>
          <p:cNvPr id="10257" name="Text Box 83"/>
          <p:cNvSpPr txBox="1">
            <a:spLocks noChangeArrowheads="1"/>
          </p:cNvSpPr>
          <p:nvPr/>
        </p:nvSpPr>
        <p:spPr bwMode="auto">
          <a:xfrm>
            <a:off x="609600" y="3962400"/>
            <a:ext cx="17589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GB" sz="1600"/>
              <a:t>m = 7,35 * 10</a:t>
            </a:r>
            <a:r>
              <a:rPr lang="en-GB" sz="1600" baseline="30000"/>
              <a:t>22 </a:t>
            </a:r>
            <a:r>
              <a:rPr lang="ru-RU" sz="1600"/>
              <a:t>кг</a:t>
            </a:r>
            <a:endParaRPr lang="en-US" sz="1600" baseline="30000"/>
          </a:p>
        </p:txBody>
      </p:sp>
      <p:sp>
        <p:nvSpPr>
          <p:cNvPr id="10258" name="AutoShape 3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Вода на Луне</a:t>
            </a:r>
          </a:p>
        </p:txBody>
      </p:sp>
      <p:pic>
        <p:nvPicPr>
          <p:cNvPr id="11267" name="Picture 15" descr="C:\Documents and Settings\ученик\Рабочий стол\Луна1\море дождь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2108200"/>
            <a:ext cx="15049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C:\Users\Ноут\Desktop\луна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143000"/>
            <a:ext cx="3109913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C:\Users\Ноут\Desktop\Луна1\море анимация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4608513"/>
            <a:ext cx="1371600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 descr="C:\Users\Ноут\Desktop\море анимац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4038600"/>
            <a:ext cx="17526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0" descr="C:\Users\Ноут\Desktop\Луна1\рыбки анимация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3425" y="2057400"/>
            <a:ext cx="14763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1" descr="C:\Users\Ноут\Desktop\Луна1\рыбки анимац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1143000"/>
            <a:ext cx="1828800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AutoShape 49"/>
          <p:cNvSpPr>
            <a:spLocks noChangeArrowheads="1"/>
          </p:cNvSpPr>
          <p:nvPr/>
        </p:nvSpPr>
        <p:spPr bwMode="invGray">
          <a:xfrm rot="10800000">
            <a:off x="2384425" y="2871788"/>
            <a:ext cx="863600" cy="280987"/>
          </a:xfrm>
          <a:prstGeom prst="rightArrow">
            <a:avLst>
              <a:gd name="adj1" fmla="val 35167"/>
              <a:gd name="adj2" fmla="val 120903"/>
            </a:avLst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11274" name="AutoShape 49"/>
          <p:cNvSpPr>
            <a:spLocks noChangeArrowheads="1"/>
          </p:cNvSpPr>
          <p:nvPr/>
        </p:nvSpPr>
        <p:spPr bwMode="invGray">
          <a:xfrm rot="5400000">
            <a:off x="3843338" y="3944937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/>
          </a:p>
        </p:txBody>
      </p:sp>
      <p:sp>
        <p:nvSpPr>
          <p:cNvPr id="11275" name="AutoShape 49"/>
          <p:cNvSpPr>
            <a:spLocks noChangeArrowheads="1"/>
          </p:cNvSpPr>
          <p:nvPr/>
        </p:nvSpPr>
        <p:spPr bwMode="invGray">
          <a:xfrm rot="-509071">
            <a:off x="5500688" y="3074988"/>
            <a:ext cx="1422400" cy="288925"/>
          </a:xfrm>
          <a:prstGeom prst="rightArrow">
            <a:avLst>
              <a:gd name="adj1" fmla="val 35167"/>
              <a:gd name="adj2" fmla="val 121048"/>
            </a:avLst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76" name="Picture 11" descr="C:\Users\Ноут\Desktop\Луна1\рыбки анимац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1295400"/>
            <a:ext cx="1752600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152400" y="990600"/>
            <a:ext cx="3421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На Луне нет ни капли воды</a:t>
            </a:r>
          </a:p>
        </p:txBody>
      </p:sp>
      <p:sp>
        <p:nvSpPr>
          <p:cNvPr id="18" name="Овал 17"/>
          <p:cNvSpPr/>
          <p:nvPr/>
        </p:nvSpPr>
        <p:spPr>
          <a:xfrm>
            <a:off x="3048000" y="2743200"/>
            <a:ext cx="6096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962400" y="3276600"/>
            <a:ext cx="6096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029200" y="3124200"/>
            <a:ext cx="6096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81" name="AutoShape 35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вал 15"/>
          <p:cNvSpPr/>
          <p:nvPr/>
        </p:nvSpPr>
        <p:spPr>
          <a:xfrm>
            <a:off x="3124200" y="1752600"/>
            <a:ext cx="1905000" cy="1981200"/>
          </a:xfrm>
          <a:prstGeom prst="ellipse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0" name="Заголовок 6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Атмосфера</a:t>
            </a:r>
          </a:p>
        </p:txBody>
      </p:sp>
      <p:sp>
        <p:nvSpPr>
          <p:cNvPr id="1031" name="Содержимое 7"/>
          <p:cNvSpPr>
            <a:spLocks noGrp="1"/>
          </p:cNvSpPr>
          <p:nvPr>
            <p:ph sz="quarter" idx="1"/>
          </p:nvPr>
        </p:nvSpPr>
        <p:spPr>
          <a:xfrm>
            <a:off x="304800" y="3505200"/>
            <a:ext cx="2286000" cy="533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1800" b="0" smtClean="0">
                <a:latin typeface="Arial" charset="0"/>
                <a:cs typeface="Arial" charset="0"/>
              </a:rPr>
              <a:t>Нет кислорода</a:t>
            </a:r>
          </a:p>
        </p:txBody>
      </p:sp>
      <p:sp>
        <p:nvSpPr>
          <p:cNvPr id="1032" name="Содержимое 35"/>
          <p:cNvSpPr>
            <a:spLocks noGrp="1"/>
          </p:cNvSpPr>
          <p:nvPr>
            <p:ph sz="quarter" idx="2"/>
          </p:nvPr>
        </p:nvSpPr>
        <p:spPr>
          <a:xfrm>
            <a:off x="1295400" y="5715000"/>
            <a:ext cx="2590800" cy="914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000" smtClean="0">
                <a:latin typeface="Arial" charset="0"/>
                <a:cs typeface="Arial" charset="0"/>
              </a:rPr>
              <a:t>     </a:t>
            </a:r>
            <a:r>
              <a:rPr lang="ru-RU" sz="1800" b="0" smtClean="0">
                <a:latin typeface="Arial" charset="0"/>
                <a:cs typeface="Arial" charset="0"/>
              </a:rPr>
              <a:t>В вакууме не распространяется звук</a:t>
            </a:r>
          </a:p>
        </p:txBody>
      </p:sp>
      <p:sp>
        <p:nvSpPr>
          <p:cNvPr id="1033" name="Содержимое 9"/>
          <p:cNvSpPr>
            <a:spLocks noGrp="1"/>
          </p:cNvSpPr>
          <p:nvPr>
            <p:ph sz="quarter" idx="3"/>
          </p:nvPr>
        </p:nvSpPr>
        <p:spPr>
          <a:xfrm>
            <a:off x="2971800" y="2209800"/>
            <a:ext cx="1981200" cy="1066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smtClean="0"/>
              <a:t>       На Луне отсутствует атмосфера</a:t>
            </a:r>
          </a:p>
        </p:txBody>
      </p:sp>
      <p:sp>
        <p:nvSpPr>
          <p:cNvPr id="1034" name="Содержимое 36"/>
          <p:cNvSpPr>
            <a:spLocks noGrp="1"/>
          </p:cNvSpPr>
          <p:nvPr>
            <p:ph sz="quarter" idx="4"/>
          </p:nvPr>
        </p:nvSpPr>
        <p:spPr>
          <a:xfrm>
            <a:off x="4800600" y="5867400"/>
            <a:ext cx="1752600" cy="457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1800" b="0" smtClean="0">
                <a:latin typeface="Arial" charset="0"/>
                <a:cs typeface="Arial" charset="0"/>
              </a:rPr>
              <a:t>Нет воздуха</a:t>
            </a:r>
          </a:p>
        </p:txBody>
      </p:sp>
      <p:grpSp>
        <p:nvGrpSpPr>
          <p:cNvPr id="1035" name="Группа 14"/>
          <p:cNvGrpSpPr>
            <a:grpSpLocks/>
          </p:cNvGrpSpPr>
          <p:nvPr/>
        </p:nvGrpSpPr>
        <p:grpSpPr bwMode="auto">
          <a:xfrm>
            <a:off x="5257800" y="4419600"/>
            <a:ext cx="685800" cy="1447800"/>
            <a:chOff x="6858000" y="2256472"/>
            <a:chExt cx="914400" cy="2334578"/>
          </a:xfrm>
        </p:grpSpPr>
        <p:pic>
          <p:nvPicPr>
            <p:cNvPr id="1051" name="Picture 2" descr="C:\Users\Ноут\Desktop\MC9002923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58000" y="2410558"/>
              <a:ext cx="914400" cy="2180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2" name="Picture 3" descr="C:\Users\Ноут\Desktop\крест5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8000" y="2256472"/>
              <a:ext cx="895351" cy="2135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6" name="Группа 13"/>
          <p:cNvGrpSpPr>
            <a:grpSpLocks/>
          </p:cNvGrpSpPr>
          <p:nvPr/>
        </p:nvGrpSpPr>
        <p:grpSpPr bwMode="auto">
          <a:xfrm>
            <a:off x="2133600" y="4343400"/>
            <a:ext cx="1295400" cy="1752600"/>
            <a:chOff x="3385291" y="2819400"/>
            <a:chExt cx="1918547" cy="2907323"/>
          </a:xfrm>
        </p:grpSpPr>
        <p:pic>
          <p:nvPicPr>
            <p:cNvPr id="1049" name="Picture 5" descr="C:\Users\Ноут\Desktop\MC900299119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85291" y="3315970"/>
              <a:ext cx="1918547" cy="1808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0" name="Picture 3" descr="C:\Users\Ноут\Desktop\крест5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57600" y="2819400"/>
              <a:ext cx="1219200" cy="2907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7" name="Группа 12"/>
          <p:cNvGrpSpPr>
            <a:grpSpLocks/>
          </p:cNvGrpSpPr>
          <p:nvPr/>
        </p:nvGrpSpPr>
        <p:grpSpPr bwMode="auto">
          <a:xfrm>
            <a:off x="762000" y="1676400"/>
            <a:ext cx="1295400" cy="2133600"/>
            <a:chOff x="304800" y="1905000"/>
            <a:chExt cx="2024062" cy="2907323"/>
          </a:xfrm>
        </p:grpSpPr>
        <p:pic>
          <p:nvPicPr>
            <p:cNvPr id="1047" name="Picture 6" descr="C:\Users\Ноут\Desktop\MC900232816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" y="2819400"/>
              <a:ext cx="2024062" cy="1673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8" name="Picture 3" descr="C:\Users\Ноут\Desktop\крест5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1905000"/>
              <a:ext cx="1219200" cy="2907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858000" y="2057400"/>
          <a:ext cx="1066800" cy="1066800"/>
        </p:xfrm>
        <a:graphic>
          <a:graphicData uri="http://schemas.openxmlformats.org/presentationml/2006/ole">
            <p:oleObj spid="_x0000_s1026" name="Фотография Photo Editor" r:id="rId7" imgW="4761905" imgH="4761905" progId="">
              <p:embed/>
            </p:oleObj>
          </a:graphicData>
        </a:graphic>
      </p:graphicFrame>
      <p:sp>
        <p:nvSpPr>
          <p:cNvPr id="1038" name="Text Box 7"/>
          <p:cNvSpPr txBox="1">
            <a:spLocks noChangeArrowheads="1"/>
          </p:cNvSpPr>
          <p:nvPr/>
        </p:nvSpPr>
        <p:spPr bwMode="auto">
          <a:xfrm>
            <a:off x="5943600" y="2895600"/>
            <a:ext cx="827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/>
              <a:t>Ночь</a:t>
            </a:r>
          </a:p>
        </p:txBody>
      </p:sp>
      <p:sp>
        <p:nvSpPr>
          <p:cNvPr id="1039" name="Text Box 9"/>
          <p:cNvSpPr txBox="1">
            <a:spLocks noChangeArrowheads="1"/>
          </p:cNvSpPr>
          <p:nvPr/>
        </p:nvSpPr>
        <p:spPr bwMode="auto">
          <a:xfrm>
            <a:off x="5867400" y="3200400"/>
            <a:ext cx="877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-170 </a:t>
            </a:r>
            <a:r>
              <a:rPr lang="en-US" sz="1800"/>
              <a:t>C</a:t>
            </a:r>
            <a:endParaRPr lang="ru-RU" sz="1800"/>
          </a:p>
        </p:txBody>
      </p:sp>
      <p:sp>
        <p:nvSpPr>
          <p:cNvPr id="1040" name="Text Box 8"/>
          <p:cNvSpPr txBox="1">
            <a:spLocks noChangeArrowheads="1"/>
          </p:cNvSpPr>
          <p:nvPr/>
        </p:nvSpPr>
        <p:spPr bwMode="auto">
          <a:xfrm>
            <a:off x="8077200" y="2895600"/>
            <a:ext cx="7635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День</a:t>
            </a:r>
          </a:p>
        </p:txBody>
      </p:sp>
      <p:sp>
        <p:nvSpPr>
          <p:cNvPr id="1041" name="Text Box 10"/>
          <p:cNvSpPr txBox="1">
            <a:spLocks noChangeArrowheads="1"/>
          </p:cNvSpPr>
          <p:nvPr/>
        </p:nvSpPr>
        <p:spPr bwMode="auto">
          <a:xfrm>
            <a:off x="8001000" y="3211513"/>
            <a:ext cx="935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+</a:t>
            </a:r>
            <a:r>
              <a:rPr lang="ru-RU" sz="1800"/>
              <a:t>1</a:t>
            </a:r>
            <a:r>
              <a:rPr lang="en-US" sz="1800"/>
              <a:t>3</a:t>
            </a:r>
            <a:r>
              <a:rPr lang="ru-RU" sz="1800"/>
              <a:t>0 </a:t>
            </a:r>
            <a:r>
              <a:rPr lang="en-US" sz="1800"/>
              <a:t>C</a:t>
            </a:r>
            <a:endParaRPr lang="ru-RU" sz="1800"/>
          </a:p>
        </p:txBody>
      </p:sp>
      <p:sp>
        <p:nvSpPr>
          <p:cNvPr id="1042" name="Freeform 9"/>
          <p:cNvSpPr>
            <a:spLocks/>
          </p:cNvSpPr>
          <p:nvPr/>
        </p:nvSpPr>
        <p:spPr bwMode="gray">
          <a:xfrm rot="-6639468">
            <a:off x="5118101" y="1663700"/>
            <a:ext cx="914400" cy="1241425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 vert="eaVert"/>
          <a:lstStyle/>
          <a:p>
            <a:endParaRPr lang="ru-RU"/>
          </a:p>
        </p:txBody>
      </p:sp>
      <p:sp>
        <p:nvSpPr>
          <p:cNvPr id="1043" name="Freeform 9"/>
          <p:cNvSpPr>
            <a:spLocks/>
          </p:cNvSpPr>
          <p:nvPr/>
        </p:nvSpPr>
        <p:spPr bwMode="gray">
          <a:xfrm rot="6769010" flipH="1">
            <a:off x="2016919" y="1640681"/>
            <a:ext cx="903288" cy="1279525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 rot="10800000" vert="eaVert"/>
          <a:lstStyle/>
          <a:p>
            <a:endParaRPr lang="ru-RU"/>
          </a:p>
        </p:txBody>
      </p:sp>
      <p:sp>
        <p:nvSpPr>
          <p:cNvPr id="1044" name="Freeform 9"/>
          <p:cNvSpPr>
            <a:spLocks/>
          </p:cNvSpPr>
          <p:nvPr/>
        </p:nvSpPr>
        <p:spPr bwMode="gray">
          <a:xfrm rot="10800000" flipH="1" flipV="1">
            <a:off x="3352800" y="3810000"/>
            <a:ext cx="609600" cy="1044575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5" name="Freeform 9"/>
          <p:cNvSpPr>
            <a:spLocks/>
          </p:cNvSpPr>
          <p:nvPr/>
        </p:nvSpPr>
        <p:spPr bwMode="gray">
          <a:xfrm rot="10800000" flipV="1">
            <a:off x="4343400" y="3810000"/>
            <a:ext cx="609600" cy="1044575"/>
          </a:xfrm>
          <a:custGeom>
            <a:avLst/>
            <a:gdLst>
              <a:gd name="T0" fmla="*/ 2147483647 w 580"/>
              <a:gd name="T1" fmla="*/ 0 h 798"/>
              <a:gd name="T2" fmla="*/ 2147483647 w 580"/>
              <a:gd name="T3" fmla="*/ 2147483647 h 798"/>
              <a:gd name="T4" fmla="*/ 2147483647 w 580"/>
              <a:gd name="T5" fmla="*/ 2147483647 h 798"/>
              <a:gd name="T6" fmla="*/ 2147483647 w 580"/>
              <a:gd name="T7" fmla="*/ 2147483647 h 798"/>
              <a:gd name="T8" fmla="*/ 2147483647 w 580"/>
              <a:gd name="T9" fmla="*/ 2147483647 h 798"/>
              <a:gd name="T10" fmla="*/ 2147483647 w 580"/>
              <a:gd name="T11" fmla="*/ 2147483647 h 798"/>
              <a:gd name="T12" fmla="*/ 2147483647 w 580"/>
              <a:gd name="T13" fmla="*/ 2147483647 h 798"/>
              <a:gd name="T14" fmla="*/ 2147483647 w 580"/>
              <a:gd name="T15" fmla="*/ 2147483647 h 798"/>
              <a:gd name="T16" fmla="*/ 2147483647 w 580"/>
              <a:gd name="T17" fmla="*/ 2147483647 h 798"/>
              <a:gd name="T18" fmla="*/ 2147483647 w 580"/>
              <a:gd name="T19" fmla="*/ 2147483647 h 798"/>
              <a:gd name="T20" fmla="*/ 2147483647 w 580"/>
              <a:gd name="T21" fmla="*/ 2147483647 h 798"/>
              <a:gd name="T22" fmla="*/ 2147483647 w 580"/>
              <a:gd name="T23" fmla="*/ 2147483647 h 798"/>
              <a:gd name="T24" fmla="*/ 0 w 580"/>
              <a:gd name="T25" fmla="*/ 2147483647 h 798"/>
              <a:gd name="T26" fmla="*/ 2147483647 w 580"/>
              <a:gd name="T27" fmla="*/ 2147483647 h 798"/>
              <a:gd name="T28" fmla="*/ 2147483647 w 580"/>
              <a:gd name="T29" fmla="*/ 2147483647 h 798"/>
              <a:gd name="T30" fmla="*/ 2147483647 w 580"/>
              <a:gd name="T31" fmla="*/ 2147483647 h 798"/>
              <a:gd name="T32" fmla="*/ 2147483647 w 580"/>
              <a:gd name="T33" fmla="*/ 2147483647 h 798"/>
              <a:gd name="T34" fmla="*/ 2147483647 w 580"/>
              <a:gd name="T35" fmla="*/ 2147483647 h 798"/>
              <a:gd name="T36" fmla="*/ 2147483647 w 580"/>
              <a:gd name="T37" fmla="*/ 2147483647 h 798"/>
              <a:gd name="T38" fmla="*/ 2147483647 w 580"/>
              <a:gd name="T39" fmla="*/ 2147483647 h 798"/>
              <a:gd name="T40" fmla="*/ 2147483647 w 580"/>
              <a:gd name="T41" fmla="*/ 2147483647 h 798"/>
              <a:gd name="T42" fmla="*/ 2147483647 w 580"/>
              <a:gd name="T43" fmla="*/ 2147483647 h 798"/>
              <a:gd name="T44" fmla="*/ 2147483647 w 580"/>
              <a:gd name="T45" fmla="*/ 2147483647 h 798"/>
              <a:gd name="T46" fmla="*/ 2147483647 w 580"/>
              <a:gd name="T47" fmla="*/ 2147483647 h 798"/>
              <a:gd name="T48" fmla="*/ 2147483647 w 580"/>
              <a:gd name="T49" fmla="*/ 2147483647 h 798"/>
              <a:gd name="T50" fmla="*/ 2147483647 w 580"/>
              <a:gd name="T51" fmla="*/ 2147483647 h 798"/>
              <a:gd name="T52" fmla="*/ 2147483647 w 580"/>
              <a:gd name="T53" fmla="*/ 0 h 798"/>
              <a:gd name="T54" fmla="*/ 214748364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384E6C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6" name="AutoShape 35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32"/>
          <p:cNvGrpSpPr>
            <a:grpSpLocks/>
          </p:cNvGrpSpPr>
          <p:nvPr/>
        </p:nvGrpSpPr>
        <p:grpSpPr bwMode="auto">
          <a:xfrm>
            <a:off x="2362200" y="2133600"/>
            <a:ext cx="4206875" cy="3155950"/>
            <a:chOff x="1355725" y="1736725"/>
            <a:chExt cx="6280150" cy="4425951"/>
          </a:xfrm>
        </p:grpSpPr>
        <p:sp>
          <p:nvSpPr>
            <p:cNvPr id="12299" name="Oval 2"/>
            <p:cNvSpPr>
              <a:spLocks noChangeArrowheads="1"/>
            </p:cNvSpPr>
            <p:nvPr/>
          </p:nvSpPr>
          <p:spPr bwMode="gray">
            <a:xfrm>
              <a:off x="3389313" y="2878138"/>
              <a:ext cx="2211387" cy="2211387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11" name="Oval 3"/>
            <p:cNvSpPr>
              <a:spLocks noChangeArrowheads="1"/>
            </p:cNvSpPr>
            <p:nvPr/>
          </p:nvSpPr>
          <p:spPr bwMode="gray">
            <a:xfrm>
              <a:off x="3713744" y="3148220"/>
              <a:ext cx="1623359" cy="1622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137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13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Рельеф</a:t>
              </a:r>
              <a:endPara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3013" name="Oval 5"/>
            <p:cNvSpPr>
              <a:spLocks noChangeArrowheads="1"/>
            </p:cNvSpPr>
            <p:nvPr/>
          </p:nvSpPr>
          <p:spPr bwMode="gray">
            <a:xfrm>
              <a:off x="6090721" y="4595337"/>
              <a:ext cx="1438511" cy="1424853"/>
            </a:xfrm>
            <a:prstGeom prst="ellipse">
              <a:avLst/>
            </a:prstGeom>
            <a:gradFill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12302" name="Picture 6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6048375" y="4530725"/>
              <a:ext cx="1511299" cy="1295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5" name="Rectangle 7"/>
            <p:cNvSpPr>
              <a:spLocks noChangeArrowheads="1"/>
            </p:cNvSpPr>
            <p:nvPr/>
          </p:nvSpPr>
          <p:spPr bwMode="white">
            <a:xfrm>
              <a:off x="6071762" y="5065094"/>
              <a:ext cx="1495387" cy="4319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  <a:r>
                <a:rPr lang="ru-RU" sz="14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Кратеры</a:t>
              </a:r>
              <a:endParaRPr lang="en-US" sz="1400" dirty="0">
                <a:cs typeface="Arial" charset="0"/>
              </a:endParaRPr>
            </a:p>
          </p:txBody>
        </p:sp>
        <p:sp>
          <p:nvSpPr>
            <p:cNvPr id="43022" name="Oval 14"/>
            <p:cNvSpPr>
              <a:spLocks noChangeArrowheads="1"/>
            </p:cNvSpPr>
            <p:nvPr/>
          </p:nvSpPr>
          <p:spPr bwMode="gray">
            <a:xfrm>
              <a:off x="1516876" y="4622053"/>
              <a:ext cx="1440880" cy="1427080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12305" name="Picture 15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476376" y="4515881"/>
              <a:ext cx="1511299" cy="1295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4" name="Rectangle 16"/>
            <p:cNvSpPr>
              <a:spLocks noChangeArrowheads="1"/>
            </p:cNvSpPr>
            <p:nvPr/>
          </p:nvSpPr>
          <p:spPr bwMode="white">
            <a:xfrm>
              <a:off x="1497917" y="5082905"/>
              <a:ext cx="1495387" cy="4296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  <a:r>
                <a:rPr lang="ru-RU" sz="14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Моря</a:t>
              </a:r>
              <a:endParaRPr lang="en-US" sz="1400" dirty="0">
                <a:cs typeface="Arial" charset="0"/>
              </a:endParaRPr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1459999" y="1854721"/>
              <a:ext cx="1438511" cy="1424853"/>
            </a:xfrm>
            <a:prstGeom prst="ellipse">
              <a:avLst/>
            </a:prstGeom>
            <a:solidFill>
              <a:schemeClr val="accent1">
                <a:lumMod val="25000"/>
              </a:schemeClr>
            </a:soli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12308" name="Picture 19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417638" y="1790700"/>
              <a:ext cx="1511300" cy="1293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8" name="Rectangle 20"/>
            <p:cNvSpPr>
              <a:spLocks noChangeArrowheads="1"/>
            </p:cNvSpPr>
            <p:nvPr/>
          </p:nvSpPr>
          <p:spPr bwMode="white">
            <a:xfrm>
              <a:off x="1441040" y="2282177"/>
              <a:ext cx="1495387" cy="5610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  <a:r>
                <a:rPr lang="ru-RU" sz="14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Горы</a:t>
              </a:r>
              <a:endParaRPr lang="en-US" sz="1400" dirty="0">
                <a:cs typeface="Arial" charset="0"/>
              </a:endParaRPr>
            </a:p>
          </p:txBody>
        </p:sp>
        <p:sp>
          <p:nvSpPr>
            <p:cNvPr id="43032" name="Oval 24"/>
            <p:cNvSpPr>
              <a:spLocks noChangeArrowheads="1"/>
            </p:cNvSpPr>
            <p:nvPr/>
          </p:nvSpPr>
          <p:spPr bwMode="gray">
            <a:xfrm>
              <a:off x="5965119" y="1854721"/>
              <a:ext cx="1440880" cy="142485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12311" name="Picture 25" descr="cir_lighteffect0"/>
            <p:cNvPicPr>
              <a:picLocks noChangeAspect="1" noChangeArrowheads="1"/>
            </p:cNvPicPr>
            <p:nvPr/>
          </p:nvPicPr>
          <p:blipFill>
            <a:blip r:embed="rId2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6043324" y="1758994"/>
              <a:ext cx="1511299" cy="1293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34" name="Rectangle 26"/>
            <p:cNvSpPr>
              <a:spLocks noChangeArrowheads="1"/>
            </p:cNvSpPr>
            <p:nvPr/>
          </p:nvSpPr>
          <p:spPr bwMode="white">
            <a:xfrm>
              <a:off x="5929570" y="2293308"/>
              <a:ext cx="1493017" cy="5610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  <a:r>
                <a:rPr lang="ru-RU" sz="1200" b="1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Материки</a:t>
              </a:r>
              <a:endParaRPr lang="en-US" sz="1200" dirty="0">
                <a:cs typeface="Arial" charset="0"/>
              </a:endParaRPr>
            </a:p>
          </p:txBody>
        </p:sp>
        <p:grpSp>
          <p:nvGrpSpPr>
            <p:cNvPr id="12313" name="Group 35"/>
            <p:cNvGrpSpPr>
              <a:grpSpLocks/>
            </p:cNvGrpSpPr>
            <p:nvPr/>
          </p:nvGrpSpPr>
          <p:grpSpPr bwMode="auto">
            <a:xfrm>
              <a:off x="1355725" y="1736725"/>
              <a:ext cx="6280150" cy="4425951"/>
              <a:chOff x="854" y="1094"/>
              <a:chExt cx="3956" cy="2788"/>
            </a:xfrm>
          </p:grpSpPr>
          <p:sp>
            <p:nvSpPr>
              <p:cNvPr id="12314" name="Oval 8"/>
              <p:cNvSpPr>
                <a:spLocks noChangeArrowheads="1"/>
              </p:cNvSpPr>
              <p:nvPr/>
            </p:nvSpPr>
            <p:spPr bwMode="gray">
              <a:xfrm>
                <a:off x="3771" y="2821"/>
                <a:ext cx="1039" cy="1038"/>
              </a:xfrm>
              <a:prstGeom prst="ellips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5" name="Oval 9"/>
              <p:cNvSpPr>
                <a:spLocks noChangeArrowheads="1"/>
              </p:cNvSpPr>
              <p:nvPr/>
            </p:nvSpPr>
            <p:spPr bwMode="gray">
              <a:xfrm>
                <a:off x="2045" y="1725"/>
                <a:ext cx="1563" cy="1564"/>
              </a:xfrm>
              <a:prstGeom prst="ellips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6" name="Line 10"/>
              <p:cNvSpPr>
                <a:spLocks noChangeShapeType="1"/>
              </p:cNvSpPr>
              <p:nvPr/>
            </p:nvSpPr>
            <p:spPr bwMode="gray">
              <a:xfrm flipV="1">
                <a:off x="1857" y="2912"/>
                <a:ext cx="307" cy="192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7" name="Line 11"/>
              <p:cNvSpPr>
                <a:spLocks noChangeShapeType="1"/>
              </p:cNvSpPr>
              <p:nvPr/>
            </p:nvSpPr>
            <p:spPr bwMode="gray">
              <a:xfrm flipV="1">
                <a:off x="1786" y="2845"/>
                <a:ext cx="306" cy="192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8" name="Line 12"/>
              <p:cNvSpPr>
                <a:spLocks noChangeShapeType="1"/>
              </p:cNvSpPr>
              <p:nvPr/>
            </p:nvSpPr>
            <p:spPr bwMode="gray">
              <a:xfrm flipV="1">
                <a:off x="3502" y="1931"/>
                <a:ext cx="307" cy="192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9" name="Line 13"/>
              <p:cNvSpPr>
                <a:spLocks noChangeShapeType="1"/>
              </p:cNvSpPr>
              <p:nvPr/>
            </p:nvSpPr>
            <p:spPr bwMode="gray">
              <a:xfrm flipV="1">
                <a:off x="3448" y="1836"/>
                <a:ext cx="308" cy="192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0" name="Oval 17"/>
              <p:cNvSpPr>
                <a:spLocks noChangeArrowheads="1"/>
              </p:cNvSpPr>
              <p:nvPr/>
            </p:nvSpPr>
            <p:spPr bwMode="gray">
              <a:xfrm>
                <a:off x="891" y="2845"/>
                <a:ext cx="1038" cy="1037"/>
              </a:xfrm>
              <a:prstGeom prst="ellips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21" name="Oval 21"/>
              <p:cNvSpPr>
                <a:spLocks noChangeArrowheads="1"/>
              </p:cNvSpPr>
              <p:nvPr/>
            </p:nvSpPr>
            <p:spPr bwMode="gray">
              <a:xfrm>
                <a:off x="854" y="1094"/>
                <a:ext cx="1039" cy="1037"/>
              </a:xfrm>
              <a:prstGeom prst="ellips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22" name="Line 22"/>
              <p:cNvSpPr>
                <a:spLocks noChangeShapeType="1"/>
              </p:cNvSpPr>
              <p:nvPr/>
            </p:nvSpPr>
            <p:spPr bwMode="gray">
              <a:xfrm>
                <a:off x="1814" y="1863"/>
                <a:ext cx="354" cy="216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3" name="Line 23"/>
              <p:cNvSpPr>
                <a:spLocks noChangeShapeType="1"/>
              </p:cNvSpPr>
              <p:nvPr/>
            </p:nvSpPr>
            <p:spPr bwMode="gray">
              <a:xfrm>
                <a:off x="1760" y="1954"/>
                <a:ext cx="355" cy="216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4" name="Oval 27"/>
              <p:cNvSpPr>
                <a:spLocks noChangeArrowheads="1"/>
              </p:cNvSpPr>
              <p:nvPr/>
            </p:nvSpPr>
            <p:spPr bwMode="gray">
              <a:xfrm>
                <a:off x="3693" y="1094"/>
                <a:ext cx="1038" cy="1037"/>
              </a:xfrm>
              <a:prstGeom prst="ellips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25" name="Line 28"/>
              <p:cNvSpPr>
                <a:spLocks noChangeShapeType="1"/>
              </p:cNvSpPr>
              <p:nvPr/>
            </p:nvSpPr>
            <p:spPr bwMode="gray">
              <a:xfrm>
                <a:off x="3555" y="2784"/>
                <a:ext cx="354" cy="216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6" name="Line 29"/>
              <p:cNvSpPr>
                <a:spLocks noChangeShapeType="1"/>
              </p:cNvSpPr>
              <p:nvPr/>
            </p:nvSpPr>
            <p:spPr bwMode="gray">
              <a:xfrm>
                <a:off x="3501" y="2875"/>
                <a:ext cx="355" cy="217"/>
              </a:xfrm>
              <a:prstGeom prst="line">
                <a:avLst/>
              </a:prstGeom>
              <a:noFill/>
              <a:ln w="1270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2291" name="Rectangle 3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Рельеф</a:t>
            </a:r>
            <a:endParaRPr lang="en-US" smtClean="0"/>
          </a:p>
        </p:txBody>
      </p:sp>
      <p:pic>
        <p:nvPicPr>
          <p:cNvPr id="12292" name="Picture 31" descr="C:\Documents and Settings\ученик\Рабочий стол\Луна1\кратер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311650"/>
            <a:ext cx="19812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2" descr="C:\Documents and Settings\ученик\Рабочий стол\Луна1\лунные горы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524000"/>
            <a:ext cx="1828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33" descr="C:\Documents and Settings\ученик\Рабочий стол\Луна1\матери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1524000"/>
            <a:ext cx="19875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34" descr="C:\Documents and Settings\ученик\Рабочий стол\Луна1\море Кризисо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2672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Box 36"/>
          <p:cNvSpPr txBox="1">
            <a:spLocks noChangeArrowheads="1"/>
          </p:cNvSpPr>
          <p:nvPr/>
        </p:nvSpPr>
        <p:spPr bwMode="auto">
          <a:xfrm>
            <a:off x="365125" y="5791200"/>
            <a:ext cx="3216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Залитые базальтовой лавой</a:t>
            </a:r>
          </a:p>
          <a:p>
            <a:r>
              <a:rPr lang="ru-RU" sz="1800"/>
              <a:t>низины</a:t>
            </a:r>
          </a:p>
        </p:txBody>
      </p:sp>
      <p:sp>
        <p:nvSpPr>
          <p:cNvPr id="12297" name="TextBox 37"/>
          <p:cNvSpPr txBox="1">
            <a:spLocks noChangeArrowheads="1"/>
          </p:cNvSpPr>
          <p:nvPr/>
        </p:nvSpPr>
        <p:spPr bwMode="auto">
          <a:xfrm>
            <a:off x="6129338" y="609600"/>
            <a:ext cx="2786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1800"/>
              <a:t>Светлые, возвышенные</a:t>
            </a:r>
          </a:p>
          <a:p>
            <a:pPr algn="r"/>
            <a:r>
              <a:rPr lang="ru-RU" sz="1800"/>
              <a:t>участки</a:t>
            </a:r>
          </a:p>
        </p:txBody>
      </p:sp>
      <p:sp>
        <p:nvSpPr>
          <p:cNvPr id="12298" name="AutoShape 35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Home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lly_mime">
  <a:themeElements>
    <a:clrScheme name="Другая 2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E66C7D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B48100"/>
      </a:hlink>
      <a:folHlink>
        <a:srgbClr val="680000"/>
      </a:folHlink>
    </a:clrScheme>
    <a:fontScheme name="silly_mime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lly_mi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illy_mime">
  <a:themeElements>
    <a:clrScheme name="1_silly_mi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illy_mime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lly_mi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lly_mi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lly_mi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lly_mi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lly_mi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lly_mi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lly_mi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lly_mi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lly_mi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lly_mi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lly_mi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lly_mi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1458</TotalTime>
  <Words>620</Words>
  <Application>Microsoft Office PowerPoint</Application>
  <PresentationFormat>Экран (4:3)</PresentationFormat>
  <Paragraphs>131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silly_mime</vt:lpstr>
      <vt:lpstr>1_silly_mime</vt:lpstr>
      <vt:lpstr>Специальное оформление</vt:lpstr>
      <vt:lpstr>Фотография Photo Editor</vt:lpstr>
      <vt:lpstr>Есть ли вода в  Море Дождей ?</vt:lpstr>
      <vt:lpstr>Цель</vt:lpstr>
      <vt:lpstr>Содержание</vt:lpstr>
      <vt:lpstr>Луна</vt:lpstr>
      <vt:lpstr>Первые карты</vt:lpstr>
      <vt:lpstr>Физические характеристики Луны</vt:lpstr>
      <vt:lpstr>Вода на Луне</vt:lpstr>
      <vt:lpstr>Атмосфера</vt:lpstr>
      <vt:lpstr>Рельеф</vt:lpstr>
      <vt:lpstr>Кратеры – следы падения метеоритов.</vt:lpstr>
      <vt:lpstr>Надо ли везти воду на Луну ?</vt:lpstr>
      <vt:lpstr>Магнитное поле</vt:lpstr>
      <vt:lpstr>Человек на Луне</vt:lpstr>
      <vt:lpstr>  Земная техника на Луне   </vt:lpstr>
      <vt:lpstr>Этапы изучения Луны</vt:lpstr>
      <vt:lpstr>Взгляд в будущее</vt:lpstr>
      <vt:lpstr>Заключение</vt:lpstr>
    </vt:vector>
  </TitlesOfParts>
  <Company>eclipsed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Silly Mime</dc:title>
  <dc:creator>eclipse</dc:creator>
  <cp:lastModifiedBy>COMP</cp:lastModifiedBy>
  <cp:revision>124</cp:revision>
  <dcterms:created xsi:type="dcterms:W3CDTF">2002-12-03T20:21:32Z</dcterms:created>
  <dcterms:modified xsi:type="dcterms:W3CDTF">2011-10-25T06:07:41Z</dcterms:modified>
</cp:coreProperties>
</file>