
<file path=[Content_Types].xml><?xml version="1.0" encoding="utf-8"?>
<Types xmlns="http://schemas.openxmlformats.org/package/2006/content-types"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Default ContentType="image/png" Extension="png"/>
  <Override ContentType="application/vnd.openxmlformats-officedocument.presentationml.slideMaster+xml" PartName="/ppt/slideMasters/slideMaster1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presProps+xml" PartName="/ppt/presProps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15.xml"/>
  <Override ContentType="application/vnd.openxmlformats-officedocument.theme+xml" PartName="/ppt/theme/theme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+xml" PartName="/ppt/slides/slide13.xml"/>
  <Override ContentType="application/vnd.openxmlformats-officedocument.presentationml.slide+xml" PartName="/ppt/slides/slide14.xml"/>
  <Override ContentType="application/vnd.openxmlformats-officedocument.presentationml.slideLayout+xml" PartName="/ppt/slideLayouts/slideLayout1.xml"/>
  <Override ContentType="application/vnd.openxmlformats-officedocument.extended-properties+xml" PartName="/docProps/app.xml"/>
  <Override ContentType="application/vnd.openxmlformats-officedocument.presentationml.slide+xml" PartName="/ppt/slides/slide10.xml"/>
  <Override ContentType="application/vnd.openxmlformats-officedocument.presentationml.slide+xml" PartName="/ppt/slides/slide11.xml"/>
  <Override ContentType="application/vnd.openxmlformats-officedocument.presentationml.slide+xml" PartName="/ppt/slides/slide12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0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slide+xml" PartName="/ppt/slides/slide9.xml"/>
  <Override ContentType="application/vnd.openxmlformats-officedocument.presentationml.viewProps+xml" PartName="/ppt/viewProps.xml"/>
  <Override ContentType="application/vnd.openxmlformats-officedocument.presentationml.slideLayout+xml" PartName="/ppt/slideLayouts/slideLayout9.xml"/>
  <Override ContentType="application/vnd.openxmlformats-package.core-properties+xml" PartName="/docProps/core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1" d="100"/>
          <a:sy n="61" d="100"/>
        </p:scale>
        <p:origin x="-1027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33ABC2-D21A-44E4-A3EC-E19B9C41C87B}" type="datetimeFigureOut">
              <a:rPr lang="ru-RU" smtClean="0"/>
              <a:pPr/>
              <a:t>27.03.2011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057A42-E0ED-4C12-BD6B-3BA88482E5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33ABC2-D21A-44E4-A3EC-E19B9C41C87B}" type="datetimeFigureOut">
              <a:rPr lang="ru-RU" smtClean="0"/>
              <a:pPr/>
              <a:t>27.03.2011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057A42-E0ED-4C12-BD6B-3BA88482E5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33ABC2-D21A-44E4-A3EC-E19B9C41C87B}" type="datetimeFigureOut">
              <a:rPr lang="ru-RU" smtClean="0"/>
              <a:pPr/>
              <a:t>27.03.2011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057A42-E0ED-4C12-BD6B-3BA88482E5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33ABC2-D21A-44E4-A3EC-E19B9C41C87B}" type="datetimeFigureOut">
              <a:rPr lang="ru-RU" smtClean="0"/>
              <a:pPr/>
              <a:t>27.03.2011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057A42-E0ED-4C12-BD6B-3BA88482E5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33ABC2-D21A-44E4-A3EC-E19B9C41C87B}" type="datetimeFigureOut">
              <a:rPr lang="ru-RU" smtClean="0"/>
              <a:pPr/>
              <a:t>27.03.2011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057A42-E0ED-4C12-BD6B-3BA88482E5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33ABC2-D21A-44E4-A3EC-E19B9C41C87B}" type="datetimeFigureOut">
              <a:rPr lang="ru-RU" smtClean="0"/>
              <a:pPr/>
              <a:t>27.03.2011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057A42-E0ED-4C12-BD6B-3BA88482E5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33ABC2-D21A-44E4-A3EC-E19B9C41C87B}" type="datetimeFigureOut">
              <a:rPr lang="ru-RU" smtClean="0"/>
              <a:pPr/>
              <a:t>27.03.2011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057A42-E0ED-4C12-BD6B-3BA88482E5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33ABC2-D21A-44E4-A3EC-E19B9C41C87B}" type="datetimeFigureOut">
              <a:rPr lang="ru-RU" smtClean="0"/>
              <a:pPr/>
              <a:t>27.03.2011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057A42-E0ED-4C12-BD6B-3BA88482E5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33ABC2-D21A-44E4-A3EC-E19B9C41C87B}" type="datetimeFigureOut">
              <a:rPr lang="ru-RU" smtClean="0"/>
              <a:pPr/>
              <a:t>27.03.2011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057A42-E0ED-4C12-BD6B-3BA88482E5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33ABC2-D21A-44E4-A3EC-E19B9C41C87B}" type="datetimeFigureOut">
              <a:rPr lang="ru-RU" smtClean="0"/>
              <a:pPr/>
              <a:t>27.03.2011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057A42-E0ED-4C12-BD6B-3BA88482E5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33ABC2-D21A-44E4-A3EC-E19B9C41C87B}" type="datetimeFigureOut">
              <a:rPr lang="ru-RU" smtClean="0"/>
              <a:pPr/>
              <a:t>27.03.2011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057A42-E0ED-4C12-BD6B-3BA88482E5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33ABC2-D21A-44E4-A3EC-E19B9C41C87B}" type="datetimeFigureOut">
              <a:rPr lang="ru-RU" smtClean="0"/>
              <a:pPr/>
              <a:t>27.03.2011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057A42-E0ED-4C12-BD6B-3BA88482E55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 ?><Relationships xmlns="http://schemas.openxmlformats.org/package/2006/relationships"><Relationship Id="rId3" Target="../media/image3.jpeg" Type="http://schemas.openxmlformats.org/officeDocument/2006/relationships/image"/><Relationship Id="rId2" Target="../media/image2.jpeg" Type="http://schemas.openxmlformats.org/officeDocument/2006/relationships/image"/><Relationship Id="rId1" Target="../slideLayouts/slideLayout2.xml" Type="http://schemas.openxmlformats.org/officeDocument/2006/relationships/slideLayout"/><Relationship Id="rId4" Target="../media/image4.jpeg" Type="http://schemas.openxmlformats.org/officeDocument/2006/relationships/image"/></Relationships>
</file>

<file path=ppt/slides/_rels/slide3.xml.rels><?xml version="1.0" encoding="UTF-8" standalone="yes" ?><Relationships xmlns="http://schemas.openxmlformats.org/package/2006/relationships"><Relationship Id="rId3" Target="../media/image6.jpeg" Type="http://schemas.openxmlformats.org/officeDocument/2006/relationships/image"/><Relationship Id="rId2" Target="../media/image5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4.xml.rels><?xml version="1.0" encoding="UTF-8" standalone="yes" ?><Relationships xmlns="http://schemas.openxmlformats.org/package/2006/relationships"><Relationship Id="rId3" Target="../media/image8.jpeg" Type="http://schemas.openxmlformats.org/officeDocument/2006/relationships/image"/><Relationship Id="rId2" Target="../media/image7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 ?><Relationships xmlns="http://schemas.openxmlformats.org/package/2006/relationships"><Relationship Id="rId3" Target="../media/image12.jpeg" Type="http://schemas.openxmlformats.org/officeDocument/2006/relationships/image"/><Relationship Id="rId2" Target="../media/image11.jpeg" Type="http://schemas.openxmlformats.org/officeDocument/2006/relationships/image"/><Relationship Id="rId1" Target="../slideLayouts/slideLayout2.xml" Type="http://schemas.openxmlformats.org/officeDocument/2006/relationships/slideLayout"/><Relationship Id="rId4" Target="../media/image13.jpeg" Type="http://schemas.openxmlformats.org/officeDocument/2006/relationships/image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фото 2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571472" y="2285992"/>
            <a:ext cx="8143932" cy="255454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8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КОСМОНАВТИКА И  ИКТ</a:t>
            </a:r>
            <a:endParaRPr lang="ru-RU" sz="8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фото 1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857752" y="285728"/>
            <a:ext cx="4000528" cy="1785950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ru-RU" dirty="0" smtClean="0">
                <a:solidFill>
                  <a:srgbClr val="FFFF00"/>
                </a:solidFill>
                <a:latin typeface="Impact" pitchFamily="34" charset="0"/>
              </a:rPr>
              <a:t>1. Управление </a:t>
            </a:r>
            <a:r>
              <a:rPr lang="ru-RU" dirty="0" smtClean="0">
                <a:solidFill>
                  <a:srgbClr val="FFFF00"/>
                </a:solidFill>
                <a:latin typeface="Impact" pitchFamily="34" charset="0"/>
              </a:rPr>
              <a:t>полетом космических </a:t>
            </a:r>
            <a:r>
              <a:rPr lang="ru-RU" dirty="0" smtClean="0">
                <a:solidFill>
                  <a:srgbClr val="FFFF00"/>
                </a:solidFill>
                <a:latin typeface="Impact" pitchFamily="34" charset="0"/>
              </a:rPr>
              <a:t>аппаратов.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357158" y="4786322"/>
            <a:ext cx="4000560" cy="178595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/>
          <a:p>
            <a:pPr marL="342900" marR="0" lvl="0" indent="-342900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Impact" pitchFamily="34" charset="0"/>
                <a:ea typeface="+mn-ea"/>
                <a:cs typeface="+mn-cs"/>
              </a:rPr>
              <a:t>2. Автоматизация операций при пилотируемых полетах.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5" name="Рисунок 4" descr="e1e6caee5cd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643306" y="2786058"/>
            <a:ext cx="5469466" cy="363618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 descr="up138189-001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14282" y="214290"/>
            <a:ext cx="4834150" cy="321471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фото 1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4643446"/>
            <a:ext cx="8286808" cy="2071702"/>
          </a:xfrm>
        </p:spPr>
        <p:txBody>
          <a:bodyPr>
            <a:normAutofit fontScale="92500" lnSpcReduction="20000"/>
          </a:bodyPr>
          <a:lstStyle/>
          <a:p>
            <a:pPr algn="just">
              <a:buNone/>
            </a:pPr>
            <a:r>
              <a:rPr lang="ru-RU" dirty="0" smtClean="0">
                <a:solidFill>
                  <a:srgbClr val="FF0000"/>
                </a:solidFill>
                <a:latin typeface="Impact" pitchFamily="34" charset="0"/>
              </a:rPr>
              <a:t>3. </a:t>
            </a:r>
            <a:r>
              <a:rPr lang="ru-RU" dirty="0" smtClean="0">
                <a:solidFill>
                  <a:srgbClr val="FF0000"/>
                </a:solidFill>
                <a:latin typeface="Impact" pitchFamily="34" charset="0"/>
              </a:rPr>
              <a:t>Современные системы сбора, обработки и передачи информации при помощи спутников различного прикладного назначения (метеорологических, </a:t>
            </a:r>
            <a:r>
              <a:rPr lang="ru-RU" dirty="0" err="1" smtClean="0">
                <a:solidFill>
                  <a:srgbClr val="FF0000"/>
                </a:solidFill>
                <a:latin typeface="Impact" pitchFamily="34" charset="0"/>
              </a:rPr>
              <a:t>природоресурсных</a:t>
            </a:r>
            <a:r>
              <a:rPr lang="ru-RU" dirty="0" smtClean="0">
                <a:solidFill>
                  <a:srgbClr val="FF0000"/>
                </a:solidFill>
                <a:latin typeface="Impact" pitchFamily="34" charset="0"/>
              </a:rPr>
              <a:t>, навигационных и т. д.). 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1257594896_sxema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00100" y="214290"/>
            <a:ext cx="7000924" cy="42661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фото 1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4214818"/>
            <a:ext cx="8329642" cy="2400304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smtClean="0">
                <a:solidFill>
                  <a:srgbClr val="FF0000"/>
                </a:solidFill>
                <a:latin typeface="Impact" pitchFamily="34" charset="0"/>
              </a:rPr>
              <a:t>4</a:t>
            </a:r>
            <a:r>
              <a:rPr lang="ru-RU" dirty="0" smtClean="0">
                <a:solidFill>
                  <a:srgbClr val="FF0000"/>
                </a:solidFill>
                <a:latin typeface="Impact" pitchFamily="34" charset="0"/>
              </a:rPr>
              <a:t>.  </a:t>
            </a:r>
            <a:r>
              <a:rPr lang="ru-RU" dirty="0" smtClean="0">
                <a:solidFill>
                  <a:srgbClr val="FF0000"/>
                </a:solidFill>
                <a:latin typeface="Impact" pitchFamily="34" charset="0"/>
              </a:rPr>
              <a:t>Глобальные системы спутниковой связи, </a:t>
            </a:r>
            <a:r>
              <a:rPr lang="ru-RU" dirty="0" smtClean="0">
                <a:solidFill>
                  <a:srgbClr val="FF0000"/>
                </a:solidFill>
                <a:latin typeface="Impact" pitchFamily="34" charset="0"/>
              </a:rPr>
              <a:t>теле - и </a:t>
            </a:r>
            <a:r>
              <a:rPr lang="ru-RU" dirty="0" smtClean="0">
                <a:solidFill>
                  <a:srgbClr val="FF0000"/>
                </a:solidFill>
                <a:latin typeface="Impact" pitchFamily="34" charset="0"/>
              </a:rPr>
              <a:t>радиовещания, поисково-спасательные и навигационные спутниковые системы связи с морскими кораблями.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5" name="Рисунок 4" descr="11-2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4282" y="428604"/>
            <a:ext cx="4429125" cy="332184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pic>
        <p:nvPicPr>
          <p:cNvPr id="8" name="Рисунок 7" descr="satellite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357686" y="428604"/>
            <a:ext cx="4560752" cy="307183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фото 1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/>
          <a:lstStyle/>
          <a:p>
            <a:r>
              <a:rPr lang="ru-RU" b="1" dirty="0" smtClean="0"/>
              <a:t>Спутник</a:t>
            </a:r>
            <a:r>
              <a:rPr lang="ru-RU" dirty="0" smtClean="0"/>
              <a:t> </a:t>
            </a:r>
            <a:r>
              <a:rPr lang="en-US" dirty="0" smtClean="0"/>
              <a:t>GPS</a:t>
            </a:r>
            <a:endParaRPr lang="ru-RU" dirty="0"/>
          </a:p>
        </p:txBody>
      </p:sp>
      <p:pic>
        <p:nvPicPr>
          <p:cNvPr id="4" name="Содержимое 3" descr="748px-GPS_Satellite_NASA_art-iif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142976" y="1299493"/>
            <a:ext cx="6941175" cy="5558507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фото 1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-53224"/>
            <a:ext cx="9144000" cy="691122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sz="5400" dirty="0" smtClean="0">
                <a:solidFill>
                  <a:srgbClr val="FF0000"/>
                </a:solidFill>
                <a:latin typeface="Impact" pitchFamily="34" charset="0"/>
              </a:rPr>
              <a:t>ГЛОНАСС</a:t>
            </a:r>
            <a:endParaRPr lang="ru-RU" sz="5400" dirty="0">
              <a:solidFill>
                <a:srgbClr val="FF0000"/>
              </a:solidFill>
              <a:latin typeface="Impact" pitchFamily="34" charset="0"/>
            </a:endParaRPr>
          </a:p>
        </p:txBody>
      </p:sp>
      <p:pic>
        <p:nvPicPr>
          <p:cNvPr id="6" name="Рисунок 5" descr="shenzhou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2844" y="1857364"/>
            <a:ext cx="4209015" cy="35719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  <p:pic>
        <p:nvPicPr>
          <p:cNvPr id="7" name="Рисунок 6" descr="SPAC_Satellite_AEHF_lg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572000" y="1857364"/>
            <a:ext cx="4381530" cy="357190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фото 3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197938" y="0"/>
            <a:ext cx="9341937" cy="6858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1214422"/>
            <a:ext cx="8643998" cy="3286148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FF00"/>
                </a:solidFill>
                <a:latin typeface="Impact" pitchFamily="34" charset="0"/>
              </a:rPr>
              <a:t>Современная </a:t>
            </a:r>
            <a:r>
              <a:rPr lang="ru-RU" dirty="0" smtClean="0">
                <a:solidFill>
                  <a:srgbClr val="FFFF00"/>
                </a:solidFill>
                <a:latin typeface="Impact" pitchFamily="34" charset="0"/>
              </a:rPr>
              <a:t>космонавтика — это творческое сотрудничество многих отраслей </a:t>
            </a:r>
            <a:r>
              <a:rPr lang="ru-RU" dirty="0" smtClean="0">
                <a:solidFill>
                  <a:srgbClr val="FFFF00"/>
                </a:solidFill>
                <a:latin typeface="Impact" pitchFamily="34" charset="0"/>
              </a:rPr>
              <a:t>естествознания </a:t>
            </a:r>
            <a:r>
              <a:rPr lang="ru-RU" dirty="0" smtClean="0">
                <a:solidFill>
                  <a:srgbClr val="FFFF00"/>
                </a:solidFill>
                <a:latin typeface="Impact" pitchFamily="34" charset="0"/>
              </a:rPr>
              <a:t>и </a:t>
            </a:r>
            <a:r>
              <a:rPr lang="ru-RU" dirty="0" smtClean="0">
                <a:solidFill>
                  <a:srgbClr val="FFFF00"/>
                </a:solidFill>
                <a:latin typeface="Impact" pitchFamily="34" charset="0"/>
              </a:rPr>
              <a:t>техники. </a:t>
            </a:r>
            <a:r>
              <a:rPr lang="ru-RU" dirty="0" smtClean="0">
                <a:solidFill>
                  <a:srgbClr val="FFFF00"/>
                </a:solidFill>
                <a:latin typeface="Impact" pitchFamily="34" charset="0"/>
              </a:rPr>
              <a:t>И в этом содружестве </a:t>
            </a:r>
            <a:r>
              <a:rPr lang="ru-RU" dirty="0" smtClean="0">
                <a:solidFill>
                  <a:srgbClr val="FFFF00"/>
                </a:solidFill>
                <a:latin typeface="Impact" pitchFamily="34" charset="0"/>
              </a:rPr>
              <a:t>информатика </a:t>
            </a:r>
            <a:r>
              <a:rPr lang="ru-RU" dirty="0" smtClean="0">
                <a:solidFill>
                  <a:srgbClr val="FFFF00"/>
                </a:solidFill>
                <a:latin typeface="Impact" pitchFamily="34" charset="0"/>
              </a:rPr>
              <a:t>играет </a:t>
            </a:r>
            <a:r>
              <a:rPr lang="ru-RU" dirty="0" smtClean="0">
                <a:solidFill>
                  <a:srgbClr val="FFFF00"/>
                </a:solidFill>
                <a:latin typeface="Impact" pitchFamily="34" charset="0"/>
              </a:rPr>
              <a:t>одну из главных ролей. </a:t>
            </a:r>
            <a:endParaRPr lang="ru-RU" dirty="0">
              <a:solidFill>
                <a:srgbClr val="FFFF00"/>
              </a:solidFill>
              <a:latin typeface="Impact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фото 1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86116" y="928670"/>
            <a:ext cx="5429288" cy="2071702"/>
          </a:xfrm>
          <a:noFill/>
          <a:ln>
            <a:noFill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dirty="0" smtClean="0">
                <a:latin typeface="Impact" pitchFamily="34" charset="0"/>
              </a:rPr>
              <a:t>Ракета и компьютер – два величайших достижения техники XX века, ставших его символами. </a:t>
            </a:r>
            <a:endParaRPr lang="ru-RU" dirty="0">
              <a:latin typeface="Impact" pitchFamily="34" charset="0"/>
            </a:endParaRPr>
          </a:p>
        </p:txBody>
      </p:sp>
      <p:pic>
        <p:nvPicPr>
          <p:cNvPr id="6" name="Рисунок 5" descr="soyuz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2" y="0"/>
            <a:ext cx="3357555" cy="478075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48304" y="3929067"/>
            <a:ext cx="3595696" cy="292893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Содержимое 2"/>
          <p:cNvSpPr txBox="1">
            <a:spLocks/>
          </p:cNvSpPr>
          <p:nvPr/>
        </p:nvSpPr>
        <p:spPr>
          <a:xfrm>
            <a:off x="357158" y="4643446"/>
            <a:ext cx="5143536" cy="2214554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vert="horz" lIns="91440" tIns="45720" rIns="91440" bIns="45720" rtlCol="0">
            <a:normAutofit fontScale="85000" lnSpcReduction="20000"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Impact" pitchFamily="34" charset="0"/>
              </a:rPr>
              <a:t>Причем компьютеры и математические методы играют важнейшую роль в создании ракетно-космических систем и народнохозяйственном освоении космоса.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фото 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357166"/>
            <a:ext cx="8229600" cy="2643206"/>
          </a:xfrm>
        </p:spPr>
        <p:txBody>
          <a:bodyPr>
            <a:normAutofit/>
          </a:bodyPr>
          <a:lstStyle/>
          <a:p>
            <a:pPr marL="0" lvl="0" indent="0" algn="just">
              <a:buNone/>
            </a:pPr>
            <a:r>
              <a:rPr lang="ru-RU" dirty="0" smtClean="0">
                <a:solidFill>
                  <a:srgbClr val="FFFF00"/>
                </a:solidFill>
                <a:latin typeface="Impact" pitchFamily="34" charset="0"/>
                <a:ea typeface="Times New Roman" pitchFamily="18" charset="0"/>
                <a:cs typeface="Times New Roman" pitchFamily="18" charset="0"/>
              </a:rPr>
              <a:t>О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FFFF00"/>
                </a:solidFill>
                <a:effectLst/>
                <a:latin typeface="Impact" pitchFamily="34" charset="0"/>
                <a:ea typeface="Times New Roman" pitchFamily="18" charset="0"/>
                <a:cs typeface="Times New Roman" pitchFamily="18" charset="0"/>
              </a:rPr>
              <a:t>чевидная и необходимая область применения компьютеров в космонавтике – это их использование при управлении полетом космических аппаратов в реальном времени. </a:t>
            </a:r>
            <a:endParaRPr kumimoji="0" lang="ru-RU" sz="4400" b="0" i="0" u="none" strike="noStrike" cap="none" normalizeH="0" baseline="0" dirty="0" smtClean="0">
              <a:ln>
                <a:noFill/>
              </a:ln>
              <a:solidFill>
                <a:srgbClr val="FFFF00"/>
              </a:solidFill>
              <a:effectLst/>
              <a:latin typeface="Impact" pitchFamily="34" charset="0"/>
              <a:cs typeface="Arial" pitchFamily="34" charset="0"/>
            </a:endParaRPr>
          </a:p>
          <a:p>
            <a:pPr>
              <a:buNone/>
            </a:pPr>
            <a:endParaRPr lang="ru-RU" dirty="0"/>
          </a:p>
        </p:txBody>
      </p:sp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5984" y="2643182"/>
            <a:ext cx="6858016" cy="421481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фото 1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3071786"/>
            <a:ext cx="8258204" cy="3786214"/>
          </a:xfrm>
        </p:spPr>
        <p:txBody>
          <a:bodyPr>
            <a:normAutofit fontScale="92500" lnSpcReduction="20000"/>
          </a:bodyPr>
          <a:lstStyle/>
          <a:p>
            <a:pPr marL="4763" indent="20638" algn="just">
              <a:buNone/>
            </a:pPr>
            <a:r>
              <a:rPr lang="ru-RU" dirty="0">
                <a:solidFill>
                  <a:srgbClr val="FFFF00"/>
                </a:solidFill>
                <a:latin typeface="Impact" pitchFamily="34" charset="0"/>
              </a:rPr>
              <a:t>Вначале компьютеры, управляющие движением и функционированием аппаратуры ракет-носителей и спутников, находились на Земле, и это было следствием больших размеров и веса первых ЭВМ. Они состояли из нескольких тысяч электронных ламп, занимали большие помещения, потребляли электроэнергии столько же, сколько небольшие фабрики, и обслуживались десятками людей. </a:t>
            </a:r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3995744" cy="3049216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фото 1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000504"/>
            <a:ext cx="8229600" cy="2500330"/>
          </a:xfrm>
        </p:spPr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ru-RU" dirty="0">
                <a:solidFill>
                  <a:srgbClr val="FFFF00"/>
                </a:solidFill>
                <a:latin typeface="Impact" pitchFamily="34" charset="0"/>
              </a:rPr>
              <a:t>Однако последующее развитие ракетно-космической техники, в частности пилотируемых полетов, потребовало наличия «электронного мозга» и на борту космического аппарата. </a:t>
            </a:r>
          </a:p>
        </p:txBody>
      </p:sp>
      <p:pic>
        <p:nvPicPr>
          <p:cNvPr id="5" name="Рисунок 4" descr="56574497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190872" y="0"/>
            <a:ext cx="5953128" cy="371475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фото 2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42853"/>
            <a:ext cx="4286280" cy="3429023"/>
          </a:xfrm>
        </p:spPr>
        <p:txBody>
          <a:bodyPr>
            <a:normAutofit fontScale="85000" lnSpcReduction="20000"/>
          </a:bodyPr>
          <a:lstStyle/>
          <a:p>
            <a:pPr marL="0" indent="0" algn="just">
              <a:buNone/>
            </a:pPr>
            <a:r>
              <a:rPr lang="ru-RU" dirty="0">
                <a:solidFill>
                  <a:srgbClr val="FFFF00"/>
                </a:solidFill>
                <a:latin typeface="Impact" pitchFamily="34" charset="0"/>
              </a:rPr>
              <a:t>Сам выход человечества в космос с его масштабами и скоростями потребовал развития новых математических методов навигации и управления полетом космических аппаратов, качественно новых технологий с использованием </a:t>
            </a:r>
            <a:r>
              <a:rPr lang="ru-RU" dirty="0" smtClean="0">
                <a:solidFill>
                  <a:srgbClr val="FFFF00"/>
                </a:solidFill>
                <a:latin typeface="Impact" pitchFamily="34" charset="0"/>
              </a:rPr>
              <a:t>ЭВМ. </a:t>
            </a:r>
            <a:endParaRPr lang="ru-RU" dirty="0">
              <a:solidFill>
                <a:srgbClr val="FFFF00"/>
              </a:solidFill>
              <a:latin typeface="Impact" pitchFamily="34" charset="0"/>
            </a:endParaRPr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707736"/>
            <a:ext cx="4500562" cy="296218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30550924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643438" y="214290"/>
            <a:ext cx="4500562" cy="280835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Содержимое 2"/>
          <p:cNvSpPr txBox="1">
            <a:spLocks/>
          </p:cNvSpPr>
          <p:nvPr/>
        </p:nvSpPr>
        <p:spPr>
          <a:xfrm>
            <a:off x="4643438" y="2928934"/>
            <a:ext cx="4214842" cy="3786214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Impact" pitchFamily="34" charset="0"/>
                <a:ea typeface="+mn-ea"/>
                <a:cs typeface="+mn-cs"/>
              </a:rPr>
              <a:t>Ведь высокие скорости космических аппаратов сделали практически невозможным непосредственное управление ими человеком в реальном времени, так как за время реакции человека ракета пролетает расстояние в сотни метров.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фото 1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42852"/>
            <a:ext cx="8715436" cy="6715148"/>
          </a:xfrm>
        </p:spPr>
        <p:txBody>
          <a:bodyPr>
            <a:noAutofit/>
          </a:bodyPr>
          <a:lstStyle/>
          <a:p>
            <a:pPr marL="4763" indent="20638" algn="just">
              <a:buNone/>
            </a:pPr>
            <a:r>
              <a:rPr lang="ru-RU" sz="2400" dirty="0" smtClean="0">
                <a:solidFill>
                  <a:srgbClr val="FF0000"/>
                </a:solidFill>
                <a:latin typeface="Impact" pitchFamily="34" charset="0"/>
              </a:rPr>
              <a:t>Кроме того, сложность навигации космических кораблей заключается в том, что предсказание положения их в пространстве требует проведения большого объема вычислений за минимальное время с привлечением современных математических средств. Управление запуском и полетом космического аппарата представляет собой сегодня сложную организационную и техническую проблему, когда коллективы людей, разбросанные по всему земному шару, согласованно контролируют значения десятков параметров в реальном времени. </a:t>
            </a:r>
            <a:endParaRPr lang="ru-RU" sz="2400" dirty="0">
              <a:solidFill>
                <a:srgbClr val="FF0000"/>
              </a:solidFill>
              <a:latin typeface="Impact" pitchFamily="34" charset="0"/>
            </a:endParaRPr>
          </a:p>
        </p:txBody>
      </p:sp>
      <p:pic>
        <p:nvPicPr>
          <p:cNvPr id="5" name="Рисунок 4" descr="soyuz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252884" y="3500438"/>
            <a:ext cx="5727606" cy="335756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фото 1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357166"/>
            <a:ext cx="8401080" cy="6286544"/>
          </a:xfrm>
        </p:spPr>
        <p:txBody>
          <a:bodyPr>
            <a:normAutofit fontScale="85000" lnSpcReduction="10000"/>
          </a:bodyPr>
          <a:lstStyle/>
          <a:p>
            <a:pPr marL="79375" indent="-79375" algn="just">
              <a:buNone/>
            </a:pPr>
            <a:r>
              <a:rPr lang="ru-RU" dirty="0" smtClean="0">
                <a:solidFill>
                  <a:srgbClr val="FFFF00"/>
                </a:solidFill>
                <a:latin typeface="Impact" pitchFamily="34" charset="0"/>
              </a:rPr>
              <a:t>Конструирование и проектирование космических аппаратов превратились в настоящее время в комплексную научно-техническую дисциплину, где используются все достижения математики и вычислительной </a:t>
            </a:r>
            <a:r>
              <a:rPr lang="ru-RU" dirty="0" smtClean="0">
                <a:solidFill>
                  <a:srgbClr val="FFFF00"/>
                </a:solidFill>
                <a:latin typeface="Impact" pitchFamily="34" charset="0"/>
              </a:rPr>
              <a:t>техники. </a:t>
            </a:r>
            <a:r>
              <a:rPr lang="ru-RU" dirty="0" smtClean="0">
                <a:solidFill>
                  <a:srgbClr val="FFFF00"/>
                </a:solidFill>
                <a:latin typeface="Impact" pitchFamily="34" charset="0"/>
              </a:rPr>
              <a:t>Производство космических аппаратов </a:t>
            </a:r>
            <a:r>
              <a:rPr lang="ru-RU" dirty="0" smtClean="0">
                <a:solidFill>
                  <a:srgbClr val="FFFF00"/>
                </a:solidFill>
                <a:latin typeface="Impact" pitchFamily="34" charset="0"/>
              </a:rPr>
              <a:t>выполнить без </a:t>
            </a:r>
            <a:r>
              <a:rPr lang="ru-RU" dirty="0" smtClean="0">
                <a:solidFill>
                  <a:srgbClr val="FFFF00"/>
                </a:solidFill>
                <a:latin typeface="Impact" pitchFamily="34" charset="0"/>
              </a:rPr>
              <a:t>автоматических компьютеризованных систем становится невозможно. Наконец, поддержание комплекса условий для функционирования космических аппаратов и их систем на орбите (ориентации, стабилизации, контроля параметров жизнеобеспечения и т. д.) во многом возложено на бортовые компьютеры. Таким образом, на всех этапах – от научной разработки и проектирования до запуска и эксплуатации космических аппаратов – непременно используется вычислительная </a:t>
            </a:r>
            <a:r>
              <a:rPr lang="ru-RU" dirty="0" smtClean="0">
                <a:solidFill>
                  <a:srgbClr val="FFFF00"/>
                </a:solidFill>
                <a:latin typeface="Impact" pitchFamily="34" charset="0"/>
              </a:rPr>
              <a:t>техника</a:t>
            </a:r>
            <a:r>
              <a:rPr lang="ru-RU" dirty="0" smtClean="0">
                <a:solidFill>
                  <a:srgbClr val="FFFF00"/>
                </a:solidFill>
              </a:rPr>
              <a:t>.</a:t>
            </a:r>
            <a:endParaRPr lang="ru-RU" dirty="0" smtClean="0">
              <a:solidFill>
                <a:srgbClr val="FFFF00"/>
              </a:solidFill>
            </a:endParaRP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77697287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7143773"/>
          </a:xfrm>
          <a:prstGeom prst="rect">
            <a:avLst/>
          </a:prstGeom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4429132"/>
            <a:ext cx="8515352" cy="2428868"/>
          </a:xfrm>
        </p:spPr>
        <p:txBody>
          <a:bodyPr>
            <a:normAutofit lnSpcReduction="10000"/>
          </a:bodyPr>
          <a:lstStyle/>
          <a:p>
            <a:pPr marL="79375" indent="7938" algn="just">
              <a:buNone/>
            </a:pPr>
            <a:r>
              <a:rPr lang="ru-RU" dirty="0" smtClean="0">
                <a:solidFill>
                  <a:srgbClr val="FFFF00"/>
                </a:solidFill>
                <a:latin typeface="Impact" pitchFamily="34" charset="0"/>
              </a:rPr>
              <a:t>Использование </a:t>
            </a:r>
            <a:r>
              <a:rPr lang="ru-RU" dirty="0" smtClean="0">
                <a:solidFill>
                  <a:srgbClr val="FFFF00"/>
                </a:solidFill>
                <a:latin typeface="Impact" pitchFamily="34" charset="0"/>
              </a:rPr>
              <a:t>компьютеров в </a:t>
            </a:r>
            <a:r>
              <a:rPr lang="ru-RU" dirty="0" smtClean="0">
                <a:solidFill>
                  <a:srgbClr val="FFFF00"/>
                </a:solidFill>
                <a:latin typeface="Impact" pitchFamily="34" charset="0"/>
              </a:rPr>
              <a:t>космонавтике не ограничивается проектированием и эксплуатацией   космических аппаратов.</a:t>
            </a:r>
            <a:r>
              <a:rPr lang="ru-RU" dirty="0" smtClean="0">
                <a:solidFill>
                  <a:srgbClr val="FFFF00"/>
                </a:solidFill>
                <a:latin typeface="Impact" pitchFamily="34" charset="0"/>
              </a:rPr>
              <a:t> Их применение значительно шире и фактически пронизывает всю </a:t>
            </a:r>
            <a:r>
              <a:rPr lang="ru-RU" dirty="0" smtClean="0">
                <a:solidFill>
                  <a:srgbClr val="FFFF00"/>
                </a:solidFill>
                <a:latin typeface="Impact" pitchFamily="34" charset="0"/>
              </a:rPr>
              <a:t>космонавтику.</a:t>
            </a:r>
            <a:endParaRPr lang="ru-RU" dirty="0">
              <a:solidFill>
                <a:srgbClr val="FFFF00"/>
              </a:solidFill>
              <a:latin typeface="Impact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</TotalTime>
  <Words>459</Words>
  <Application>Microsoft Office PowerPoint</Application>
  <PresentationFormat>Экран (4:3)</PresentationFormat>
  <Paragraphs>18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Спутник GPS</vt:lpstr>
      <vt:lpstr>ГЛОНАСС</vt:lpstr>
      <vt:lpstr>Современная космонавтика — это творческое сотрудничество многих отраслей естествознания и техники. И в этом содружестве информатика играет одну из главных ролей.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-L-</dc:creator>
  <cp:lastModifiedBy>-L-</cp:lastModifiedBy>
  <cp:revision>22</cp:revision>
  <dcterms:created xsi:type="dcterms:W3CDTF">2011-03-23T18:34:18Z</dcterms:created>
  <dcterms:modified xsi:type="dcterms:W3CDTF">2011-03-27T12:57:04Z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1098632</vt:lpwstr>
  </property>
  <property fmtid="{D5CDD505-2E9C-101B-9397-08002B2CF9AE}" name="NXPowerLiteSettings" pid="3">
    <vt:lpwstr>F6000400038000</vt:lpwstr>
  </property>
  <property fmtid="{D5CDD505-2E9C-101B-9397-08002B2CF9AE}" name="NXPowerLiteVersion" pid="4">
    <vt:lpwstr>D4.3.1</vt:lpwstr>
  </property>
</Properties>
</file>