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1" r:id="rId3"/>
    <p:sldId id="266" r:id="rId4"/>
    <p:sldId id="258" r:id="rId5"/>
    <p:sldId id="260" r:id="rId6"/>
    <p:sldId id="267" r:id="rId7"/>
    <p:sldId id="268" r:id="rId8"/>
    <p:sldId id="275" r:id="rId9"/>
    <p:sldId id="276" r:id="rId10"/>
    <p:sldId id="269" r:id="rId11"/>
    <p:sldId id="273" r:id="rId12"/>
    <p:sldId id="278" r:id="rId13"/>
    <p:sldId id="280" r:id="rId14"/>
    <p:sldId id="282" r:id="rId15"/>
    <p:sldId id="284" r:id="rId16"/>
    <p:sldId id="264" r:id="rId17"/>
    <p:sldId id="26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66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438F0-FF21-442B-B1CB-43FE2131ECA9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55D7E3C-772C-421F-8261-8F7F4135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921B2-A698-40E9-B00D-731BC3F49747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7E4AF-9C79-4A90-B90B-D519BB42F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4298F-3AF8-43C2-BD9C-FAABE88F6248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3A7BA-B296-4148-B69B-3CB4472E5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AC016-A7F0-4B77-87A5-007C4AC75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3ECC3-13F6-4A34-8D73-A3CD7F2AD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41D31-FB04-4894-B1A1-A66D3EE97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EE541-35A8-48CD-9BD2-092C46579873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ACDB7-2E9A-44BB-A854-969200B19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Скругленный прямоугольник 9"/>
          <p:cNvGrpSpPr>
            <a:grpSpLocks/>
          </p:cNvGrpSpPr>
          <p:nvPr/>
        </p:nvGrpSpPr>
        <p:grpSpPr bwMode="auto">
          <a:xfrm>
            <a:off x="60325" y="60325"/>
            <a:ext cx="9028113" cy="6711950"/>
            <a:chOff x="38" y="38"/>
            <a:chExt cx="5687" cy="4228"/>
          </a:xfrm>
        </p:grpSpPr>
        <p:pic>
          <p:nvPicPr>
            <p:cNvPr id="6" name="Скругленный прямоугольник 9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" y="38"/>
              <a:ext cx="5687" cy="4228"/>
            </a:xfrm>
            <a:prstGeom prst="rect">
              <a:avLst/>
            </a:prstGeom>
            <a:noFill/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102" y="105"/>
              <a:ext cx="5556" cy="4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Perpetua" pitchFamily="18" charset="0"/>
              </a:endParaRPr>
            </a:p>
          </p:txBody>
        </p:sp>
      </p:grpSp>
      <p:sp>
        <p:nvSpPr>
          <p:cNvPr id="8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D2FD0-BEC1-4EBA-AADC-E48E440FCF22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316A1-D6E2-4A05-9178-F0D422035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515E4-B6E6-40B8-9F55-8F74A5AB457E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FB388-44E4-48F3-8732-A927B80EF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E2A76-346D-4927-A501-07BE15BA573E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54CA2-1579-4E12-A7DF-B45D1B630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5CCFB-7294-4FC0-895D-12B47916DAF2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C9FAD-FF56-43F9-B354-EB32BD621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68166-DFAD-415E-A1D6-855E7223E6DA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B0D04-5353-48E0-AA58-E0280C5B3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B5EE-0AA2-4AA0-9EA5-141DD5ED7329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7E705-8654-4487-83BE-82A15D0C6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E811-BB65-4082-B3EC-81A8DEE0C0CE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6E6F4-EF30-47FC-84BA-BFBB3EE0A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4BD1781-6917-4B1F-B801-DA565CB7F219}" type="datetimeFigureOut">
              <a:rPr lang="ru-RU"/>
              <a:pPr>
                <a:defRPr/>
              </a:pPr>
              <a:t>04.06.2010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4C19C83E-02CE-4117-8A9D-F17CC62CD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8" r:id="rId3"/>
    <p:sldLayoutId id="2147483685" r:id="rId4"/>
    <p:sldLayoutId id="2147483684" r:id="rId5"/>
    <p:sldLayoutId id="2147483683" r:id="rId6"/>
    <p:sldLayoutId id="2147483682" r:id="rId7"/>
    <p:sldLayoutId id="2147483689" r:id="rId8"/>
    <p:sldLayoutId id="2147483690" r:id="rId9"/>
    <p:sldLayoutId id="2147483681" r:id="rId10"/>
    <p:sldLayoutId id="2147483680" r:id="rId11"/>
    <p:sldLayoutId id="2147483691" r:id="rId12"/>
    <p:sldLayoutId id="2147483692" r:id="rId13"/>
    <p:sldLayoutId id="2147483693" r:id="rId14"/>
  </p:sldLayoutIdLst>
  <p:transition>
    <p:zoom/>
  </p:transition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432375" TargetMode="External"/><Relationship Id="rId2" Type="http://schemas.openxmlformats.org/officeDocument/2006/relationships/hyperlink" Target="http://www.artrussian.com/icon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xpampx.ru/article/pravoslavnye_ikony" TargetMode="External"/><Relationship Id="rId4" Type="http://schemas.openxmlformats.org/officeDocument/2006/relationships/hyperlink" Target="http://www.ortodoxicona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Группа 1</a:t>
            </a:r>
          </a:p>
        </p:txBody>
      </p:sp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r>
              <a:rPr lang="ru-RU" smtClean="0"/>
              <a:t>Канон православной иконы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>
                <a:solidFill>
                  <a:srgbClr val="0000CC"/>
                </a:solidFill>
              </a:rPr>
              <a:t>Символы иконописи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3714750" y="1447800"/>
            <a:ext cx="4968875" cy="5124450"/>
          </a:xfrm>
        </p:spPr>
        <p:txBody>
          <a:bodyPr>
            <a:normAutofit fontScale="62500" lnSpcReduction="20000"/>
          </a:bodyPr>
          <a:lstStyle/>
          <a:p>
            <a:pPr marL="274320" indent="-274320" fontAlgn="auto">
              <a:lnSpc>
                <a:spcPct val="17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Высокий лоб означает мудрость и глубокомыслие; </a:t>
            </a:r>
          </a:p>
          <a:p>
            <a:pPr marL="274320" indent="-274320" fontAlgn="auto">
              <a:lnSpc>
                <a:spcPct val="17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большие глаза — проникновение в божественные тайны; </a:t>
            </a:r>
          </a:p>
          <a:p>
            <a:pPr marL="274320" indent="-274320" fontAlgn="auto">
              <a:lnSpc>
                <a:spcPct val="17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тонкие губы — аскетизм; </a:t>
            </a:r>
          </a:p>
          <a:p>
            <a:pPr marL="274320" indent="-274320" fontAlgn="auto">
              <a:lnSpc>
                <a:spcPct val="17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удлиненные пальцы — духовное благородство и чистоту деяний; </a:t>
            </a:r>
          </a:p>
          <a:p>
            <a:pPr marL="274320" indent="-274320" fontAlgn="auto">
              <a:lnSpc>
                <a:spcPct val="17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наклон головы — внимание к Божественному внушению, голосу Божьему; </a:t>
            </a:r>
          </a:p>
          <a:p>
            <a:pPr marL="274320" indent="-274320" fontAlgn="auto">
              <a:lnSpc>
                <a:spcPct val="17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чуть склоненная фигура — покорность воле Божией.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428750"/>
            <a:ext cx="2887662" cy="433863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5" descr="Spas_pushk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0" y="1857375"/>
            <a:ext cx="30638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00CC"/>
                </a:solidFill>
              </a:rPr>
              <a:t>Именословное перстосложение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675" cy="45720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6628" name="Содержимое 9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675" cy="4572000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 таким жестом обычно изображают на иконах Иисуса Христа.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Каждый палец при этом изображает букву греческого алфавита, что и составляет монограмму имени Иисуса Христа — IС ХС (указательный палец вытянутый, что составляет литеру I, средний слегка согнут и похож на литеру C, большой палец скрещивается с безымянным и получается литера X, мизинец слегка согнут и похож на литеру C. IC XC — Иисус Христос). </a:t>
            </a:r>
          </a:p>
          <a:p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417638"/>
          </a:xfrm>
        </p:spPr>
        <p:txBody>
          <a:bodyPr/>
          <a:lstStyle/>
          <a:p>
            <a:r>
              <a:rPr lang="ru-RU" b="1" smtClean="0">
                <a:solidFill>
                  <a:srgbClr val="0000CC"/>
                </a:solidFill>
              </a:rPr>
              <a:t>Символика цвета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57750" y="1600200"/>
            <a:ext cx="3643313" cy="4525963"/>
          </a:xfrm>
        </p:spPr>
        <p:txBody>
          <a:bodyPr>
            <a:normAutofit fontScale="92500"/>
          </a:bodyPr>
          <a:lstStyle/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Цвет в иконе символичен. Он предопределен и лишен произвола.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иконах мы встречаем три основных цвета: 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2400" u="sng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2400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u="sng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зеленый.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627188"/>
            <a:ext cx="4267200" cy="4183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33375"/>
            <a:ext cx="4038600" cy="5792788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это цвет земной, цвет крови и жертвы, но в то же время и цвет царский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Синий цвет</a:t>
            </a:r>
            <a:r>
              <a:rPr lang="ru-RU" sz="2400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это цвет небесный, божественный, он обозначает чистоту, непорочность, избранность.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Зеленый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цвет Святого Духа, вечной жизни, вечного цве­тения (не случайно на Троицу церкви и дома на Руси украшают зеленью). </a:t>
            </a:r>
          </a:p>
        </p:txBody>
      </p:sp>
      <p:pic>
        <p:nvPicPr>
          <p:cNvPr id="28674" name="Picture 8" descr="19375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0" y="1000125"/>
            <a:ext cx="2790825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60350"/>
            <a:ext cx="4038600" cy="6383338"/>
          </a:xfrm>
        </p:spPr>
        <p:txBody>
          <a:bodyPr>
            <a:normAutofit fontScale="85000" lnSpcReduction="10000"/>
          </a:bodyPr>
          <a:lstStyle/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Белый цвет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символ Божественного света. Это цвет чистоты, святости и простоты. 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иконах и фресках святых и праведников обычно изображали в белом Праведники - люди, добрые и честные, живущие "по правде".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Тем же белым цветом светились пелены младенцев, души умерших людей и ангелы. Но белым цветом изображали только праведные души. </a:t>
            </a:r>
          </a:p>
        </p:txBody>
      </p:sp>
      <p:pic>
        <p:nvPicPr>
          <p:cNvPr id="66567" name="Picture 7" descr="ib6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3238" y="201613"/>
            <a:ext cx="3371850" cy="3175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5325" y="3371850"/>
            <a:ext cx="2419350" cy="6448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643438"/>
            <a:ext cx="8229600" cy="202565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Золото являет созерцательному глазу и умствующему уму образ света, а потому «означает» или символизирует свет. </a:t>
            </a:r>
          </a:p>
          <a:p>
            <a:pPr>
              <a:buFontTx/>
              <a:buNone/>
            </a:pPr>
            <a:endParaRPr lang="ru-RU" sz="2800" smtClean="0">
              <a:solidFill>
                <a:srgbClr val="990033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75063" y="857250"/>
            <a:ext cx="2540000" cy="3357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52400"/>
            <a:ext cx="8229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CC"/>
                </a:solidFill>
                <a:latin typeface="+mj-lt"/>
              </a:rPr>
              <a:t>Строгость, покой, </a:t>
            </a:r>
            <a:r>
              <a:rPr lang="ru-RU" sz="3200" b="1" dirty="0">
                <a:solidFill>
                  <a:srgbClr val="0000CC"/>
                </a:solidFill>
                <a:latin typeface="+mj-lt"/>
              </a:rPr>
              <a:t>умиротворение…. </a:t>
            </a:r>
            <a:endParaRPr lang="ru-RU" sz="3200" b="1" dirty="0">
              <a:solidFill>
                <a:srgbClr val="0000CC"/>
              </a:solidFill>
              <a:latin typeface="+mj-lt"/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572125" y="1643063"/>
            <a:ext cx="2876550" cy="4010025"/>
          </a:xfrm>
        </p:spPr>
      </p:pic>
      <p:pic>
        <p:nvPicPr>
          <p:cNvPr id="317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28688" y="1571625"/>
            <a:ext cx="3749675" cy="4256088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>
                <a:solidFill>
                  <a:srgbClr val="0000CC"/>
                </a:solidFill>
              </a:rPr>
              <a:t>Литература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Иконы, иконописцы, иконопись </a:t>
            </a:r>
            <a:r>
              <a:rPr lang="en-US" dirty="0" smtClean="0">
                <a:hlinkClick r:id="rId2"/>
              </a:rPr>
              <a:t>http://www.artrussian.com/icon.html</a:t>
            </a:r>
            <a:endParaRPr lang="ru-RU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Именословное перстосложение - </a:t>
            </a:r>
            <a:r>
              <a:rPr lang="en-US" dirty="0" smtClean="0">
                <a:hlinkClick r:id="rId3"/>
              </a:rPr>
              <a:t>http://dic.academic.ru/dic.nsf/ruwiki/432375</a:t>
            </a:r>
            <a:endParaRPr lang="ru-RU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Пишем икону //Ступени, 2007, № 2(26)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Православная иконопись - </a:t>
            </a:r>
            <a:r>
              <a:rPr lang="en-US" u="sng" dirty="0" smtClean="0">
                <a:solidFill>
                  <a:srgbClr val="0000CC"/>
                </a:solidFill>
                <a:hlinkClick r:id="rId4"/>
              </a:rPr>
              <a:t>http://www.ortodoxicona.ru/</a:t>
            </a:r>
            <a:endParaRPr lang="en-US" u="sng" dirty="0" smtClean="0">
              <a:solidFill>
                <a:srgbClr val="0000CC"/>
              </a:solidFill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Православный канон и икона –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00CC"/>
                </a:solidFill>
              </a:rPr>
              <a:t>      </a:t>
            </a:r>
            <a:r>
              <a:rPr lang="en-US" u="sng" dirty="0" smtClean="0">
                <a:solidFill>
                  <a:srgbClr val="FF9900"/>
                </a:solidFill>
              </a:rPr>
              <a:t>http://www.icon-favor.ru/?page=1096</a:t>
            </a:r>
            <a:endParaRPr lang="ru-RU" u="sng" dirty="0" smtClean="0">
              <a:solidFill>
                <a:srgbClr val="FF9900"/>
              </a:solidFill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Православные иконы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http://www.xpampx.ru/article/pravoslavnye_ikony</a:t>
            </a:r>
            <a:endParaRPr lang="en-US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Успенский Л. А. Богословие иконы Православной Церкви – М.: Издательство братства во имя святого князя Александра Невского. 1997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С византийского извод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714375"/>
            <a:ext cx="2135187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2" descr="Спас в Софии Константинополь 12в.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571500"/>
            <a:ext cx="2341562" cy="3078163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</p:spPr>
      </p:pic>
      <p:pic>
        <p:nvPicPr>
          <p:cNvPr id="17411" name="Рисунок 3" descr="Спаситель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2050" y="642938"/>
            <a:ext cx="232886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524000" y="4429125"/>
            <a:ext cx="6619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Эти образы Иисуса Христа отделяют между собой столетия, но они похожи, потому что иконописцы работали в каноне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00CC"/>
                </a:solidFill>
              </a:rPr>
              <a:t>Требования канона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mtClean="0"/>
              <a:t>Православная икона пишется на специально подготовленной доске с углублением и выделяющимися краями. Доску покрывают паволокой, на которую наносится слоями грунт – левкас.</a:t>
            </a:r>
          </a:p>
          <a:p>
            <a:r>
              <a:rPr lang="ru-RU" smtClean="0"/>
              <a:t>По левкасу сначала наносится контур, а после мастером, взявшим заказ икон и благословение от священника, пишется образ темперой, краской на яичном желтке.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6" descr="lik_pro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428750"/>
            <a:ext cx="36290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Рисунок 8" descr="lik_CP_i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1500188"/>
            <a:ext cx="3276600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1752600" y="228600"/>
            <a:ext cx="6477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CC"/>
                </a:solidFill>
                <a:latin typeface="Cambria" pitchFamily="18" charset="0"/>
              </a:rPr>
              <a:t>Мастера сквозь столетия учились у друг друга через прориси </a:t>
            </a:r>
          </a:p>
          <a:p>
            <a:pPr algn="ctr"/>
            <a:r>
              <a:rPr lang="ru-RU" sz="2400" b="1">
                <a:solidFill>
                  <a:srgbClr val="0000CC"/>
                </a:solidFill>
                <a:latin typeface="Cambria" pitchFamily="18" charset="0"/>
              </a:rPr>
              <a:t>(кальки с контурами лика)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5" descr="lik_CP_ik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2214563"/>
            <a:ext cx="314325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Рисунок 3" descr="lik_CP_plav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214563"/>
            <a:ext cx="27670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71600" y="152400"/>
            <a:ext cx="7772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CC"/>
                </a:solidFill>
                <a:latin typeface="+mj-lt"/>
              </a:rPr>
              <a:t>Определенная последовательность нанесения красочного слоя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714375" y="428625"/>
            <a:ext cx="3643313" cy="5572125"/>
          </a:xfrm>
        </p:spPr>
        <p:txBody>
          <a:bodyPr/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Краска наносилась очень жидкой, чтобы оттенки плавно перетекали друг в друга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 последнюю очередь добавлялись, так называемые, пробела, чтобы оживить образ нанесением света и теней.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1214438"/>
            <a:ext cx="3019425" cy="428625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642938"/>
            <a:ext cx="2714625" cy="4060825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2530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500438" y="214313"/>
            <a:ext cx="5357812" cy="6357937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Каждая икона состоит из четырех основных частей — слоев.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Первый слой — щит из деревянной доски (или кусок холста) — является ее основой.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Второй слой — грунт, или левкас, приготовленный из порошка мела с клеем.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Третий слой — живопись, состоящая из рисунка и красочных материалов: пигментов, приготовленных на натуральной яичной эмульсии или на искусственной — казеиново-масляной или поливинилацетатной.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Четвертый слой, защищающий живопись от внешних воздействий, представляет собой тонкую пленку отвердевшего растительного масла (олифы).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00CC"/>
                </a:solidFill>
              </a:rPr>
              <a:t>Икона — это окно в священный (сакральный) мир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00550" cy="4900613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Вид перспективы, применяемый в византийской и древнерусской живописи, при которой изображенные предметы представляются увеличивающимися по мере удаления от зрителя, картина имеет несколько горизонтов и точек зрения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Обратная перспектива образует целостное символическое пространство, ориентированное на зрителя и предполагающее его духовную связь с миром символических образов.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2063" y="1597025"/>
            <a:ext cx="3187700" cy="4535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1214438" y="2000250"/>
            <a:ext cx="3143250" cy="400050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Обратная перспектива в иконе уводит наш мысленный взор из мира дольнего в иной мир. 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Икона есть видимое невидимого.</a:t>
            </a:r>
          </a:p>
          <a:p>
            <a:pPr marL="274320" indent="-274320" fontAlgn="auto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Икона - это окно в горний мир Духа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0" y="854075"/>
            <a:ext cx="3048000" cy="894873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96</TotalTime>
  <Words>537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17</vt:i4>
      </vt:variant>
    </vt:vector>
  </HeadingPairs>
  <TitlesOfParts>
    <vt:vector size="32" baseType="lpstr">
      <vt:lpstr>Cambria</vt:lpstr>
      <vt:lpstr>Arial</vt:lpstr>
      <vt:lpstr>Calibri</vt:lpstr>
      <vt:lpstr>Wingdings 2</vt:lpstr>
      <vt:lpstr>Perpetua</vt:lpstr>
      <vt:lpstr>Times New Roman</vt:lpstr>
      <vt:lpstr>Wingdings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Канон православной иконы</vt:lpstr>
      <vt:lpstr>Слайд 2</vt:lpstr>
      <vt:lpstr>Требования канона</vt:lpstr>
      <vt:lpstr>Слайд 4</vt:lpstr>
      <vt:lpstr>Слайд 5</vt:lpstr>
      <vt:lpstr>Слайд 6</vt:lpstr>
      <vt:lpstr>Слайд 7</vt:lpstr>
      <vt:lpstr>Икона — это окно в священный (сакральный) мир</vt:lpstr>
      <vt:lpstr>Слайд 9</vt:lpstr>
      <vt:lpstr>Символы иконописи</vt:lpstr>
      <vt:lpstr>Именословное перстосложение</vt:lpstr>
      <vt:lpstr>Символика цвета</vt:lpstr>
      <vt:lpstr>Слайд 13</vt:lpstr>
      <vt:lpstr>Слайд 14</vt:lpstr>
      <vt:lpstr>Слайд 15</vt:lpstr>
      <vt:lpstr>Слайд 16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Канон православной иконы</dc:title>
  <cp:lastModifiedBy>Admin</cp:lastModifiedBy>
  <cp:revision>22</cp:revision>
  <dcterms:modified xsi:type="dcterms:W3CDTF">2010-06-04T05:25:26Z</dcterms:modified>
</cp:coreProperties>
</file>