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8" r:id="rId2"/>
    <p:sldId id="297" r:id="rId3"/>
    <p:sldId id="294" r:id="rId4"/>
    <p:sldId id="299" r:id="rId5"/>
    <p:sldId id="300" r:id="rId6"/>
    <p:sldId id="301" r:id="rId7"/>
    <p:sldId id="302" r:id="rId8"/>
    <p:sldId id="303" r:id="rId9"/>
    <p:sldId id="296" r:id="rId10"/>
    <p:sldId id="304" r:id="rId11"/>
    <p:sldId id="305" r:id="rId12"/>
    <p:sldId id="306" r:id="rId13"/>
    <p:sldId id="308" r:id="rId14"/>
    <p:sldId id="30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D47FD-1919-42DF-844B-F567F1907BEB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812B4-45FC-4D25-85B2-C7976183B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gif"/><Relationship Id="rId5" Type="http://schemas.openxmlformats.org/officeDocument/2006/relationships/hyperlink" Target="http://www.webmas.ru/anim/11/24.gif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p=17&amp;text=%D0%BA%D0%B0%D1%80%D1%82%D0%B8%D0%BD%D0%BA%D0%B8%20%D0%B4%D0%B5%D1%80%D0%B5%D0%B2%D1%8C%D1%8F&amp;noreask=1&amp;img_url=img0.liveinternet.ru/images/attach/b/0/20/294/20294284_11046969_4221051_23059746_21758515_tree.jpg&amp;rpt=simage&amp;lr=35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package" Target="../embeddings/______Microsoft_Office_PowerPoint12.sldx"/><Relationship Id="rId7" Type="http://schemas.openxmlformats.org/officeDocument/2006/relationships/hyperlink" Target="http://home.earthlink.net/~tsini/sitebuildercontent/sitebuilderpictures/squirrel.gi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3.png"/><Relationship Id="rId4" Type="http://schemas.openxmlformats.org/officeDocument/2006/relationships/hyperlink" Target="http://img-fotki.yandex.ru/get/5604/valenta-mog.bb/0_675d1_314ad6e1_L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hyperlink" Target="http://raskraska.narod.ru/azbuka/russian.html" TargetMode="External"/><Relationship Id="rId5" Type="http://schemas.openxmlformats.org/officeDocument/2006/relationships/hyperlink" Target="http://raskraska.narod.ru/" TargetMode="External"/><Relationship Id="rId4" Type="http://schemas.openxmlformats.org/officeDocument/2006/relationships/hyperlink" Target="file:///\\images.yandex.ru\%3flr=3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jpeg"/><Relationship Id="rId4" Type="http://schemas.openxmlformats.org/officeDocument/2006/relationships/hyperlink" Target="http://images.yandex.ru/yandsearch?p=130&amp;text=%D0%BA%D0%B0%D1%80%D1%82%D0%B8%D0%BD%D0%BA%D0%B8%20%20%D1%80%D1%83%D1%81%D1%81%D0%BA%D0%B8%D1%85%20%D0%B1%D1%83%D0%BA%D0%B2&amp;noreask=1&amp;img_url=chmag.ru/images/stories/Alfaviti/Rus1/russkiy-alfavit-v-kartinkah-bukva-p.png&amp;rpt=simage&amp;lr=35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gorka.tv/uploads/posts/2010-12/1293186869_6kn09vg4tozp3pw.jpeg" TargetMode="External"/><Relationship Id="rId3" Type="http://schemas.openxmlformats.org/officeDocument/2006/relationships/package" Target="../embeddings/______Microsoft_Office_PowerPoint4.sldx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hyperlink" Target="http://www.wday.ru/shopping/item/24360/" TargetMode="External"/><Relationship Id="rId11" Type="http://schemas.openxmlformats.org/officeDocument/2006/relationships/image" Target="../media/image11.gif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hyperlink" Target="http://images.yandex.ru/yandsearch?p=3&amp;text=%D0%BA%D0%B0%D1%80%D1%82%D0%B8%D0%BD%D0%BA%D0%B8%20%D0%BA%D0%BE%D0%BD%D1%8C%D0%BA%D0%B8&amp;img_url=www.motovelosport.ru/articles/2010_09_13_mirkonkov/images/07.jpg&amp;rpt=simage&amp;noreask=1&amp;lr=35" TargetMode="Externa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png"/><Relationship Id="rId4" Type="http://schemas.openxmlformats.org/officeDocument/2006/relationships/hyperlink" Target="http://img-fotki.yandex.ru/get/5604/valenta-mog.bb/0_675d1_314ad6e1_L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018.radikal.ru/0803/ba/f57f9a99bc37.jpg" TargetMode="External"/><Relationship Id="rId3" Type="http://schemas.openxmlformats.org/officeDocument/2006/relationships/package" Target="../embeddings/______Microsoft_Office_PowerPoint9.sldx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hyperlink" Target="http://www.char.ru/books/4699395_Marya-krasa_-_dolgaya_kosa.jp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images.yandex.ru/yandsearch?p=3&amp;text=%D0%BA%D0%B0%D1%80%D1%82%D0%B8%D0%BD%D0%BA%D0%B8%20%D0%B1%D0%B5%D0%BB%D0%BE%D1%81%D0%BD%D0%B5%D0%B6%D0%BA%D0%B8&amp;img_url=fashiony.ru/pic/street/pic/52326/com/1352392.jpg&amp;rpt=simage&amp;noreask=1&amp;lr=35" TargetMode="External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name="Слайд" r:id="rId3" imgW="5038216" imgH="3777976" progId="PowerPoint.Slide.12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14414" y="2500306"/>
            <a:ext cx="564360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Презентацию подготовила 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Копылова Елена Алексеевна,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учитель начальных классов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МБОУСОШ №10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станицы Новопокровской Краснодарского края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357430"/>
            <a:ext cx="1008063" cy="15668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857224" y="1000108"/>
            <a:ext cx="7568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Упражнения в написании слов с разделительным мягким знаком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http://www.webmas.ru/anim/11/24.gif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643446"/>
            <a:ext cx="1738318" cy="112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62" name="Слайд" r:id="rId3" imgW="5038216" imgH="3777976" progId="PowerPoint.Slide.12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28662" y="1600201"/>
            <a:ext cx="7358114" cy="39719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В</a:t>
            </a:r>
            <a:r>
              <a:rPr lang="ru-RU" b="1" i="1" u="sng" dirty="0" smtClean="0">
                <a:solidFill>
                  <a:srgbClr val="FF0000"/>
                </a:solidFill>
              </a:rPr>
              <a:t>ь</a:t>
            </a:r>
            <a:r>
              <a:rPr lang="ru-RU" b="1" i="1" u="sng" dirty="0" smtClean="0"/>
              <a:t>ю</a:t>
            </a:r>
            <a:r>
              <a:rPr lang="ru-RU" b="1" i="1" dirty="0" smtClean="0"/>
              <a:t>га            на</a:t>
            </a:r>
            <a:r>
              <a:rPr lang="ru-RU" b="1" i="1" u="sng" dirty="0" smtClean="0">
                <a:solidFill>
                  <a:srgbClr val="FF0000"/>
                </a:solidFill>
              </a:rPr>
              <a:t>ча</a:t>
            </a:r>
            <a:r>
              <a:rPr lang="ru-RU" b="1" i="1" dirty="0" smtClean="0"/>
              <a:t>лась           жу</a:t>
            </a:r>
            <a:r>
              <a:rPr lang="ru-RU" b="1" i="1" u="sng" dirty="0" smtClean="0">
                <a:solidFill>
                  <a:srgbClr val="FF0000"/>
                </a:solidFill>
              </a:rPr>
              <a:t>т</a:t>
            </a:r>
            <a:r>
              <a:rPr lang="ru-RU" b="1" i="1" dirty="0" smtClean="0"/>
              <a:t>кая </a:t>
            </a:r>
          </a:p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 дерев</a:t>
            </a:r>
            <a:r>
              <a:rPr lang="ru-RU" b="1" i="1" u="sng" dirty="0" smtClean="0">
                <a:solidFill>
                  <a:srgbClr val="FF0000"/>
                </a:solidFill>
              </a:rPr>
              <a:t>ь</a:t>
            </a:r>
            <a:r>
              <a:rPr lang="ru-RU" b="1" i="1" u="sng" dirty="0" smtClean="0"/>
              <a:t>я</a:t>
            </a:r>
            <a:r>
              <a:rPr lang="ru-RU" b="1" i="1" dirty="0" smtClean="0"/>
              <a:t>        зака</a:t>
            </a:r>
            <a:r>
              <a:rPr lang="ru-RU" b="1" i="1" u="sng" dirty="0" smtClean="0">
                <a:solidFill>
                  <a:srgbClr val="FF0000"/>
                </a:solidFill>
              </a:rPr>
              <a:t>ча</a:t>
            </a:r>
            <a:r>
              <a:rPr lang="ru-RU" b="1" i="1" dirty="0" smtClean="0"/>
              <a:t>лись      окре</a:t>
            </a:r>
            <a:r>
              <a:rPr lang="ru-RU" b="1" i="1" dirty="0" smtClean="0">
                <a:solidFill>
                  <a:srgbClr val="FF0000"/>
                </a:solidFill>
              </a:rPr>
              <a:t>с</a:t>
            </a:r>
            <a:r>
              <a:rPr lang="ru-RU" b="1" i="1" u="sng" dirty="0" smtClean="0">
                <a:solidFill>
                  <a:srgbClr val="FF0000"/>
                </a:solidFill>
              </a:rPr>
              <a:t>т</a:t>
            </a:r>
            <a:r>
              <a:rPr lang="ru-RU" b="1" i="1" dirty="0" smtClean="0"/>
              <a:t>ные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 суч</a:t>
            </a:r>
            <a:r>
              <a:rPr lang="ru-RU" b="1" i="1" dirty="0" smtClean="0">
                <a:solidFill>
                  <a:srgbClr val="FF0000"/>
                </a:solidFill>
              </a:rPr>
              <a:t>ь</a:t>
            </a:r>
            <a:r>
              <a:rPr lang="ru-RU" b="1" i="1" dirty="0" smtClean="0"/>
              <a:t>я            затре</a:t>
            </a:r>
            <a:r>
              <a:rPr lang="ru-RU" b="1" i="1" u="sng" dirty="0" smtClean="0">
                <a:solidFill>
                  <a:srgbClr val="FF0000"/>
                </a:solidFill>
              </a:rPr>
              <a:t>ща</a:t>
            </a:r>
            <a:r>
              <a:rPr lang="ru-RU" b="1" i="1" dirty="0" smtClean="0"/>
              <a:t>ли       хру</a:t>
            </a:r>
            <a:r>
              <a:rPr lang="ru-RU" b="1" i="1" u="sng" dirty="0" smtClean="0">
                <a:solidFill>
                  <a:srgbClr val="FF0000"/>
                </a:solidFill>
              </a:rPr>
              <a:t>п</a:t>
            </a:r>
            <a:r>
              <a:rPr lang="ru-RU" b="1" i="1" dirty="0" smtClean="0"/>
              <a:t>кие</a:t>
            </a:r>
            <a:r>
              <a:rPr lang="ru-RU" dirty="0" smtClean="0"/>
              <a:t> </a:t>
            </a: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9494" y="857233"/>
            <a:ext cx="87050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составить из этих слов предложения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1986" name="Слайд" r:id="rId3" imgW="5038216" imgH="3777976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4348" y="928670"/>
            <a:ext cx="7715304" cy="5197493"/>
          </a:xfrm>
        </p:spPr>
        <p:txBody>
          <a:bodyPr/>
          <a:lstStyle/>
          <a:p>
            <a:pPr>
              <a:buNone/>
            </a:pPr>
            <a:r>
              <a:rPr lang="ru-RU" sz="4800" i="1" dirty="0" smtClean="0"/>
              <a:t> На</a:t>
            </a:r>
            <a:r>
              <a:rPr lang="ru-RU" sz="4800" i="1" dirty="0" smtClean="0">
                <a:solidFill>
                  <a:srgbClr val="FF0000"/>
                </a:solidFill>
              </a:rPr>
              <a:t>ча</a:t>
            </a:r>
            <a:r>
              <a:rPr lang="ru-RU" sz="4800" i="1" dirty="0" smtClean="0"/>
              <a:t>лась жу</a:t>
            </a:r>
            <a:r>
              <a:rPr lang="ru-RU" sz="4800" i="1" dirty="0" smtClean="0">
                <a:solidFill>
                  <a:srgbClr val="FF0000"/>
                </a:solidFill>
              </a:rPr>
              <a:t>т</a:t>
            </a:r>
            <a:r>
              <a:rPr lang="ru-RU" sz="4800" i="1" dirty="0" smtClean="0"/>
              <a:t>кая в</a:t>
            </a:r>
            <a:r>
              <a:rPr lang="ru-RU" sz="4800" i="1" dirty="0" smtClean="0">
                <a:solidFill>
                  <a:srgbClr val="FF0000"/>
                </a:solidFill>
              </a:rPr>
              <a:t>ь</a:t>
            </a:r>
            <a:r>
              <a:rPr lang="ru-RU" sz="4800" i="1" dirty="0" smtClean="0"/>
              <a:t>юга. </a:t>
            </a:r>
          </a:p>
          <a:p>
            <a:pPr>
              <a:buNone/>
            </a:pPr>
            <a:r>
              <a:rPr lang="ru-RU" sz="4800" i="1" dirty="0" smtClean="0"/>
              <a:t> Зака</a:t>
            </a:r>
            <a:r>
              <a:rPr lang="ru-RU" sz="4800" i="1" dirty="0" smtClean="0">
                <a:solidFill>
                  <a:srgbClr val="FF0000"/>
                </a:solidFill>
              </a:rPr>
              <a:t>ча</a:t>
            </a:r>
            <a:r>
              <a:rPr lang="ru-RU" sz="4800" i="1" dirty="0" smtClean="0"/>
              <a:t>лись окре</a:t>
            </a:r>
            <a:r>
              <a:rPr lang="ru-RU" sz="4800" i="1" dirty="0" smtClean="0">
                <a:solidFill>
                  <a:srgbClr val="FF0000"/>
                </a:solidFill>
              </a:rPr>
              <a:t>ст</a:t>
            </a:r>
            <a:r>
              <a:rPr lang="ru-RU" sz="4800" i="1" dirty="0" smtClean="0"/>
              <a:t>ные дерев</a:t>
            </a:r>
            <a:r>
              <a:rPr lang="ru-RU" sz="4800" i="1" dirty="0" smtClean="0">
                <a:solidFill>
                  <a:srgbClr val="FF0000"/>
                </a:solidFill>
              </a:rPr>
              <a:t>ь</a:t>
            </a:r>
            <a:r>
              <a:rPr lang="ru-RU" sz="4800" i="1" dirty="0" smtClean="0"/>
              <a:t>я.</a:t>
            </a:r>
          </a:p>
          <a:p>
            <a:pPr>
              <a:buNone/>
            </a:pPr>
            <a:r>
              <a:rPr lang="ru-RU" sz="4800" i="1" dirty="0" smtClean="0"/>
              <a:t> Затре</a:t>
            </a:r>
            <a:r>
              <a:rPr lang="ru-RU" sz="4800" i="1" dirty="0" smtClean="0">
                <a:solidFill>
                  <a:srgbClr val="FF0000"/>
                </a:solidFill>
              </a:rPr>
              <a:t>ща</a:t>
            </a:r>
            <a:r>
              <a:rPr lang="ru-RU" sz="4800" i="1" dirty="0" smtClean="0"/>
              <a:t>ли хру</a:t>
            </a:r>
            <a:r>
              <a:rPr lang="ru-RU" sz="4800" i="1" dirty="0" smtClean="0">
                <a:solidFill>
                  <a:srgbClr val="FF0000"/>
                </a:solidFill>
              </a:rPr>
              <a:t>п</a:t>
            </a:r>
            <a:r>
              <a:rPr lang="ru-RU" sz="4800" i="1" dirty="0" smtClean="0"/>
              <a:t>кие суч</a:t>
            </a:r>
            <a:r>
              <a:rPr lang="ru-RU" sz="4800" i="1" dirty="0" smtClean="0">
                <a:solidFill>
                  <a:srgbClr val="FF0000"/>
                </a:solidFill>
              </a:rPr>
              <a:t>ь</a:t>
            </a:r>
            <a:r>
              <a:rPr lang="ru-RU" sz="4800" i="1" dirty="0" smtClean="0"/>
              <a:t>я.</a:t>
            </a:r>
            <a:endParaRPr lang="ru-RU" sz="4800" dirty="0" smtClean="0"/>
          </a:p>
          <a:p>
            <a:endParaRPr lang="ru-RU" dirty="0"/>
          </a:p>
        </p:txBody>
      </p:sp>
      <p:pic>
        <p:nvPicPr>
          <p:cNvPr id="5" name="Рисунок 4" descr="http://im4-tub-ru.yandex.net/i?id=234177853-02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143380"/>
            <a:ext cx="2357454" cy="171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http://im3-tub-ru.yandex.net/i?id=86854676-64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214818"/>
            <a:ext cx="2786082" cy="156686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0" y="-500090"/>
          <a:ext cx="9144000" cy="6858000"/>
        </p:xfrm>
        <a:graphic>
          <a:graphicData uri="http://schemas.openxmlformats.org/presentationml/2006/ole">
            <p:oleObj spid="_x0000_s43010" name="Слайд" r:id="rId3" imgW="5038216" imgH="3777976" progId="PowerPoint.Slide.12">
              <p:embed/>
            </p:oleObj>
          </a:graphicData>
        </a:graphic>
      </p:graphicFrame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000232" y="2270603"/>
            <a:ext cx="642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214422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/>
              <a:t>Метель замела заяч</a:t>
            </a:r>
            <a:r>
              <a:rPr lang="ru-RU" sz="4400" i="1" u="sng" dirty="0" smtClean="0">
                <a:solidFill>
                  <a:srgbClr val="FF0000"/>
                </a:solidFill>
              </a:rPr>
              <a:t>ьи</a:t>
            </a:r>
            <a:r>
              <a:rPr lang="ru-RU" sz="4400" i="1" dirty="0" smtClean="0"/>
              <a:t>, волч</a:t>
            </a:r>
            <a:r>
              <a:rPr lang="ru-RU" sz="4400" i="1" u="sng" dirty="0" smtClean="0">
                <a:solidFill>
                  <a:srgbClr val="FF0000"/>
                </a:solidFill>
              </a:rPr>
              <a:t>ьи</a:t>
            </a:r>
            <a:r>
              <a:rPr lang="ru-RU" sz="4400" i="1" dirty="0" smtClean="0"/>
              <a:t>, лис</a:t>
            </a:r>
            <a:r>
              <a:rPr lang="ru-RU" sz="4400" i="1" u="sng" dirty="0" smtClean="0">
                <a:solidFill>
                  <a:srgbClr val="FF0000"/>
                </a:solidFill>
              </a:rPr>
              <a:t>ьи</a:t>
            </a:r>
            <a:r>
              <a:rPr lang="ru-RU" sz="4400" i="1" dirty="0" smtClean="0"/>
              <a:t>, белич</a:t>
            </a:r>
            <a:r>
              <a:rPr lang="ru-RU" sz="4400" i="1" u="sng" dirty="0" smtClean="0">
                <a:solidFill>
                  <a:srgbClr val="FF0000"/>
                </a:solidFill>
              </a:rPr>
              <a:t>ьи</a:t>
            </a:r>
            <a:r>
              <a:rPr lang="ru-RU" sz="4400" i="1" dirty="0" smtClean="0"/>
              <a:t> следы.</a:t>
            </a:r>
            <a:endParaRPr lang="ru-RU" sz="4400" i="1" dirty="0"/>
          </a:p>
        </p:txBody>
      </p:sp>
      <p:pic>
        <p:nvPicPr>
          <p:cNvPr id="43014" name="Picture 6" descr="http://animashky.ru/flist/objiv/17/12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571876"/>
            <a:ext cx="1428760" cy="1762132"/>
          </a:xfrm>
          <a:prstGeom prst="rect">
            <a:avLst/>
          </a:prstGeom>
          <a:noFill/>
        </p:spPr>
      </p:pic>
      <p:pic>
        <p:nvPicPr>
          <p:cNvPr id="43018" name="Picture 10" descr="http://animashky.ru/flist/objiv/20/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786058"/>
            <a:ext cx="2071702" cy="2286016"/>
          </a:xfrm>
          <a:prstGeom prst="rect">
            <a:avLst/>
          </a:prstGeom>
          <a:noFill/>
        </p:spPr>
      </p:pic>
      <p:pic>
        <p:nvPicPr>
          <p:cNvPr id="43024" name="Picture 16" descr="http://animashky.ru/flist/objiv/20/8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286256"/>
            <a:ext cx="1757364" cy="1319215"/>
          </a:xfrm>
          <a:prstGeom prst="rect">
            <a:avLst/>
          </a:prstGeom>
          <a:noFill/>
        </p:spPr>
      </p:pic>
      <p:pic>
        <p:nvPicPr>
          <p:cNvPr id="43026" name="Picture 18" descr="Картинка 63 из 1664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3570" y="2500306"/>
            <a:ext cx="1643074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4034" name="Слайд" r:id="rId3" imgW="5038216" imgH="3777976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85786" y="2071679"/>
            <a:ext cx="7358114" cy="35719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0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Осень длинной тонкой кистью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Перекрашивает листья.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099" y="928670"/>
            <a:ext cx="67698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ПИСЬМО ПО ПАМЯТИ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i-main-pic" descr="Картинка 55 из 10784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4143380"/>
            <a:ext cx="16859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5058" name="Слайд" r:id="rId3" imgW="5038216" imgH="3777976" progId="PowerPoint.Slide.12">
              <p:embed/>
            </p:oleObj>
          </a:graphicData>
        </a:graphic>
      </p:graphicFrame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285852" y="1214422"/>
            <a:ext cx="6858048" cy="4857784"/>
          </a:xfrm>
        </p:spPr>
        <p:txBody>
          <a:bodyPr/>
          <a:lstStyle/>
          <a:p>
            <a:r>
              <a:rPr lang="ru-RU" dirty="0" smtClean="0"/>
              <a:t>Литература: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7030A0"/>
                </a:solidFill>
              </a:rPr>
              <a:t>      1.Методические рекомендации. </a:t>
            </a:r>
            <a:r>
              <a:rPr lang="ru-RU" sz="2000" i="1" dirty="0" err="1" smtClean="0">
                <a:solidFill>
                  <a:srgbClr val="7030A0"/>
                </a:solidFill>
              </a:rPr>
              <a:t>Е.Е.Бунеев</a:t>
            </a:r>
            <a:r>
              <a:rPr lang="ru-RU" sz="2000" i="1" dirty="0" smtClean="0">
                <a:solidFill>
                  <a:srgbClr val="7030A0"/>
                </a:solidFill>
              </a:rPr>
              <a:t>, Л.Ю.Комиссарова     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7030A0"/>
                </a:solidFill>
              </a:rPr>
              <a:t>       2.Учебник «Русский язык» </a:t>
            </a:r>
            <a:r>
              <a:rPr lang="ru-RU" sz="2000" i="1" dirty="0" err="1" smtClean="0">
                <a:solidFill>
                  <a:srgbClr val="7030A0"/>
                </a:solidFill>
              </a:rPr>
              <a:t>Е.Е.Бунеев</a:t>
            </a:r>
            <a:r>
              <a:rPr lang="ru-RU" sz="2000" i="1" dirty="0" smtClean="0">
                <a:solidFill>
                  <a:srgbClr val="7030A0"/>
                </a:solidFill>
              </a:rPr>
              <a:t>.                                                                3.  </a:t>
            </a:r>
            <a:r>
              <a:rPr lang="en-US" sz="2000" i="1" dirty="0" smtClean="0">
                <a:solidFill>
                  <a:srgbClr val="7030A0"/>
                </a:solidFill>
                <a:hlinkClick r:id="rId4" action="ppaction://hlinkfile"/>
              </a:rPr>
              <a:t>images.yandex.ru</a:t>
            </a:r>
            <a:endParaRPr lang="ru-RU" sz="2000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</a:t>
            </a:r>
            <a:r>
              <a:rPr lang="ru-RU" sz="2000" i="1" dirty="0" smtClean="0">
                <a:solidFill>
                  <a:srgbClr val="7030A0"/>
                </a:solidFill>
              </a:rPr>
              <a:t>4</a:t>
            </a:r>
            <a:r>
              <a:rPr lang="ru-RU" sz="2000" i="1" dirty="0" smtClean="0">
                <a:solidFill>
                  <a:srgbClr val="7030A0"/>
                </a:solidFill>
              </a:rPr>
              <a:t>.</a:t>
            </a:r>
            <a:r>
              <a:rPr lang="en-US" sz="2000" i="1" dirty="0" smtClean="0">
                <a:hlinkClick r:id="rId5"/>
              </a:rPr>
              <a:t> </a:t>
            </a:r>
            <a:r>
              <a:rPr lang="en-US" sz="2000" i="1" dirty="0" smtClean="0">
                <a:hlinkClick r:id="rId5"/>
              </a:rPr>
              <a:t>raskraska.narod.ru</a:t>
            </a:r>
            <a:endParaRPr lang="en-US" sz="2000" i="1" dirty="0" smtClean="0"/>
          </a:p>
          <a:p>
            <a:pPr>
              <a:buNone/>
            </a:pPr>
            <a:r>
              <a:rPr lang="ru-RU" sz="2000" i="1" dirty="0" smtClean="0">
                <a:solidFill>
                  <a:srgbClr val="7030A0"/>
                </a:solidFill>
              </a:rPr>
              <a:t>      </a:t>
            </a:r>
            <a:r>
              <a:rPr lang="en-US" sz="2000" i="1" dirty="0" smtClean="0">
                <a:solidFill>
                  <a:srgbClr val="7030A0"/>
                </a:solidFill>
              </a:rPr>
              <a:t>5</a:t>
            </a:r>
            <a:r>
              <a:rPr lang="ru-RU" sz="2000" i="1" dirty="0" smtClean="0">
                <a:solidFill>
                  <a:srgbClr val="7030A0"/>
                </a:solidFill>
              </a:rPr>
              <a:t>.</a:t>
            </a:r>
            <a:r>
              <a:rPr lang="en-US" sz="2000" i="1" dirty="0" smtClean="0">
                <a:hlinkClick r:id="rId6"/>
              </a:rPr>
              <a:t> </a:t>
            </a:r>
            <a:r>
              <a:rPr lang="en-US" sz="2000" i="1" dirty="0" err="1" smtClean="0">
                <a:hlinkClick r:id="rId6"/>
              </a:rPr>
              <a:t>azbuka</a:t>
            </a:r>
            <a:r>
              <a:rPr lang="en-US" sz="2000" i="1" dirty="0" smtClean="0">
                <a:hlinkClick r:id="rId6"/>
              </a:rPr>
              <a:t>/russian.html</a:t>
            </a:r>
            <a:endParaRPr lang="ru-RU" sz="2000" i="1" dirty="0">
              <a:solidFill>
                <a:srgbClr val="7030A0"/>
              </a:solidFill>
            </a:endParaRPr>
          </a:p>
        </p:txBody>
      </p:sp>
      <p:pic>
        <p:nvPicPr>
          <p:cNvPr id="45060" name="Picture 4" descr="http://im5-tub-ru.yandex.net/i?id=259904915-27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143380"/>
            <a:ext cx="2857520" cy="1785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Слайд" r:id="rId3" imgW="5038216" imgH="3777976" progId="PowerPoint.Slide.12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43042" y="2000241"/>
            <a:ext cx="6500858" cy="3714776"/>
          </a:xfrm>
        </p:spPr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   </a:t>
            </a:r>
            <a:r>
              <a:rPr lang="ru-RU" b="1" i="1" dirty="0" smtClean="0">
                <a:solidFill>
                  <a:srgbClr val="7030A0"/>
                </a:solidFill>
              </a:rPr>
              <a:t>Что за буква, кто узнает:                                                                                                                                    Звука не обозначает,                                                                                                                                               Может только показать,                                                                                                                                                Как согласную читать                                                                                                                                                         Перед  е, ё, и, </a:t>
            </a:r>
            <a:r>
              <a:rPr lang="ru-RU" b="1" i="1" dirty="0" err="1" smtClean="0">
                <a:solidFill>
                  <a:srgbClr val="7030A0"/>
                </a:solidFill>
              </a:rPr>
              <a:t>ю</a:t>
            </a:r>
            <a:r>
              <a:rPr lang="ru-RU" b="1" i="1" dirty="0" smtClean="0">
                <a:solidFill>
                  <a:srgbClr val="7030A0"/>
                </a:solidFill>
              </a:rPr>
              <a:t>, я                                                                                                                                                                 Я в корнях стою друзья</a:t>
            </a:r>
            <a:r>
              <a:rPr lang="ru-RU" b="1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04813"/>
            <a:ext cx="1008063" cy="15668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500042"/>
            <a:ext cx="1008063" cy="15668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4000" cy="6715125"/>
        </p:xfrm>
        <a:graphic>
          <a:graphicData uri="http://schemas.openxmlformats.org/presentationml/2006/ole">
            <p:oleObj spid="_x0000_s6145" name="Слайд" r:id="rId3" imgW="5038216" imgH="3777976" progId="PowerPoint.Slide.12">
              <p:embed/>
            </p:oleObj>
          </a:graphicData>
        </a:graphic>
      </p:graphicFrame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5300" b="1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lligraph"/>
              </a:rPr>
              <a:t>Минутка чистописания</a:t>
            </a:r>
            <a:r>
              <a:rPr lang="ru-RU" b="1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lligraph"/>
              </a:rPr>
              <a:t/>
            </a:r>
            <a:br>
              <a:rPr lang="ru-RU" b="1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lligraph"/>
              </a:rPr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sz="4000" b="1" i="1" dirty="0" smtClean="0">
                <a:solidFill>
                  <a:srgbClr val="7030A0"/>
                </a:solidFill>
              </a:rPr>
              <a:t>Подходящие ворота,</a:t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r>
              <a:rPr lang="ru-RU" sz="4000" b="1" i="1" dirty="0" smtClean="0">
                <a:solidFill>
                  <a:srgbClr val="7030A0"/>
                </a:solidFill>
              </a:rPr>
              <a:t>              Проходи, кому охота! </a:t>
            </a:r>
          </a:p>
          <a:p>
            <a:endParaRPr lang="ru-RU" dirty="0" smtClean="0"/>
          </a:p>
        </p:txBody>
      </p:sp>
      <p:sp>
        <p:nvSpPr>
          <p:cNvPr id="37" name="Прямоугольник 36"/>
          <p:cNvSpPr/>
          <p:nvPr/>
        </p:nvSpPr>
        <p:spPr>
          <a:xfrm>
            <a:off x="2571736" y="4572008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ru-RU" sz="4000" b="1" i="1" dirty="0" err="1" smtClean="0">
                <a:solidFill>
                  <a:srgbClr val="7030A0"/>
                </a:solidFill>
                <a:latin typeface="Monotype Corsiva" pitchFamily="66" charset="0"/>
              </a:rPr>
              <a:t>Пп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en-US" sz="4000" b="1" i="1" dirty="0" smtClean="0">
                <a:solidFill>
                  <a:srgbClr val="7030A0"/>
                </a:solidFill>
                <a:latin typeface="Monotype Corsiva" pitchFamily="66" charset="0"/>
              </a:rPr>
              <a:t>//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i="1" dirty="0" err="1" smtClean="0">
                <a:solidFill>
                  <a:srgbClr val="7030A0"/>
                </a:solidFill>
                <a:latin typeface="Monotype Corsiva" pitchFamily="66" charset="0"/>
              </a:rPr>
              <a:t>Пп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4000" b="1" i="1" dirty="0" smtClean="0">
                <a:solidFill>
                  <a:srgbClr val="7030A0"/>
                </a:solidFill>
                <a:latin typeface="Monotype Corsiva" pitchFamily="66" charset="0"/>
              </a:rPr>
              <a:t>//</a:t>
            </a:r>
            <a:r>
              <a:rPr lang="ru-RU" sz="4000" b="1" i="1" dirty="0" err="1" smtClean="0">
                <a:solidFill>
                  <a:srgbClr val="7030A0"/>
                </a:solidFill>
                <a:latin typeface="Monotype Corsiva" pitchFamily="66" charset="0"/>
              </a:rPr>
              <a:t>Пп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en-US" sz="4000" b="1" i="1" dirty="0" smtClean="0">
                <a:solidFill>
                  <a:srgbClr val="7030A0"/>
                </a:solidFill>
                <a:latin typeface="Monotype Corsiva" pitchFamily="66" charset="0"/>
              </a:rPr>
              <a:t>//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i="1" dirty="0" err="1" smtClean="0">
                <a:solidFill>
                  <a:srgbClr val="7030A0"/>
                </a:solidFill>
                <a:latin typeface="Monotype Corsiva" pitchFamily="66" charset="0"/>
              </a:rPr>
              <a:t>Пп</a:t>
            </a:r>
            <a:r>
              <a:rPr lang="ru-RU" sz="4000" b="1" i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4000" b="1" i="1" dirty="0" smtClean="0">
                <a:solidFill>
                  <a:srgbClr val="7030A0"/>
                </a:solidFill>
                <a:latin typeface="Monotype Corsiva" pitchFamily="66" charset="0"/>
              </a:rPr>
              <a:t>//</a:t>
            </a:r>
            <a:r>
              <a:rPr lang="en-US" sz="4000" b="1" i="1" dirty="0" smtClean="0">
                <a:solidFill>
                  <a:srgbClr val="7030A0"/>
                </a:solidFill>
                <a:latin typeface="Calligraph" pitchFamily="2" charset="0"/>
              </a:rPr>
              <a:t>   </a:t>
            </a:r>
            <a:endParaRPr lang="ru-RU" sz="4000" b="1" i="1" dirty="0" smtClean="0">
              <a:solidFill>
                <a:srgbClr val="7030A0"/>
              </a:solidFill>
              <a:latin typeface="Calligraph" pitchFamily="2" charset="0"/>
            </a:endParaRPr>
          </a:p>
          <a:p>
            <a:r>
              <a:rPr lang="en-US" sz="4000" b="1" i="1" dirty="0" smtClean="0">
                <a:solidFill>
                  <a:srgbClr val="7030A0"/>
                </a:solidFill>
                <a:latin typeface="Calligraph" pitchFamily="2" charset="0"/>
              </a:rPr>
              <a:t>   </a:t>
            </a:r>
            <a:endParaRPr lang="ru-RU" sz="4000" b="1" i="1" dirty="0">
              <a:solidFill>
                <a:srgbClr val="7030A0"/>
              </a:solidFill>
              <a:latin typeface="Calligraph" pitchFamily="2" charset="0"/>
            </a:endParaRPr>
          </a:p>
        </p:txBody>
      </p:sp>
      <p:pic>
        <p:nvPicPr>
          <p:cNvPr id="6" name="Рисунок 5" descr="http://im8-tub-ru.yandex.net/i?id=330788714-48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3214686"/>
            <a:ext cx="1323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5842" name="Слайд" r:id="rId3" imgW="5038216" imgH="3777976" progId="PowerPoint.Slide.12">
              <p:embed/>
            </p:oleObj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928662" y="2214555"/>
            <a:ext cx="3643338" cy="364333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  </a:t>
            </a:r>
            <a:r>
              <a:rPr lang="ru-RU" sz="4800" i="1" dirty="0" smtClean="0"/>
              <a:t>К . </a:t>
            </a:r>
            <a:r>
              <a:rPr lang="ru-RU" sz="4800" i="1" dirty="0" err="1" smtClean="0"/>
              <a:t>ньки</a:t>
            </a:r>
            <a:r>
              <a:rPr lang="ru-RU" sz="4800" i="1" dirty="0" smtClean="0"/>
              <a:t>,</a:t>
            </a:r>
          </a:p>
          <a:p>
            <a:pPr>
              <a:buNone/>
            </a:pPr>
            <a:r>
              <a:rPr lang="ru-RU" sz="4800" i="1" dirty="0" smtClean="0"/>
              <a:t> </a:t>
            </a:r>
            <a:r>
              <a:rPr lang="ru-RU" sz="4800" i="1" dirty="0" err="1" smtClean="0"/>
              <a:t>п</a:t>
            </a:r>
            <a:r>
              <a:rPr lang="ru-RU" sz="4800" i="1" dirty="0" smtClean="0"/>
              <a:t> . </a:t>
            </a:r>
            <a:r>
              <a:rPr lang="ru-RU" sz="4800" i="1" dirty="0" err="1" smtClean="0"/>
              <a:t>льто</a:t>
            </a:r>
            <a:r>
              <a:rPr lang="ru-RU" sz="4800" i="1" dirty="0" smtClean="0"/>
              <a:t>,</a:t>
            </a:r>
          </a:p>
          <a:p>
            <a:pPr>
              <a:buNone/>
            </a:pPr>
            <a:r>
              <a:rPr lang="ru-RU" sz="4800" i="1" dirty="0" smtClean="0"/>
              <a:t> м . </a:t>
            </a:r>
            <a:r>
              <a:rPr lang="ru-RU" sz="4800" i="1" dirty="0" err="1" smtClean="0"/>
              <a:t>дведь</a:t>
            </a:r>
            <a:r>
              <a:rPr lang="ru-RU" sz="4800" i="1" dirty="0" smtClean="0"/>
              <a:t>,</a:t>
            </a:r>
          </a:p>
          <a:p>
            <a:pPr>
              <a:buNone/>
            </a:pPr>
            <a:r>
              <a:rPr lang="ru-RU" sz="4800" i="1" dirty="0" smtClean="0"/>
              <a:t> </a:t>
            </a:r>
            <a:r>
              <a:rPr lang="ru-RU" sz="4800" i="1" dirty="0" err="1" smtClean="0"/>
              <a:t>уч</a:t>
            </a:r>
            <a:r>
              <a:rPr lang="ru-RU" sz="4800" i="1" dirty="0" smtClean="0"/>
              <a:t> . </a:t>
            </a:r>
            <a:r>
              <a:rPr lang="ru-RU" sz="4800" i="1" dirty="0" err="1" smtClean="0"/>
              <a:t>тельница</a:t>
            </a:r>
            <a:r>
              <a:rPr lang="ru-RU" sz="4800" i="1" dirty="0" smtClean="0"/>
              <a:t>, </a:t>
            </a:r>
          </a:p>
          <a:p>
            <a:pPr>
              <a:buNone/>
            </a:pPr>
            <a:r>
              <a:rPr lang="ru-RU" sz="4800" i="1" dirty="0" smtClean="0"/>
              <a:t>т . </a:t>
            </a:r>
            <a:r>
              <a:rPr lang="ru-RU" sz="4800" i="1" dirty="0" err="1" smtClean="0"/>
              <a:t>традь</a:t>
            </a:r>
            <a:r>
              <a:rPr lang="ru-RU" sz="4800" i="1" dirty="0" smtClean="0"/>
              <a:t>.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1000108"/>
            <a:ext cx="4357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ловарь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http://im6-tub-ru.yandex.net/i?id=314265330-15-72&amp;n=1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57148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wday.ru/images/it/24360_1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4071942"/>
            <a:ext cx="2190761" cy="183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-main-pic" descr="Картинка 7 из 191920">
            <a:hlinkClick r:id="rId8" tgtFrame="_blank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2285992"/>
            <a:ext cx="25050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http://im4-tub-ru.yandex.net/i?id=265595928-18-72&amp;n=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2786058"/>
            <a:ext cx="1428750" cy="1428750"/>
          </a:xfrm>
          <a:prstGeom prst="rect">
            <a:avLst/>
          </a:prstGeom>
          <a:noFill/>
        </p:spPr>
      </p:pic>
      <p:pic>
        <p:nvPicPr>
          <p:cNvPr id="14" name="Рисунок 13" descr="медведь ест мед, анимашка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43702" y="1000108"/>
            <a:ext cx="113824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6866" name="Слайд" r:id="rId3" imgW="5038216" imgH="3777976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57224" y="1500175"/>
            <a:ext cx="7429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i="1" dirty="0" smtClean="0">
              <a:solidFill>
                <a:srgbClr val="7030A0"/>
              </a:solidFill>
            </a:endParaRPr>
          </a:p>
          <a:p>
            <a:r>
              <a:rPr lang="ru-RU" sz="4800" b="1" i="1" dirty="0" smtClean="0">
                <a:solidFill>
                  <a:srgbClr val="7030A0"/>
                </a:solidFill>
              </a:rPr>
              <a:t>полёт       семя          солю</a:t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r>
              <a:rPr lang="ru-RU" sz="4800" b="1" i="1" dirty="0" smtClean="0">
                <a:solidFill>
                  <a:srgbClr val="7030A0"/>
                </a:solidFill>
              </a:rPr>
              <a:t>      пол</a:t>
            </a:r>
            <a:r>
              <a:rPr lang="ru-RU" sz="4800" b="1" i="1" dirty="0" smtClean="0">
                <a:solidFill>
                  <a:srgbClr val="FF0000"/>
                </a:solidFill>
              </a:rPr>
              <a:t>ь</a:t>
            </a:r>
            <a:r>
              <a:rPr lang="ru-RU" sz="4800" b="1" i="1" dirty="0" smtClean="0">
                <a:solidFill>
                  <a:srgbClr val="7030A0"/>
                </a:solidFill>
              </a:rPr>
              <a:t>ёт     сем</a:t>
            </a:r>
            <a:r>
              <a:rPr lang="ru-RU" sz="4800" b="1" i="1" dirty="0" smtClean="0">
                <a:solidFill>
                  <a:srgbClr val="FF0000"/>
                </a:solidFill>
              </a:rPr>
              <a:t>ь</a:t>
            </a:r>
            <a:r>
              <a:rPr lang="ru-RU" sz="4800" b="1" i="1" dirty="0" smtClean="0">
                <a:solidFill>
                  <a:srgbClr val="7030A0"/>
                </a:solidFill>
              </a:rPr>
              <a:t>я        сол</a:t>
            </a:r>
            <a:r>
              <a:rPr lang="ru-RU" sz="4800" b="1" i="1" dirty="0" smtClean="0">
                <a:solidFill>
                  <a:srgbClr val="FF0000"/>
                </a:solidFill>
              </a:rPr>
              <a:t>ь</a:t>
            </a:r>
            <a:r>
              <a:rPr lang="ru-RU" sz="4800" b="1" i="1" dirty="0" smtClean="0">
                <a:solidFill>
                  <a:srgbClr val="7030A0"/>
                </a:solidFill>
              </a:rPr>
              <a:t>ю</a:t>
            </a:r>
            <a:endParaRPr lang="ru-RU" sz="48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357694"/>
            <a:ext cx="1008063" cy="15668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571480"/>
            <a:ext cx="1008063" cy="15668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7890" name="Слайд" r:id="rId3" imgW="5038216" imgH="3777976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57224" y="1357298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е ё Ь ю я и. Схема – сигнал. Согл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857232"/>
            <a:ext cx="742955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8914" name="Слайд" r:id="rId3" imgW="5038216" imgH="3777976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14414" y="714356"/>
            <a:ext cx="65195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2000240"/>
            <a:ext cx="70723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folHlink"/>
                </a:solidFill>
                <a:latin typeface="Comic Sans MS" pitchFamily="66" charset="0"/>
              </a:rPr>
              <a:t>Разделительный мягкий знак-</a:t>
            </a:r>
            <a:endParaRPr lang="ru-RU" sz="2800" i="1" dirty="0" smtClean="0">
              <a:solidFill>
                <a:schemeClr val="folHlink"/>
              </a:solidFill>
              <a:latin typeface="Comic Sans MS" pitchFamily="66" charset="0"/>
            </a:endParaRPr>
          </a:p>
          <a:p>
            <a:r>
              <a:rPr lang="ru-RU" sz="2800" dirty="0" smtClean="0">
                <a:solidFill>
                  <a:schemeClr val="folHlink"/>
                </a:solidFill>
                <a:latin typeface="Comic Sans MS" pitchFamily="66" charset="0"/>
              </a:rPr>
              <a:t>похлопаете в ладоши</a:t>
            </a:r>
            <a:r>
              <a:rPr lang="ru-RU" sz="2800" i="1" dirty="0" smtClean="0">
                <a:solidFill>
                  <a:schemeClr val="folHlink"/>
                </a:solidFill>
                <a:latin typeface="Comic Sans MS" pitchFamily="66" charset="0"/>
              </a:rPr>
              <a:t>.</a:t>
            </a:r>
          </a:p>
          <a:p>
            <a:r>
              <a:rPr lang="ru-RU" sz="2800" dirty="0" smtClean="0">
                <a:solidFill>
                  <a:schemeClr val="folHlink"/>
                </a:solidFill>
                <a:latin typeface="Comic Sans MS" pitchFamily="66" charset="0"/>
              </a:rPr>
              <a:t>Мягкий знак, обозначающий мягкость согласного – потопаете ногами.</a:t>
            </a:r>
            <a:endParaRPr lang="ru-RU" sz="2800" dirty="0">
              <a:solidFill>
                <a:schemeClr val="folHlink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4286256"/>
            <a:ext cx="6000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Руж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ё, звен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я, крыл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цо, кисел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ь, </a:t>
            </a:r>
            <a:r>
              <a:rPr lang="ru-RU" sz="2800" b="1" i="1" dirty="0" smtClean="0">
                <a:solidFill>
                  <a:srgbClr val="FF0000"/>
                </a:solidFill>
              </a:rPr>
              <a:t>плат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е, Дар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я, осен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, гряз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ь</a:t>
            </a:r>
            <a:r>
              <a:rPr lang="ru-RU" sz="2800" b="1" i="1" dirty="0" smtClean="0">
                <a:solidFill>
                  <a:srgbClr val="FF0000"/>
                </a:solidFill>
              </a:rPr>
              <a:t>, перь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я</a:t>
            </a:r>
            <a:r>
              <a:rPr lang="ru-RU" sz="2800" b="1" i="1" dirty="0" smtClean="0">
                <a:solidFill>
                  <a:srgbClr val="FF0000"/>
                </a:solidFill>
              </a:rPr>
              <a:t>,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ред</a:t>
            </a:r>
            <a:r>
              <a:rPr lang="ru-RU" sz="2800" b="1" i="1" u="sng" dirty="0" err="1" smtClean="0">
                <a:solidFill>
                  <a:srgbClr val="FF0000"/>
                </a:solidFill>
              </a:rPr>
              <a:t>ь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ка</a:t>
            </a:r>
            <a:r>
              <a:rPr lang="ru-RU" sz="2800" b="1" i="1" dirty="0" err="1" smtClean="0">
                <a:solidFill>
                  <a:srgbClr val="FF0000"/>
                </a:solidFill>
                <a:latin typeface="Comic Sans MS" pitchFamily="66" charset="0"/>
              </a:rPr>
              <a:t>,в</a:t>
            </a:r>
            <a:r>
              <a:rPr lang="ru-RU" sz="2400" b="1" i="1" dirty="0" err="1" smtClean="0">
                <a:solidFill>
                  <a:srgbClr val="FF0000"/>
                </a:solidFill>
                <a:latin typeface="Comic Sans MS" pitchFamily="66" charset="0"/>
              </a:rPr>
              <a:t>арен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Comic Sans MS" pitchFamily="66" charset="0"/>
              </a:rPr>
              <a:t>ь</a:t>
            </a:r>
            <a:r>
              <a:rPr lang="ru-RU" sz="2400" b="1" i="1" dirty="0" err="1" smtClean="0">
                <a:solidFill>
                  <a:srgbClr val="FF0000"/>
                </a:solidFill>
                <a:latin typeface="Comic Sans MS" pitchFamily="66" charset="0"/>
              </a:rPr>
              <a:t>е</a:t>
            </a:r>
            <a:r>
              <a:rPr lang="ru-RU" sz="2400" b="1" i="1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ru-RU" sz="2400" b="1" i="1" dirty="0" err="1" smtClean="0">
                <a:solidFill>
                  <a:srgbClr val="FF0000"/>
                </a:solidFill>
                <a:latin typeface="Comic Sans MS" pitchFamily="66" charset="0"/>
              </a:rPr>
              <a:t>в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Comic Sans MS" pitchFamily="66" charset="0"/>
              </a:rPr>
              <a:t>ь</a:t>
            </a:r>
            <a:r>
              <a:rPr lang="ru-RU" sz="2400" b="1" i="1" dirty="0" err="1" smtClean="0">
                <a:solidFill>
                  <a:srgbClr val="FF0000"/>
                </a:solidFill>
                <a:latin typeface="Comic Sans MS" pitchFamily="66" charset="0"/>
              </a:rPr>
              <a:t>юнок,дожд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Comic Sans MS" pitchFamily="66" charset="0"/>
              </a:rPr>
              <a:t>ь</a:t>
            </a:r>
            <a:r>
              <a:rPr lang="ru-RU" sz="2400" b="1" i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</a:p>
          <a:p>
            <a:endParaRPr lang="ru-RU" sz="2800" dirty="0"/>
          </a:p>
        </p:txBody>
      </p:sp>
      <p:pic>
        <p:nvPicPr>
          <p:cNvPr id="10" name="i-main-pic" descr="Картинка 55 из 10784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1142984"/>
            <a:ext cx="16859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9938" name="Слайд" r:id="rId3" imgW="5038216" imgH="3777976" progId="PowerPoint.Slide.12">
              <p:embed/>
            </p:oleObj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857232"/>
            <a:ext cx="7429552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b="1" i="1" dirty="0" smtClean="0">
                <a:solidFill>
                  <a:srgbClr val="7030A0"/>
                </a:solidFill>
              </a:rPr>
              <a:t>Запишите слова, обозначающие предметы во множественном числе:</a:t>
            </a:r>
            <a:r>
              <a:rPr lang="ru-RU" sz="3100" i="1" dirty="0" smtClean="0"/>
              <a:t/>
            </a:r>
            <a:br>
              <a:rPr lang="ru-RU" sz="3100" i="1" dirty="0" smtClean="0"/>
            </a:br>
            <a:endParaRPr lang="ru-RU" sz="3100" i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785786" y="1600200"/>
            <a:ext cx="3710014" cy="4525963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/>
              <a:t>   </a:t>
            </a:r>
          </a:p>
          <a:p>
            <a:pPr>
              <a:buNone/>
            </a:pPr>
            <a:r>
              <a:rPr lang="ru-RU" sz="3600" b="1" i="1" dirty="0" smtClean="0"/>
              <a:t>   Стул, кол, </a:t>
            </a:r>
          </a:p>
          <a:p>
            <a:pPr>
              <a:buNone/>
            </a:pPr>
            <a:r>
              <a:rPr lang="ru-RU" sz="3600" b="1" i="1" dirty="0" smtClean="0"/>
              <a:t>   друг, дерево, колос, перо, крыло</a:t>
            </a:r>
            <a:r>
              <a:rPr lang="ru-RU" sz="4000" dirty="0" smtClean="0"/>
              <a:t>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38576" cy="4525963"/>
          </a:xfrm>
        </p:spPr>
        <p:txBody>
          <a:bodyPr/>
          <a:lstStyle/>
          <a:p>
            <a:pPr>
              <a:buNone/>
            </a:pPr>
            <a:r>
              <a:rPr lang="ru-RU" sz="4000" b="1" i="1" dirty="0" smtClean="0"/>
              <a:t>Стул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кол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друз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дерев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колос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пер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я, крыл</a:t>
            </a:r>
            <a:r>
              <a:rPr lang="ru-RU" sz="4000" b="1" i="1" dirty="0" smtClean="0">
                <a:solidFill>
                  <a:srgbClr val="FF0000"/>
                </a:solidFill>
              </a:rPr>
              <a:t>ь</a:t>
            </a:r>
            <a:r>
              <a:rPr lang="ru-RU" sz="4000" b="1" i="1" dirty="0" smtClean="0"/>
              <a:t>я.</a:t>
            </a:r>
            <a:endParaRPr lang="ru-RU" sz="4000" b="1" i="1" dirty="0"/>
          </a:p>
        </p:txBody>
      </p:sp>
      <p:pic>
        <p:nvPicPr>
          <p:cNvPr id="7" name="Рисунок 6" descr="Ь мягкий знак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143381"/>
            <a:ext cx="1781175" cy="17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121" name="Слайд" r:id="rId3" imgW="5038216" imgH="3777976" progId="PowerPoint.Slide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- </a:t>
            </a:r>
            <a:r>
              <a:rPr lang="ru-RU" sz="3100" i="1" dirty="0" smtClean="0">
                <a:solidFill>
                  <a:srgbClr val="7030A0"/>
                </a:solidFill>
              </a:rPr>
              <a:t>Отгадайте, какие слова написала Марья-Краса, какие – Белоснежка, а какие – Страшила</a:t>
            </a:r>
            <a:endParaRPr lang="ru-RU" sz="3100" i="1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85786" y="1714488"/>
            <a:ext cx="7500990" cy="44116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В_юга</a:t>
            </a:r>
            <a:r>
              <a:rPr lang="ru-RU" dirty="0" smtClean="0"/>
              <a:t>, </a:t>
            </a:r>
            <a:r>
              <a:rPr lang="ru-RU" dirty="0" err="1" smtClean="0"/>
              <a:t>нач_лась</a:t>
            </a:r>
            <a:r>
              <a:rPr lang="ru-RU" dirty="0" smtClean="0"/>
              <a:t>, </a:t>
            </a:r>
            <a:r>
              <a:rPr lang="ru-RU" dirty="0" err="1" smtClean="0"/>
              <a:t>жу_кая</a:t>
            </a:r>
            <a:r>
              <a:rPr lang="ru-RU" dirty="0" smtClean="0"/>
              <a:t>, </a:t>
            </a:r>
            <a:r>
              <a:rPr lang="ru-RU" dirty="0" err="1" smtClean="0"/>
              <a:t>дерев_я</a:t>
            </a:r>
            <a:r>
              <a:rPr lang="ru-RU" dirty="0" smtClean="0"/>
              <a:t>, </a:t>
            </a:r>
            <a:r>
              <a:rPr lang="ru-RU" dirty="0" err="1" smtClean="0"/>
              <a:t>зак_ч_лись</a:t>
            </a:r>
            <a:r>
              <a:rPr lang="ru-RU" dirty="0" smtClean="0"/>
              <a:t>, </a:t>
            </a:r>
            <a:r>
              <a:rPr lang="ru-RU" dirty="0" err="1" smtClean="0"/>
              <a:t>окрес_ные</a:t>
            </a:r>
            <a:r>
              <a:rPr lang="ru-RU" dirty="0" smtClean="0"/>
              <a:t>, </a:t>
            </a:r>
            <a:r>
              <a:rPr lang="ru-RU" dirty="0" err="1" smtClean="0"/>
              <a:t>суч_я</a:t>
            </a:r>
            <a:r>
              <a:rPr lang="ru-RU" dirty="0" smtClean="0"/>
              <a:t>, </a:t>
            </a:r>
            <a:r>
              <a:rPr lang="ru-RU" dirty="0" err="1" smtClean="0"/>
              <a:t>затр_щ_ли</a:t>
            </a:r>
            <a:r>
              <a:rPr lang="ru-RU" dirty="0" smtClean="0"/>
              <a:t>, </a:t>
            </a:r>
            <a:r>
              <a:rPr lang="ru-RU" dirty="0" err="1" smtClean="0"/>
              <a:t>хру_кие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Рисунок 4" descr="http://im3-tub-ru.yandex.net/i?id=460258791-10-72&amp;n=1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571876"/>
            <a:ext cx="1857388" cy="242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2 из 8438">
            <a:hlinkClick r:id="rId6" tgtFrame="_blank"/>
          </p:cNvPr>
          <p:cNvPicPr/>
          <p:nvPr/>
        </p:nvPicPr>
        <p:blipFill>
          <a:blip r:embed="rId7" cstate="print"/>
          <a:srcRect t="30263"/>
          <a:stretch>
            <a:fillRect/>
          </a:stretch>
        </p:blipFill>
        <p:spPr bwMode="auto">
          <a:xfrm>
            <a:off x="4714876" y="3714752"/>
            <a:ext cx="16002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10 из 6158">
            <a:hlinkClick r:id="rId8" tgtFrame="_blank"/>
          </p:cNvPr>
          <p:cNvPicPr/>
          <p:nvPr/>
        </p:nvPicPr>
        <p:blipFill>
          <a:blip r:embed="rId9" cstate="print"/>
          <a:srcRect b="14038"/>
          <a:stretch>
            <a:fillRect/>
          </a:stretch>
        </p:blipFill>
        <p:spPr bwMode="auto">
          <a:xfrm>
            <a:off x="6643702" y="3286124"/>
            <a:ext cx="1531763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302</Words>
  <PresentationFormat>Экран (4:3)</PresentationFormat>
  <Paragraphs>51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Слайд</vt:lpstr>
      <vt:lpstr>Слайд 1</vt:lpstr>
      <vt:lpstr>Слайд 2</vt:lpstr>
      <vt:lpstr>Минутка чистописания </vt:lpstr>
      <vt:lpstr>Слайд 4</vt:lpstr>
      <vt:lpstr>Слайд 5</vt:lpstr>
      <vt:lpstr>Слайд 6</vt:lpstr>
      <vt:lpstr>Слайд 7</vt:lpstr>
      <vt:lpstr> Запишите слова, обозначающие предметы во множественном числе: </vt:lpstr>
      <vt:lpstr>- Отгадайте, какие слова написала Марья-Краса, какие – Белоснежка, а какие – Страшила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131</cp:revision>
  <dcterms:modified xsi:type="dcterms:W3CDTF">2012-03-01T19:45:25Z</dcterms:modified>
</cp:coreProperties>
</file>