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ags/tag7.xml" ContentType="application/vnd.openxmlformats-officedocument.presentationml.tags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45" r:id="rId3"/>
    <p:sldMasterId id="2147483757" r:id="rId4"/>
    <p:sldMasterId id="2147483769" r:id="rId5"/>
    <p:sldMasterId id="2147483781" r:id="rId6"/>
    <p:sldMasterId id="2147483817" r:id="rId7"/>
  </p:sldMasterIdLst>
  <p:sldIdLst>
    <p:sldId id="256" r:id="rId8"/>
    <p:sldId id="291" r:id="rId9"/>
    <p:sldId id="292" r:id="rId10"/>
    <p:sldId id="257" r:id="rId11"/>
    <p:sldId id="258" r:id="rId12"/>
    <p:sldId id="304" r:id="rId13"/>
    <p:sldId id="260" r:id="rId14"/>
    <p:sldId id="305" r:id="rId15"/>
    <p:sldId id="261" r:id="rId16"/>
    <p:sldId id="306" r:id="rId17"/>
    <p:sldId id="262" r:id="rId18"/>
    <p:sldId id="307" r:id="rId19"/>
    <p:sldId id="263" r:id="rId20"/>
    <p:sldId id="294" r:id="rId21"/>
    <p:sldId id="295" r:id="rId22"/>
    <p:sldId id="296" r:id="rId23"/>
    <p:sldId id="297" r:id="rId24"/>
    <p:sldId id="298" r:id="rId25"/>
    <p:sldId id="269" r:id="rId26"/>
    <p:sldId id="308" r:id="rId27"/>
    <p:sldId id="270" r:id="rId28"/>
    <p:sldId id="309" r:id="rId29"/>
    <p:sldId id="271" r:id="rId30"/>
    <p:sldId id="310" r:id="rId31"/>
    <p:sldId id="272" r:id="rId32"/>
    <p:sldId id="311" r:id="rId33"/>
    <p:sldId id="273" r:id="rId34"/>
    <p:sldId id="274" r:id="rId35"/>
    <p:sldId id="299" r:id="rId36"/>
    <p:sldId id="300" r:id="rId37"/>
    <p:sldId id="301" r:id="rId38"/>
    <p:sldId id="302" r:id="rId39"/>
    <p:sldId id="303" r:id="rId40"/>
    <p:sldId id="275" r:id="rId41"/>
    <p:sldId id="276" r:id="rId42"/>
    <p:sldId id="277" r:id="rId43"/>
    <p:sldId id="278" r:id="rId44"/>
    <p:sldId id="279" r:id="rId45"/>
    <p:sldId id="285" r:id="rId46"/>
    <p:sldId id="312" r:id="rId47"/>
    <p:sldId id="286" r:id="rId48"/>
    <p:sldId id="313" r:id="rId49"/>
    <p:sldId id="287" r:id="rId50"/>
    <p:sldId id="314" r:id="rId51"/>
    <p:sldId id="288" r:id="rId52"/>
    <p:sldId id="315" r:id="rId53"/>
    <p:sldId id="289" r:id="rId54"/>
    <p:sldId id="316" r:id="rId55"/>
    <p:sldId id="290" r:id="rId56"/>
    <p:sldId id="259" r:id="rId57"/>
    <p:sldId id="293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156127F-94AE-4D00-B159-FD0BE46B33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1DAA2-DDDD-482B-A2FB-AB97CC960E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9C657-CFA6-46FE-B651-B405493D76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3CA13-0181-4D1A-8484-648ED694C5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F070C4-DFAF-4CB1-9A9E-02BBB9B226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A682E-A7F2-42F4-BFBB-98B45BFCE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E0644F-5A72-4D48-B907-98BB94EF59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5856A-132C-45C5-8E24-0E2D412231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B66406-8C07-4498-BAB5-29324A6D25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1097D8-76D2-4CDC-913D-544B0D3E21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F2C5D-0AB9-4DAD-959F-B77BADC790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DD669-FF49-47AF-AFF8-0748EAF000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3399F-008C-4572-A1BD-07FD7ABE11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9AA16C-709C-488A-9EB7-3DE2A20BBC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62799-C440-41EF-9BF6-ADC43D77E8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61F4E-A7E6-4CF2-B572-79D2E01CCD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E8BD3-B31E-4AE9-B896-F5B1C821C1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33972F-37C9-4993-A693-D17D0D082A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599F5-7471-4704-9642-E392A300EB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E95D2-3260-44DE-8590-F44DBB1D25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FF7E4-4035-4DAD-AEDD-37820EC3DF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0717D-F8AB-4ACC-B236-3BA238B46F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77631-1231-4CEA-B008-61392FD95C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55764E-4099-4168-8946-1E148F138A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72C44-C5AB-49D2-9BD6-B0B97D8EBB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C6307-27E9-46A4-A122-E8DE8764DA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57B78-CA7E-4C6C-911D-7B89D63E2F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BB408-A5E6-4A2A-9A9C-59946EA8AA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EE08D-7938-463C-9D81-63B0375AED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C7ED5-AEA8-48EF-A572-DA80518771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1A20AE-A0E1-42AE-A270-81A197FD05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9970E-7563-4A94-A80F-1226231F03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0006B-7C18-4CF0-BD88-C43D7C87B5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1C9CA9-DE88-492F-A50C-E39E672EA5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0BB80C-A451-4FD9-941D-F445747F94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0F12C-6D08-4D26-A827-87984EA536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177EF-5710-4A4F-8C97-614B6115D1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4979AB-D0F5-4AC5-B4CC-8C58669F48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9B054E-6C2F-41F6-891E-7EAAF4F710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B4335-AC9A-4D12-A51F-022BD26EB9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515E9-276C-454F-BE13-EEB2DDF623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D2826-5C7E-4E5A-950F-31DECC6962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6AF1C2-3028-4311-B5DF-AB34D15B83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9D07C0-0351-4574-AF1C-5EC842CF65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274638"/>
            <a:ext cx="20955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74638"/>
            <a:ext cx="61341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8FE513-FBDE-4080-B037-3363DC069C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0BB80C-A451-4FD9-941D-F445747F94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EC0F12C-6D08-4D26-A827-87984EA536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7EF-5710-4A4F-8C97-614B6115D18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79AB-D0F5-4AC5-B4CC-8C58669F48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99B054E-6C2F-41F6-891E-7EAAF4F710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335-AC9A-4D12-A51F-022BD26EB9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515E9-276C-454F-BE13-EEB2DDF62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D2826-5C7E-4E5A-950F-31DECC6962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F1C2-3028-4311-B5DF-AB34D15B83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D07C0-0351-4574-AF1C-5EC842CF6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FE513-FBDE-4080-B037-3363DC069C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356740F-7491-44C0-8518-9C59E03FFE2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A36BD26-76D2-4AF0-9500-458AE87E792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0EEA334-9277-4F2A-B3E8-7E7EC31AB44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72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7D014CB-93F7-402C-AB02-AE15B9C9B34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34718B3-1600-4E6A-BC47-013465EC7F06}" type="datetimeFigureOut">
              <a:rPr lang="ru-RU" smtClean="0"/>
              <a:pPr/>
              <a:t>08.08.2016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164CDF2-20B3-424F-A2D4-FEDF9D5CB6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&#1082;&#1086;&#1090;%20&#1074;%20&#1084;&#1077;&#1096;&#1082;&#1077;/00119633192620927.htm" TargetMode="External"/><Relationship Id="rId1" Type="http://schemas.openxmlformats.org/officeDocument/2006/relationships/slideLayout" Target="../slideLayouts/slideLayout68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18" Type="http://schemas.openxmlformats.org/officeDocument/2006/relationships/slide" Target="slide30.xml"/><Relationship Id="rId26" Type="http://schemas.openxmlformats.org/officeDocument/2006/relationships/slide" Target="slide38.xml"/><Relationship Id="rId3" Type="http://schemas.openxmlformats.org/officeDocument/2006/relationships/slide" Target="slide7.xml"/><Relationship Id="rId21" Type="http://schemas.openxmlformats.org/officeDocument/2006/relationships/slide" Target="slide33.xml"/><Relationship Id="rId7" Type="http://schemas.openxmlformats.org/officeDocument/2006/relationships/slide" Target="slide14.xml"/><Relationship Id="rId12" Type="http://schemas.openxmlformats.org/officeDocument/2006/relationships/slide" Target="slide19.xml"/><Relationship Id="rId17" Type="http://schemas.openxmlformats.org/officeDocument/2006/relationships/slide" Target="slide29.xml"/><Relationship Id="rId25" Type="http://schemas.openxmlformats.org/officeDocument/2006/relationships/slide" Target="slide37.xml"/><Relationship Id="rId2" Type="http://schemas.openxmlformats.org/officeDocument/2006/relationships/slide" Target="slide5.xml"/><Relationship Id="rId16" Type="http://schemas.openxmlformats.org/officeDocument/2006/relationships/slide" Target="slide28.xml"/><Relationship Id="rId20" Type="http://schemas.openxmlformats.org/officeDocument/2006/relationships/slide" Target="slide32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68.xml"/><Relationship Id="rId6" Type="http://schemas.openxmlformats.org/officeDocument/2006/relationships/slide" Target="slide13.xml"/><Relationship Id="rId11" Type="http://schemas.openxmlformats.org/officeDocument/2006/relationships/slide" Target="slide18.xml"/><Relationship Id="rId24" Type="http://schemas.openxmlformats.org/officeDocument/2006/relationships/slide" Target="slide36.xml"/><Relationship Id="rId32" Type="http://schemas.openxmlformats.org/officeDocument/2006/relationships/slide" Target="slide49.xml"/><Relationship Id="rId5" Type="http://schemas.openxmlformats.org/officeDocument/2006/relationships/slide" Target="slide11.xml"/><Relationship Id="rId15" Type="http://schemas.openxmlformats.org/officeDocument/2006/relationships/slide" Target="slide27.xml"/><Relationship Id="rId23" Type="http://schemas.openxmlformats.org/officeDocument/2006/relationships/slide" Target="slide35.xml"/><Relationship Id="rId28" Type="http://schemas.openxmlformats.org/officeDocument/2006/relationships/slide" Target="slide41.xml"/><Relationship Id="rId10" Type="http://schemas.openxmlformats.org/officeDocument/2006/relationships/slide" Target="slide17.xml"/><Relationship Id="rId19" Type="http://schemas.openxmlformats.org/officeDocument/2006/relationships/slide" Target="slide31.xml"/><Relationship Id="rId31" Type="http://schemas.openxmlformats.org/officeDocument/2006/relationships/slide" Target="slide47.xml"/><Relationship Id="rId4" Type="http://schemas.openxmlformats.org/officeDocument/2006/relationships/slide" Target="slide9.xml"/><Relationship Id="rId9" Type="http://schemas.openxmlformats.org/officeDocument/2006/relationships/slide" Target="slide16.xml"/><Relationship Id="rId14" Type="http://schemas.openxmlformats.org/officeDocument/2006/relationships/slide" Target="slide23.xml"/><Relationship Id="rId22" Type="http://schemas.openxmlformats.org/officeDocument/2006/relationships/slide" Target="slide34.xml"/><Relationship Id="rId27" Type="http://schemas.openxmlformats.org/officeDocument/2006/relationships/slide" Target="slide39.xml"/><Relationship Id="rId30" Type="http://schemas.openxmlformats.org/officeDocument/2006/relationships/slide" Target="slide4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68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clck/jsredir?from=yandex.ru;images/search;images;;&amp;text=&amp;etext=1141.Y027ZSD0AD0YmpN9Uh1-cPHczkILHisluUHR_vbWY3uoG0k6R67BR_hu3sf093SDYhwdpETQE0CJQK1A9UjJI8CqzA_7ZCXlYuGR805NICY.8a8ec808228e7d716d7010ac21d8e2ef72cf1eca&amp;uuid=&amp;state=tid_Wvm4RM28ca_MiO4Ne9osTPtpHS9wicjEF5X7fRziVPIHCd9FyQ&amp;data=UlNrNmk5WktYejR0eWJFYk1LdmtxbTdlZlhTbExGLTYtVGlPYUowUGVpMUxOWkVqRkxBOGx4bTk3WkRISzdLSUhvN2RRT1RFN1BCMnFDRXdVSWtLX2FSWm9EX0xWQ09GX3hqODBpSjQ4cEQxd09JRENIckU2d2RtUElJS0FhQng&amp;b64e=2&amp;sign=eb6ef2d263b5b54d0c8fc27bb7ef0000&amp;keyno=0&amp;l10n=ru" TargetMode="External"/><Relationship Id="rId13" Type="http://schemas.openxmlformats.org/officeDocument/2006/relationships/hyperlink" Target="http://yandex.ru/clck/jsredir?from=yandex.ru;images/search;images;;&amp;text=&amp;etext=1141.WTq2LrSsn17OcfrVe_XlO3oGwRPshGouT5I7W1I786ky2MpoPegsj4LprP6xaCqzs3uUuikf_esoKpkRDhQpz2U-bjBR6SrmxfMXaeqZU48.3c4c9e77c2a94538b430d9a55836f81c56251e90&amp;uuid=&amp;state=tid_Wvm4RM28ca_MiO4Ne9osTPtpHS9wicjEF5X7fRziVPIHCd9FyQ&amp;data=UlNrNmk5WktYejR0eWJFYk1LdmtxZzk0SGl6YUJuQUJOUzg5LUJYT1lvaFA3RVhIODk5cklYNG91ZmI3RVNsQndUb1BuN2dsbWgxN2s0MHBQdDJPR3Zsc291X1BfeTNHVjl3Ull5WGZMVEIxT2diX2NsLTJ2MFFqa05CUTlTWm9FU0MwQ0RndDhjOVFacDBNTFRFRnlJQTRhN1NqRjZjdQ&amp;b64e=2&amp;sign=796a9bf27b934476b78d4c6aa143ad78&amp;keyno=0&amp;l10n=ru" TargetMode="External"/><Relationship Id="rId3" Type="http://schemas.openxmlformats.org/officeDocument/2006/relationships/hyperlink" Target="http://stishok.com/9042963172/posts/8000" TargetMode="External"/><Relationship Id="rId7" Type="http://schemas.openxmlformats.org/officeDocument/2006/relationships/hyperlink" Target="http://yandex.ru/clck/jsredir?from=yandex.ru;images/search;images;;&amp;text=&amp;etext=1141.t0bMQ_z1wecVtPObVLW6clMZN8tb8u8fmlvp7qBTBV3etjkHKGEE9OmW3-ZR1v1_L_64IQQyub0DOwPQGpVFYQ.ebf667fe93c38f946084747cd4aee8136610c73a&amp;uuid=&amp;state=tid_Wvm4RM28ca_MiO4Ne9osTPtpHS9wicjEF5X7fRziVPIHCd9FyQ&amp;data=UlNrNmk5WktYejR0eWJFYk1LdmtxbFNGNmVnUVdybWljbHdMOC12Y25sVlRtc1BqT3dmcHgyTVZuMDJEN0doREpSNC1kalV0VFlvRGRUdDB1YUpETjVZS01JZE5FM2Y4Y21ST2U5UU9PdlJDeG1PYnR1WU9KVkloMkNXSzdTLWN6MlE3RzF1WFNRNFlWMjVtc015c2QwUDZ3TGlqSVMzQ240b05rYWo2enA5R2tCajczQUM2R0N1ZFkwNDdpWlZIMFBpcjBCSmZWY3JlYXdDc0FWTXZLV0JubWc4X2U2Vm9pdzVnWFFOeU83QmJqOW9xcldaZGtlblVaTU1JZ2RPdGFadUQxbHVvaE5nNmxBWGQ1MWhSU3FhcVZ2NDVyc29nMUJZYVVUYS1NVmh3S09kcW1USzk0LW5Wa3VOUEcwRWlXcExaU3h6eHpma1d2T1IwdHlwSTJmSmdOYlJWT2lDdTkwVEh3dkl5dEFXaHVyRER4QjFIclBCUVItdGc4Q1ZxN1lZd1F2M3NLMG8&amp;b64e=2&amp;sign=4231bcd22c8f94652043143841cdf673&amp;keyno=0&amp;l10n=ru" TargetMode="External"/><Relationship Id="rId12" Type="http://schemas.openxmlformats.org/officeDocument/2006/relationships/hyperlink" Target="http://yandex.ru/clck/jsredir?from=yandex.ru;images/search;images;;&amp;text=&amp;etext=1141.U_nosgMbVyGSVKvM7W68uP8QpgcvxPkiaR_XCpEnue-nn0d24YJCZGTbpQYikfxggxYZ9oAcY-MCRldZGDEGqQ.74a2987f195c51c1cc5939714f4c07d40ff51342&amp;uuid=&amp;state=tid_Wvm4RM28ca_MiO4Ne9osTPtpHS9wicjEF5X7fRziVPIHCd9FyQ&amp;data=UlNrNmk5WktYejR0eWJFYk1Ldmtxc09XdFpPV1pfbWtZOTJ1SDJReXFJTFJuVnFkcmpXV2dzRDJVX212WFNtX2kwTWxXV2QwclhKUjhPeTVld2htZ3FwZkNDTGdQWlF4My1SMDFldkpkbnhQMWh2NGNsMm9ORGZHeWpzOW9SaVh4cXpHTWM4ZlpYNEE0NC13Z3I3bGd6bUk5LThDUHh6WGFSaGd0Snp6MGs5UXJLZUdfbXVfblg0ZklFWVlDVWJJNTNLLXFxdGFINVVuVHBUS2c5WXNfVzFBQ3RQR2h3bGU&amp;b64e=2&amp;sign=7afcd298b15ba112ff7e3f769cb888cf&amp;keyno=0&amp;l10n=ru" TargetMode="External"/><Relationship Id="rId2" Type="http://schemas.openxmlformats.org/officeDocument/2006/relationships/hyperlink" Target="http://files.school-collection.edu.ru/dlrstore/397a99ad-245d-2a7c-a30e-929e32990684/00119633192620927.htm" TargetMode="External"/><Relationship Id="rId1" Type="http://schemas.openxmlformats.org/officeDocument/2006/relationships/slideLayout" Target="../slideLayouts/slideLayout68.xml"/><Relationship Id="rId6" Type="http://schemas.openxmlformats.org/officeDocument/2006/relationships/hyperlink" Target="http://yandex.ru/clck/jsredir?from=yandex.ru;images/search;images;;&amp;text=&amp;etext=1138.vzVg4VtmG3TJ-xOugLuGppnxS92gJb2S8sLwDpr14jJRIr0RibAL46FXL5ftvByY-zMo7pn2AZzD1kQq-59hDQ.7974dd8f28e65770a4cbd7d333ea1b65d1e17193&amp;uuid=&amp;state=tid_Wvm4RM28ca_MiO4Ne9osTPtpHS9wicjEF5X7fRziVPIHCd9FyQ&amp;data=UlNrNmk5WktYejR0eWJFYk1Ldmtxck1GWmgxRnJCRmpIdE9zd292N1V4Q0pKdXhuNzlmNHV3anpOa244VW5Zd3FvR1V4U1ZOZG5KZnY3blZyZEUzQnRPaG4yWTJxVm9zMkFYZFBQd1A5Y0VQWk5xTEhPWHhUS0ZVOWdhcldjM1Y&amp;b64e=2&amp;sign=0a1eba979c6b9f99a8e2f304cdc7a162&amp;keyno=0&amp;l10n=ru" TargetMode="External"/><Relationship Id="rId11" Type="http://schemas.openxmlformats.org/officeDocument/2006/relationships/hyperlink" Target="http://yandex.ru/clck/jsredir?from=yandex.ru;images/search;images;;&amp;text=&amp;etext=1141.vvRHzJUHm-pvj8i08iuQrzTesS1ZpLo3STUmCxXnWgMVul5bpu2RYjt12Y5s-v-E.5d123b7ab223858d5fcb8d006fc40026328b859b&amp;uuid=&amp;state=tid_Wvm4RM28ca_MiO4Ne9osTPtpHS9wicjEF5X7fRziVPIHCd9FyQ&amp;data=UlNrNmk5WktYejR0eWJFYk1LdmtxcTdPUXNUQ2NSbjBWRHVEcUxXSC1iVkN1Mkd4bWpSaGlBbkY1MlBDV3lqdTJVSUhZYnVnNkhRTk5iSzd1Zy1FYXRIZEFmSkRMdS1jT0lOdzJDb1pxRnN1OVItTEFvMVpsZnZLMGNDTE1rX0NDZzIzdFBMZkxNWQ&amp;b64e=2&amp;sign=124c0acc91b22ca7806a0a768066c427&amp;keyno=0&amp;l10n=ru" TargetMode="External"/><Relationship Id="rId5" Type="http://schemas.openxmlformats.org/officeDocument/2006/relationships/hyperlink" Target="http://yandex.ru/clck/jsredir?from=yandex.ru;images/search;images;;&amp;text=&amp;etext=1138.fH8-tiDgG4vX1iIamEhjnt-UZHO5gIvgRhSWAiEq46G2qn2Dz-lfBoF_CBuNVD8_.c5e3808f74a34fc02a833232cdd4ce5c70887f58&amp;uuid=&amp;state=tid_Wvm4RM28ca_MiO4Ne9osTPtpHS9wicjEF5X7fRziVPIHCd9FyQ&amp;data=UlNrNmk5WktYejY4cHFySjRXSWhXSDF3MnFQUnlxSWdkbmZjaHlKbVlzVndNMEVnc3A4WUNJMk9PaE5aTVIyYzJURHZSbGdBVXRZdjVrazZTZ3JOYVF5MkdKRGgyYTBXcjdWMG15UmxyVnJkYzJmbGVHZ282SEJFX1RZODRWNHQxWFNPTklaLUVScE1RY1FMdzk3NGljSjFrci1fakg1bA&amp;b64e=2&amp;sign=184634f2b4f14ca5925e64e97ea0ed9a&amp;keyno=0&amp;l10n=ru" TargetMode="External"/><Relationship Id="rId15" Type="http://schemas.openxmlformats.org/officeDocument/2006/relationships/hyperlink" Target="http://yandex.ru/clck/jsredir?from=yandex.ru;images/search;images;;&amp;text=&amp;etext=1141.PLCKKVR93qG8gmp27DXKjpKV9iuA0W89bN0OIpxOfNemyh9k7XViry0bmGfcUk3x.19b88cb286bc72e0adc7f6691ee422edc03de186&amp;uuid=&amp;state=tid_Wvm4RM28ca_MiO4Ne9osTPtpHS9wicjEF5X7fRziVPIHCd9FyQ&amp;data=UlNrNmk5WktYejR0eWJFYk1LdmtxbVo0T2xybnBoa1NjSnlETjduOTlNZ1ZySlNEbE9oOGkwZEpkSGJBOHpuMXQxM0RoeTdxSG1mSWpDRHcyeUV5bWdTZkd6VFFoUXZNN0JTODBwRjNqaWtDNmVOWV85eUVVcHJ1U1hTZnptcWlpM1NObExCZHdpX1VsUDRLM3dxM3RfOURjNnNNUHdBUm8zbTRiSVJ0U2FPdXIzdUFJREUyN0JGTldvU1hWZHNCLTE2ME4xZUdzdVE&amp;b64e=2&amp;sign=f04103e5e3e34ed396fee3b20b6f7a0e&amp;keyno=0&amp;l10n=ru" TargetMode="External"/><Relationship Id="rId10" Type="http://schemas.openxmlformats.org/officeDocument/2006/relationships/hyperlink" Target="http://yandex.ru/clck/jsredir?from=yandex.ru;images/search;images;;&amp;text=&amp;etext=1141.HgPHS2-n3oFX9FMGHJqmrdelFzG4zgphSI7NTMmMfzTO9k4PvEFDUaFJ0RHbP905.e218cdeb969bc464d192ad174b50d563ce2ef4ee&amp;uuid=&amp;state=tid_Wvm4RM28ca_MiO4Ne9osTPtpHS9wicjEF5X7fRziVPIHCd9FyQ&amp;data=UlNrNmk5WktYejR0eWJFYk1LdmtxZ0wwcVZzOWtlUW1pUUEtTmZGUXE2NFVJb0JEX3lfblNwc3RUX3hiWE5TR0ZfVnZlNm55aGhieFl5RzByVDVCcDFwZERUYTNLWFY5dkRtQ3FwTzRiU3BFVmhYR3hybDV2ZVI3b1l2TngxOGk&amp;b64e=2&amp;sign=178e7206f97780d90234d3d62484133f&amp;keyno=0&amp;l10n=ru" TargetMode="External"/><Relationship Id="rId4" Type="http://schemas.openxmlformats.org/officeDocument/2006/relationships/hyperlink" Target="http://fizika7k.narod.ru/p25aa1.html" TargetMode="External"/><Relationship Id="rId9" Type="http://schemas.openxmlformats.org/officeDocument/2006/relationships/hyperlink" Target="http://yandex.ru/clck/jsredir?from=yandex.ru;images/search;images;;&amp;text=&amp;etext=1141.dQVE9wHK5XbZNrXyHj9sXHcDcHXlB9GV1u73TU261ikHFgZj9q6uVY6ch_K1Gl08.e4a5500e1632b4f2b4a3ae1611abd9e85da55043&amp;uuid=&amp;state=tid_Wvm4RM28ca_MiO4Ne9osTPtpHS9wicjEF5X7fRziVPIHCd9FyQ&amp;data=UlNrNmk5WktYejR0eWJFYk1LdmtxcTlZSFAwbjROOXVIVXdxQXItckxhRWZsendXanAyZUF0Mm96ZGh2OF9YTDB3bi1FMm84czMxZTc5UkJ5RzYzZlZIUkFtdEtyX2JrSFBDR1NmWjJlNkRqaDlSdnlaQXFZcTlsZWpaU0FNWVNwc1gxMEdDRGcwZFMzeWd6dWFockI3OFdHQ1YyU3o2TmRkSUJZX0lpUWNWX0FxSVZMUkVqQXc&amp;b64e=2&amp;sign=86fc46b5969eee87b1f16e8e0e0a6054&amp;keyno=0&amp;l10n=ru" TargetMode="External"/><Relationship Id="rId14" Type="http://schemas.openxmlformats.org/officeDocument/2006/relationships/hyperlink" Target="http://yandex.ru/clck/jsredir?from=yandex.ru;images/search;images;;&amp;text=&amp;etext=1141.1AjzOtNQ9naQGeiWDVDK1meBMQwwy0Dg_EzTJden3G4mwzXBifZuw4alrLglxBIXfK_63JyKPTPjAES7T_StzQ.4efc9face0a0e8ccdec61ec684b181c71fa57bdc&amp;uuid=&amp;state=tid_Wvm4RM28ca_MiO4Ne9osTPtpHS9wicjEF5X7fRziVPIHCd9FyQ&amp;data=UlNrNmk5WktYejR0eWJFYk1LdmtxcWhORm5uWTQ4S3NRODQ5c3V1S0JEYWNQYVJUbF82d2QxUm9WUFEzZGFLdkNyREg1OXRXY3RkYU1KMmQxZHJUSDlRNWdhS1RxUXFud0cxNUF2ZXdOY2ZWS2pLaGlCVG9lck9SSUhqblJ0dklzYjZXdW9SU3VhMmR3endINDVvYXowRnE2a2UtN0RydEpGT2RSaGpQWGRr&amp;b64e=2&amp;sign=cebd10ae26df49946d03bdd49e1d6563&amp;keyno=0&amp;l10n=ru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42148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cs typeface="Aharoni" pitchFamily="2" charset="-79"/>
              </a:rPr>
              <a:t>Интеллектуально-познавательная игра </a:t>
            </a:r>
            <a:r>
              <a:rPr lang="ru-RU" sz="4800" b="1" i="1" dirty="0" smtClean="0">
                <a:cs typeface="Aharoni" pitchFamily="2" charset="-79"/>
              </a:rPr>
              <a:t/>
            </a:r>
            <a:br>
              <a:rPr lang="ru-RU" sz="4800" b="1" i="1" dirty="0" smtClean="0">
                <a:cs typeface="Aharoni" pitchFamily="2" charset="-79"/>
              </a:rPr>
            </a:br>
            <a:r>
              <a:rPr lang="ru-RU" sz="7300" b="1" i="1" dirty="0" smtClean="0">
                <a:cs typeface="Aharoni" pitchFamily="2" charset="-79"/>
              </a:rPr>
              <a:t>«Лучшие из Пяти»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>
                <a:latin typeface="Arial Narrow" pitchFamily="34" charset="0"/>
              </a:rPr>
              <a:t>(обобщающий </a:t>
            </a:r>
            <a:r>
              <a:rPr lang="ru-RU" sz="2700" dirty="0">
                <a:latin typeface="Arial Narrow" pitchFamily="34" charset="0"/>
              </a:rPr>
              <a:t>урок по теме “Давление твердых тел, жидкостей и газов” </a:t>
            </a:r>
            <a:r>
              <a:rPr lang="ru-RU" sz="2700" dirty="0" smtClean="0">
                <a:latin typeface="Arial Narrow" pitchFamily="34" charset="0"/>
              </a:rPr>
              <a:t>в </a:t>
            </a:r>
            <a:r>
              <a:rPr lang="ru-RU" sz="2700" dirty="0">
                <a:latin typeface="Arial Narrow" pitchFamily="34" charset="0"/>
              </a:rPr>
              <a:t>форме “Своя игра</a:t>
            </a:r>
            <a:r>
              <a:rPr lang="ru-RU" sz="2700" dirty="0" smtClean="0">
                <a:latin typeface="Arial Narrow" pitchFamily="34" charset="0"/>
              </a:rPr>
              <a:t>”) </a:t>
            </a:r>
            <a:endParaRPr lang="ru-RU" sz="2700" dirty="0"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105400"/>
            <a:ext cx="6400800" cy="17526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1"/>
                </a:solidFill>
                <a:latin typeface="Arial Narrow" pitchFamily="34" charset="0"/>
              </a:rPr>
              <a:t>Леонова Ирина Сергеевна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учитель физики и математики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 МОУ «</a:t>
            </a:r>
            <a:r>
              <a:rPr lang="ru-RU" dirty="0" err="1" smtClean="0">
                <a:solidFill>
                  <a:schemeClr val="tx1"/>
                </a:solidFill>
                <a:latin typeface="Arial Narrow" pitchFamily="34" charset="0"/>
              </a:rPr>
              <a:t>Разуменская</a:t>
            </a:r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 СОШ №2 Белгородского района Белгородской области»</a:t>
            </a:r>
            <a:endParaRPr lang="ru-RU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сельском хозяйстве   </a:t>
            </a:r>
            <a:r>
              <a:rPr lang="ru-RU" sz="4900" b="1" i="1" dirty="0" smtClean="0">
                <a:latin typeface="Arial Narrow" pitchFamily="34" charset="0"/>
              </a:rPr>
              <a:t>30б</a:t>
            </a:r>
            <a:endParaRPr lang="ru-RU" sz="4900" b="1" i="1" dirty="0">
              <a:latin typeface="Arial Narrow" pitchFamily="34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1857364"/>
            <a:ext cx="8229600" cy="3500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600" dirty="0" smtClean="0"/>
              <a:t>	</a:t>
            </a:r>
            <a:r>
              <a:rPr lang="ru-RU" sz="3600" dirty="0"/>
              <a:t>Шайбы увеличивают площадь опоры. Это ведет к уменьшению давления гайки, надетой на болт при ее закручивании и она не врезается в </a:t>
            </a:r>
            <a:r>
              <a:rPr lang="ru-RU" sz="3600" dirty="0" smtClean="0"/>
              <a:t>дерево.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сельском хозяйстве </a:t>
            </a:r>
            <a:r>
              <a:rPr lang="ru-RU" sz="4900" b="1" i="1" dirty="0" smtClean="0">
                <a:latin typeface="Arial Narrow" pitchFamily="34" charset="0"/>
              </a:rPr>
              <a:t>4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292895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i="1" dirty="0"/>
              <a:t>Тяжелый трактор производит примерно такое же давление на землю, какое производит человек. Почему же трактор раздавливает кирпич, попавший под гусеницу, а человек, наступив на кирпич, не в состоянии раздавить его? </a:t>
            </a:r>
            <a:endParaRPr lang="ru-RU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сельском хозяйстве </a:t>
            </a:r>
            <a:r>
              <a:rPr lang="ru-RU" sz="4900" b="1" i="1" dirty="0" smtClean="0">
                <a:latin typeface="Arial Narrow" pitchFamily="34" charset="0"/>
              </a:rPr>
              <a:t>4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2000240"/>
            <a:ext cx="8229600" cy="32861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600" dirty="0" smtClean="0"/>
              <a:t>	</a:t>
            </a:r>
            <a:r>
              <a:rPr lang="ru-RU" sz="3600" dirty="0"/>
              <a:t>Когда трактор наезжает на кирпич, огромная сила тяжести трактора сосредоточивается на небольшой площади – на площади кирпича. Создается большое давление, которое кирпич не </a:t>
            </a:r>
            <a:r>
              <a:rPr lang="ru-RU" sz="3600" dirty="0" smtClean="0"/>
              <a:t>выдерживает.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сельском хозяйстве </a:t>
            </a:r>
            <a:r>
              <a:rPr lang="ru-RU" sz="4900" b="1" i="1" dirty="0" smtClean="0">
                <a:latin typeface="Arial Narrow" pitchFamily="34" charset="0"/>
              </a:rPr>
              <a:t>5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6286544" cy="471490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i="1" dirty="0" smtClean="0"/>
              <a:t>	Подъем </a:t>
            </a:r>
            <a:r>
              <a:rPr lang="ru-RU" b="1" i="1" dirty="0"/>
              <a:t>и опускание жатки самоходного комбайна производится при помощи гидравлического устройства. Определите, какая сила передается жатке поршнем </a:t>
            </a:r>
            <a:r>
              <a:rPr lang="ru-RU" b="1" i="1" dirty="0" err="1"/>
              <a:t>гидросистемы</a:t>
            </a:r>
            <a:r>
              <a:rPr lang="ru-RU" b="1" i="1" dirty="0"/>
              <a:t>, если масло в гидравлический цилиндр поступает под давлением 2,5 МПа, а диаметр цилиндра 108мм. </a:t>
            </a:r>
            <a:r>
              <a:rPr lang="ru-RU" sz="3600" b="1" i="1" dirty="0" smtClean="0"/>
              <a:t> </a:t>
            </a:r>
            <a:endParaRPr lang="ru-RU" sz="3600" b="1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57804" y="4500570"/>
            <a:ext cx="4086196" cy="928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600" b="1" dirty="0" smtClean="0"/>
              <a:t>	</a:t>
            </a:r>
            <a:r>
              <a:rPr lang="ru-RU" sz="3200" b="1" dirty="0"/>
              <a:t>23 кН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9938" name="Picture 2" descr="http://www.atk72.ru/files/atk/cat/MacDon2/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1214422"/>
            <a:ext cx="3319486" cy="292895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 Narrow" pitchFamily="34" charset="0"/>
              </a:rPr>
              <a:t>Экспериментальное задание     </a:t>
            </a:r>
            <a:r>
              <a:rPr lang="ru-RU" sz="4400" b="1" i="1" dirty="0" smtClean="0">
                <a:latin typeface="Arial Narrow" pitchFamily="34" charset="0"/>
              </a:rPr>
              <a:t>10Б</a:t>
            </a:r>
            <a:endParaRPr lang="ru-RU" sz="44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496"/>
            <a:ext cx="8686800" cy="15176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/>
              <a:t>	Определите давление воды на дно мензурки.</a:t>
            </a:r>
            <a:endParaRPr lang="ru-RU" sz="3600" b="1" i="1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 Narrow" pitchFamily="34" charset="0"/>
              </a:rPr>
              <a:t>Экспериментальное задание      </a:t>
            </a:r>
            <a:r>
              <a:rPr lang="ru-RU" sz="4400" b="1" i="1" dirty="0" smtClean="0">
                <a:latin typeface="Arial Narrow" pitchFamily="34" charset="0"/>
              </a:rPr>
              <a:t>20Б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686800" cy="2874970"/>
          </a:xfrm>
        </p:spPr>
        <p:txBody>
          <a:bodyPr/>
          <a:lstStyle/>
          <a:p>
            <a:endParaRPr lang="ru-RU" dirty="0" smtClean="0"/>
          </a:p>
          <a:p>
            <a:pPr algn="ctr">
              <a:buNone/>
            </a:pPr>
            <a:r>
              <a:rPr lang="ru-RU" dirty="0" smtClean="0"/>
              <a:t>	</a:t>
            </a:r>
            <a:r>
              <a:rPr lang="ru-RU" sz="3600" b="1" i="1" dirty="0" smtClean="0"/>
              <a:t>Определите какое давление оказывает воздух в классной комнате (плотность воздуха 1, 29 кг/м³).</a:t>
            </a:r>
            <a:endParaRPr lang="ru-RU" sz="3600" b="1" i="1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 Narrow" pitchFamily="34" charset="0"/>
              </a:rPr>
              <a:t>Экспериментальное задание      </a:t>
            </a:r>
            <a:r>
              <a:rPr lang="ru-RU" sz="4400" b="1" i="1" dirty="0" smtClean="0">
                <a:latin typeface="Arial Narrow" pitchFamily="34" charset="0"/>
              </a:rPr>
              <a:t>30Б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686800" cy="194627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3600" b="1" i="1" dirty="0" smtClean="0"/>
              <a:t>Определите давление, которое оказывает вода на погруженный в нее цилиндр.</a:t>
            </a:r>
            <a:endParaRPr lang="ru-RU" sz="3600" b="1" i="1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tishok.com/media/files/OS6KSV7ZBYVRP2GGIEVZ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2162175"/>
            <a:ext cx="6858000" cy="46958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 Narrow" pitchFamily="34" charset="0"/>
              </a:rPr>
              <a:t>Экспериментальное задание      </a:t>
            </a:r>
            <a:r>
              <a:rPr lang="ru-RU" sz="4400" b="1" i="1" dirty="0" smtClean="0">
                <a:latin typeface="Arial Narrow" pitchFamily="34" charset="0"/>
              </a:rPr>
              <a:t>40Б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429684" cy="8747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 smtClean="0"/>
              <a:t>КОТ в мешке!!!!</a:t>
            </a:r>
            <a:endParaRPr lang="ru-RU" sz="4800" b="1" i="1" dirty="0"/>
          </a:p>
        </p:txBody>
      </p:sp>
      <p:sp>
        <p:nvSpPr>
          <p:cNvPr id="5" name="Выгнутая вниз стрелка 4">
            <a:hlinkClick r:id="rId4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 Narrow" pitchFamily="34" charset="0"/>
              </a:rPr>
              <a:t>Экспериментальное задание      </a:t>
            </a:r>
            <a:r>
              <a:rPr lang="ru-RU" sz="4400" b="1" i="1" dirty="0" smtClean="0">
                <a:latin typeface="Arial Narrow" pitchFamily="34" charset="0"/>
              </a:rPr>
              <a:t>50Б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85992"/>
            <a:ext cx="8686800" cy="187483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3600" b="1" i="1" dirty="0" smtClean="0"/>
              <a:t>Определите давление, которое вы оказываете на пол, стоя на двух ногах.</a:t>
            </a:r>
            <a:endParaRPr lang="ru-RU" sz="3600" b="1" i="1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Век живи – век учись!  </a:t>
            </a:r>
            <a:r>
              <a:rPr lang="ru-RU" sz="4900" b="1" i="1" dirty="0" smtClean="0">
                <a:latin typeface="Arial Narrow" pitchFamily="34" charset="0"/>
              </a:rPr>
              <a:t>1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929718" cy="257176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i="1" dirty="0" smtClean="0"/>
              <a:t>	</a:t>
            </a:r>
            <a:r>
              <a:rPr lang="ru-RU" sz="4400" b="1" i="1" dirty="0"/>
              <a:t> </a:t>
            </a:r>
            <a:r>
              <a:rPr lang="ru-RU" sz="4000" b="1" i="1" dirty="0"/>
              <a:t>При движении по </a:t>
            </a:r>
            <a:r>
              <a:rPr lang="ru-RU" sz="4000" b="1" i="1" dirty="0" smtClean="0"/>
              <a:t>песку  </a:t>
            </a:r>
            <a:r>
              <a:rPr lang="ru-RU" sz="4000" b="1" i="1" dirty="0"/>
              <a:t>рекомендуют давление воздуха в шинах автомобиля уменьшить. Зачем? </a:t>
            </a:r>
            <a:endParaRPr lang="ru-RU" b="1" dirty="0"/>
          </a:p>
        </p:txBody>
      </p:sp>
      <p:pic>
        <p:nvPicPr>
          <p:cNvPr id="33794" name="Picture 2" descr="http://evakuator-sz.ru/images/stories/news/zastryal-avtomobil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4000504"/>
            <a:ext cx="6858000" cy="26193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3600" b="1" i="1" dirty="0" smtClean="0">
                <a:latin typeface="Arial Narrow" pitchFamily="34" charset="0"/>
              </a:rPr>
              <a:t>Корень учения горек, да плод его сладок!</a:t>
            </a:r>
          </a:p>
          <a:p>
            <a:pPr lvl="0">
              <a:buNone/>
            </a:pPr>
            <a:endParaRPr lang="ru-RU" i="1" dirty="0" smtClean="0"/>
          </a:p>
          <a:p>
            <a:pPr lvl="0">
              <a:buNone/>
            </a:pPr>
            <a:r>
              <a:rPr lang="ru-RU" b="1" dirty="0" smtClean="0">
                <a:latin typeface="Arial Narrow" pitchFamily="34" charset="0"/>
              </a:rPr>
              <a:t>	</a:t>
            </a:r>
            <a:r>
              <a:rPr lang="ru-RU" sz="4000" b="1" dirty="0" smtClean="0">
                <a:latin typeface="Arial Narrow" pitchFamily="34" charset="0"/>
              </a:rPr>
              <a:t>Дружба – самое необходимое в жизни, так как никто не пожелает себе жизни без друзей, даже если б он имел все остальные блага.</a:t>
            </a:r>
          </a:p>
          <a:p>
            <a:pPr>
              <a:buNone/>
            </a:pPr>
            <a:r>
              <a:rPr lang="ru-RU" i="1" dirty="0" smtClean="0"/>
              <a:t>                                                             Аристотель.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571480"/>
            <a:ext cx="8686800" cy="642918"/>
          </a:xfrm>
          <a:prstGeom prst="rect">
            <a:avLst/>
          </a:prstGeom>
        </p:spPr>
        <p:txBody>
          <a:bodyPr vert="horz">
            <a:normAutofit fontScale="32500" lnSpcReduction="200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6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Эпиграф урока: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	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Век живи – век учись!  </a:t>
            </a:r>
            <a:r>
              <a:rPr lang="ru-RU" sz="4900" b="1" i="1" dirty="0" smtClean="0">
                <a:latin typeface="Arial Narrow" pitchFamily="34" charset="0"/>
              </a:rPr>
              <a:t>1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4282" y="1714488"/>
            <a:ext cx="8715404" cy="4500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lang="ru-RU" sz="4000" dirty="0" smtClean="0"/>
              <a:t>Если </a:t>
            </a:r>
            <a:r>
              <a:rPr lang="ru-RU" sz="4000" dirty="0"/>
              <a:t>шины значительно спущены, то площадь соприкосновения шин с песком </a:t>
            </a:r>
            <a:r>
              <a:rPr lang="ru-RU" sz="4000" dirty="0" smtClean="0"/>
              <a:t>увеличивается, следовательно  </a:t>
            </a:r>
            <a:r>
              <a:rPr lang="ru-RU" sz="4000" dirty="0"/>
              <a:t>давление на песок </a:t>
            </a:r>
            <a:r>
              <a:rPr lang="ru-RU" sz="4000" dirty="0" smtClean="0"/>
              <a:t>уменьшается.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Век живи – век учись!  </a:t>
            </a:r>
            <a:r>
              <a:rPr lang="ru-RU" sz="4900" b="1" i="1" dirty="0" smtClean="0">
                <a:latin typeface="Arial Narrow" pitchFamily="34" charset="0"/>
              </a:rPr>
              <a:t>2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4429156" cy="407196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4400" i="1" dirty="0"/>
              <a:t> </a:t>
            </a:r>
            <a:r>
              <a:rPr lang="ru-RU" sz="3500" b="1" i="1" dirty="0"/>
              <a:t>Если тяжелую покупку нести за веревку, то ощущается сильная боль (режет пальцы). Что необходимо сделать, чтобы уменьшить боль? </a:t>
            </a:r>
            <a:endParaRPr lang="ru-RU" sz="3500" b="1" dirty="0"/>
          </a:p>
        </p:txBody>
      </p:sp>
      <p:pic>
        <p:nvPicPr>
          <p:cNvPr id="31746" name="Picture 2" descr="http://cdn.alitrack.ru/userdata/sub-27/108552/forum-imgs/0jindwoysrzv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1714488"/>
            <a:ext cx="4135884" cy="47149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Век живи – век учись!  </a:t>
            </a:r>
            <a:r>
              <a:rPr lang="ru-RU" sz="4900" b="1" i="1" dirty="0" smtClean="0">
                <a:latin typeface="Arial Narrow" pitchFamily="34" charset="0"/>
              </a:rPr>
              <a:t>2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4282" y="2357430"/>
            <a:ext cx="8715404" cy="2428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000" dirty="0" smtClean="0"/>
              <a:t>Необходимо </a:t>
            </a:r>
            <a:r>
              <a:rPr lang="ru-RU" sz="4000" dirty="0"/>
              <a:t>подложить, например, лист бумаги, т.к. увеличивая площадь опоры, уменьшаем </a:t>
            </a:r>
            <a:r>
              <a:rPr lang="ru-RU" sz="4000" dirty="0" smtClean="0"/>
              <a:t>давление.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Век живи – век учись!  </a:t>
            </a:r>
            <a:r>
              <a:rPr lang="ru-RU" sz="4900" b="1" i="1" dirty="0" smtClean="0">
                <a:latin typeface="Arial Narrow" pitchFamily="34" charset="0"/>
              </a:rPr>
              <a:t>3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929718" cy="20717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4400" b="1" i="1" dirty="0"/>
              <a:t> </a:t>
            </a:r>
            <a:r>
              <a:rPr lang="ru-RU" sz="4000" b="1" i="1" dirty="0"/>
              <a:t>Почему при постройке дома все его стены выводятся одновременно до одинаковой примерно высоты?</a:t>
            </a:r>
            <a:endParaRPr lang="ru-RU" b="1" dirty="0"/>
          </a:p>
        </p:txBody>
      </p:sp>
      <p:pic>
        <p:nvPicPr>
          <p:cNvPr id="29700" name="Picture 4" descr="http://www.gidro-slon.ru/texts/img/stroitelstvo_domov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08" y="3286124"/>
            <a:ext cx="4480482" cy="33380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Век живи – век учись!  </a:t>
            </a:r>
            <a:r>
              <a:rPr lang="ru-RU" sz="4900" b="1" i="1" dirty="0" smtClean="0">
                <a:latin typeface="Arial Narrow" pitchFamily="34" charset="0"/>
              </a:rPr>
              <a:t>3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4282" y="1643050"/>
            <a:ext cx="8715404" cy="33575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000" dirty="0"/>
              <a:t>Давление стен на фундамент зависит от веса стены и прилегающей к ней части здания. Под действием веса здания происходит уплотнение (усадка) грунта. 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Век живи – век учись!  </a:t>
            </a:r>
            <a:r>
              <a:rPr lang="ru-RU" sz="4900" b="1" i="1" dirty="0" smtClean="0">
                <a:latin typeface="Arial" pitchFamily="34" charset="0"/>
                <a:cs typeface="Arial" pitchFamily="34" charset="0"/>
              </a:rPr>
              <a:t>40</a:t>
            </a:r>
            <a:r>
              <a:rPr lang="ru-RU" sz="4800" b="1" i="1" dirty="0" smtClean="0">
                <a:latin typeface="Arial Narrow" pitchFamily="34" charset="0"/>
              </a:rPr>
              <a:t>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8929718" cy="20717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4400" i="1" dirty="0"/>
              <a:t> </a:t>
            </a:r>
            <a:r>
              <a:rPr lang="ru-RU" sz="4000" b="1" i="1" dirty="0"/>
              <a:t>Каким простым способом удаляют вмятину, которую получила оболочка мячика настольного тенниса? </a:t>
            </a:r>
            <a:endParaRPr lang="ru-RU" b="1" dirty="0"/>
          </a:p>
        </p:txBody>
      </p:sp>
      <p:pic>
        <p:nvPicPr>
          <p:cNvPr id="27650" name="Picture 2" descr="http://videomovi.ru/uploads/thumbs/c/f/3/cf31b7a372cff4f192305ffee2d8ce1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4286256"/>
            <a:ext cx="4157112" cy="23336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Век живи – век учись!  </a:t>
            </a:r>
            <a:r>
              <a:rPr lang="ru-RU" sz="4900" b="1" i="1" dirty="0" smtClean="0">
                <a:latin typeface="Arial" pitchFamily="34" charset="0"/>
                <a:cs typeface="Arial" pitchFamily="34" charset="0"/>
              </a:rPr>
              <a:t>40</a:t>
            </a:r>
            <a:r>
              <a:rPr lang="ru-RU" sz="4800" b="1" i="1" dirty="0" smtClean="0">
                <a:latin typeface="Arial Narrow" pitchFamily="34" charset="0"/>
              </a:rPr>
              <a:t>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4282" y="2357430"/>
            <a:ext cx="8715404" cy="12144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000" dirty="0"/>
              <a:t>Путем нагревания его в горячей воде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Век живи – век учись!  </a:t>
            </a:r>
            <a:r>
              <a:rPr lang="ru-RU" sz="4900" b="1" i="1" dirty="0" smtClean="0">
                <a:latin typeface="Arial Narrow" pitchFamily="34" charset="0"/>
              </a:rPr>
              <a:t>50</a:t>
            </a:r>
            <a:r>
              <a:rPr lang="ru-RU" sz="4800" b="1" i="1" dirty="0" smtClean="0">
                <a:latin typeface="Arial Narrow" pitchFamily="34" charset="0"/>
              </a:rPr>
              <a:t>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929718" cy="450059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4400" i="1" dirty="0"/>
              <a:t> </a:t>
            </a:r>
            <a:r>
              <a:rPr lang="ru-RU" sz="4400" b="1" i="1" dirty="0"/>
              <a:t>Во время ремонта театрального зала с наклонным полом возникла необходимость наметить на всех стенах горизонтальную линию. Предложите наиболее простое устройство, с помощью которого можно сделать отметки на одном и том же уровне. 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Век живи – век учись!  </a:t>
            </a:r>
            <a:r>
              <a:rPr lang="ru-RU" sz="4900" b="1" i="1" dirty="0" smtClean="0">
                <a:latin typeface="Arial Narrow" pitchFamily="34" charset="0"/>
              </a:rPr>
              <a:t>5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929718" cy="471490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4400" i="1" dirty="0"/>
              <a:t> </a:t>
            </a:r>
            <a:r>
              <a:rPr lang="ru-RU" sz="4000" dirty="0">
                <a:solidFill>
                  <a:schemeClr val="tx1"/>
                </a:solidFill>
              </a:rPr>
              <a:t>Две стеклянные трубки соединить длинной резиновой трубкой и наполнить водой. Держа одну из трубок у одной из стен и зафиксировав определенный уровень воды в ней (согласно отметке на стене), обходят вместе с другой трубкой остальные стены и делают на них отметки согласно уровню воды в трубке (начальный уровень воды в неподвижной трубке при этом не должен изменяться</a:t>
            </a:r>
            <a:r>
              <a:rPr lang="ru-RU" sz="4000" dirty="0" smtClean="0">
                <a:solidFill>
                  <a:schemeClr val="tx1"/>
                </a:solidFill>
              </a:rPr>
              <a:t>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 Narrow" pitchFamily="34" charset="0"/>
              </a:rPr>
              <a:t>Люблю задачи я!   </a:t>
            </a:r>
            <a:r>
              <a:rPr lang="ru-RU" sz="4400" b="1" i="1" dirty="0" smtClean="0">
                <a:latin typeface="Arial Narrow" pitchFamily="34" charset="0"/>
              </a:rPr>
              <a:t>10Б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571744"/>
            <a:ext cx="8686800" cy="3508381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b="1" i="1" dirty="0" smtClean="0"/>
              <a:t>На какой глубине давление воды в море равно 412 кПа? Плотность морской воды 1030 кг/м³.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Arial Narrow" pitchFamily="34" charset="0"/>
              </a:rPr>
              <a:t>Вопрос на право первого хода</a:t>
            </a:r>
            <a:endParaRPr lang="ru-RU" sz="32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500306"/>
            <a:ext cx="4410076" cy="244634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Кто изображен на фото?</a:t>
            </a:r>
            <a:endParaRPr lang="ru-RU" dirty="0"/>
          </a:p>
        </p:txBody>
      </p:sp>
      <p:pic>
        <p:nvPicPr>
          <p:cNvPr id="31746" name="Picture 2" descr="http://cs4.pikabu.ru/images/previews_comm/2015-06_1/1433407970268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1077224"/>
            <a:ext cx="4214842" cy="5780775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0" y="4857761"/>
            <a:ext cx="4410076" cy="78581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Архимед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 Narrow" pitchFamily="34" charset="0"/>
              </a:rPr>
              <a:t>Люблю задачи я!   </a:t>
            </a:r>
            <a:r>
              <a:rPr lang="ru-RU" sz="4400" b="1" i="1" dirty="0" smtClean="0">
                <a:latin typeface="Arial Narrow" pitchFamily="34" charset="0"/>
              </a:rPr>
              <a:t>20Б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500306"/>
            <a:ext cx="8686800" cy="357981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В цистерне заполненной нефтью на глубине 3м имеется кран, площадь отверстия которого 30см². С какой силой давит нефть на кран? Плотность нефти 800 кг/м³. </a:t>
            </a:r>
            <a:endParaRPr lang="ru-RU" b="1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 Narrow" pitchFamily="34" charset="0"/>
              </a:rPr>
              <a:t>Люблю задачи я!   </a:t>
            </a:r>
            <a:r>
              <a:rPr lang="ru-RU" sz="4400" b="1" i="1" dirty="0" smtClean="0">
                <a:latin typeface="Arial Narrow" pitchFamily="34" charset="0"/>
              </a:rPr>
              <a:t>30Б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85992"/>
            <a:ext cx="8686800" cy="379413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Какое давление оказывает на грунт гранитная колонна объемом 6м³, если площадь основания ее равна 1,5м².Плотность гранита 2600 кг/м³.</a:t>
            </a:r>
            <a:endParaRPr lang="ru-RU" b="1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 Narrow" pitchFamily="34" charset="0"/>
              </a:rPr>
              <a:t>Люблю задачи я!   </a:t>
            </a:r>
            <a:r>
              <a:rPr lang="ru-RU" sz="4400" b="1" i="1" dirty="0" smtClean="0">
                <a:latin typeface="Arial Narrow" pitchFamily="34" charset="0"/>
              </a:rPr>
              <a:t>40Б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686800" cy="39465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Брусок размером 0,5х0,4х0,1м находится в баке с водой на глубине 0,6м. Вычислите с какой силой вода давит на нижнюю грань бруска. Плотность воды 1000 кг/м³.</a:t>
            </a:r>
            <a:endParaRPr lang="ru-RU" b="1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 Narrow" pitchFamily="34" charset="0"/>
              </a:rPr>
              <a:t>Люблю задачи я!   </a:t>
            </a:r>
            <a:r>
              <a:rPr lang="ru-RU" sz="4400" b="1" i="1" dirty="0" smtClean="0">
                <a:latin typeface="Arial Narrow" pitchFamily="34" charset="0"/>
              </a:rPr>
              <a:t>50Б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В сообщающихся сосудах находилась ртуть. Когда в правую трубку налили слой керосина высотой 34см, то уровень ртути в левой трубке поднялся на 2 см. Какой высоты следует налить слой воды в левую трубку, чтобы ртуть в трубках установилась на одинаковом уровне. Плотность керосина 800 кг/м³, ртути 13600 кг/м³, воды 1000 кг/м³. 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рисунках  </a:t>
            </a:r>
            <a:r>
              <a:rPr lang="ru-RU" sz="4900" b="1" i="1" dirty="0" smtClean="0">
                <a:latin typeface="Arial Narrow" pitchFamily="34" charset="0"/>
              </a:rPr>
              <a:t>1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929718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4400" i="1" dirty="0"/>
              <a:t> </a:t>
            </a:r>
            <a:r>
              <a:rPr lang="ru-RU" sz="4000" b="1" i="1" dirty="0" smtClean="0"/>
              <a:t>Объясните рисунки.</a:t>
            </a:r>
            <a:endParaRPr lang="ru-RU" b="1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410" name="AutoShape 2" descr="http://%D0%B7%D0%B0-%D0%BF%D0%B0%D1%80%D1%82%D0%BE%D0%B9.%D1%80%D1%84/78/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http://%D0%B7%D0%B0-%D0%BF%D0%B0%D1%80%D1%82%D0%BE%D0%B9.%D1%80%D1%84/78/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4" name="Picture 6" descr="http://900igr.net/datas/fizika/Davlenie-na-poverkhnost/0002-002-Davlenie-tverdykh-te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342542"/>
            <a:ext cx="3929058" cy="4051525"/>
          </a:xfrm>
          <a:prstGeom prst="rect">
            <a:avLst/>
          </a:prstGeom>
          <a:noFill/>
        </p:spPr>
      </p:pic>
      <p:pic>
        <p:nvPicPr>
          <p:cNvPr id="8" name="Picture 6" descr="http://900igr.net/datas/fizika/Davlenie-na-poverkhnost/0002-002-Davlenie-tverdykh-te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43963" y="1785926"/>
            <a:ext cx="5600038" cy="321471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рисунках  </a:t>
            </a:r>
            <a:r>
              <a:rPr lang="ru-RU" sz="4900" b="1" i="1" dirty="0" smtClean="0">
                <a:latin typeface="Arial Narrow" pitchFamily="34" charset="0"/>
              </a:rPr>
              <a:t>2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929718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Какое правило демонстрирует опыт?</a:t>
            </a:r>
            <a:endParaRPr lang="ru-RU" b="1" i="1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386" name="Picture 2" descr="http://fizmat.by/pic/PHYS/page82/im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643182"/>
            <a:ext cx="8393966" cy="300039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рисунках  </a:t>
            </a:r>
            <a:r>
              <a:rPr lang="ru-RU" sz="4900" b="1" i="1" dirty="0" smtClean="0">
                <a:latin typeface="Arial Narrow" pitchFamily="34" charset="0"/>
              </a:rPr>
              <a:t>3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929718" cy="100013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4400" b="1" i="1" dirty="0" smtClean="0"/>
              <a:t>Одинаково ли давление жидкостей на дно сосудов?</a:t>
            </a:r>
            <a:endParaRPr lang="ru-RU" b="1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362" name="AutoShape 2" descr="http://%D0%B7%D0%B0-%D0%BF%D0%B0%D1%80%D1%82%D0%BE%D0%B9.%D1%80%D1%84/78/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://%D0%B7%D0%B0-%D0%BF%D0%B0%D1%80%D1%82%D0%BE%D0%B9.%D1%80%D1%84/78/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%D0%B7%D0%B0-%D0%BF%D0%B0%D1%80%D1%82%D0%BE%D0%B9.%D1%80%D1%84/78/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://%D0%B7%D0%B0-%D0%BF%D0%B0%D1%80%D1%82%D0%BE%D0%B9.%D1%80%D1%84/78/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0" name="AutoShape 10" descr="http://%D0%B7%D0%B0-%D0%BF%D0%B0%D1%80%D1%82%D0%BE%D0%B9.%D1%80%D1%84/78/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2" name="AutoShape 12" descr="http://&amp;zcy;&amp;acy;-&amp;pcy;&amp;acy;&amp;rcy;&amp;tcy;&amp;ocy;&amp;jcy;.&amp;rcy;&amp;fcy;/78/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4" name="Picture 14" descr="http://mypresentation.ru/documents/348e1130e4bd3ef3d6f8399490c94a5f/img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2493116"/>
            <a:ext cx="8215370" cy="305649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рисунках  </a:t>
            </a:r>
            <a:r>
              <a:rPr lang="ru-RU" sz="4900" b="1" i="1" dirty="0" smtClean="0">
                <a:latin typeface="Arial Narrow" pitchFamily="34" charset="0"/>
              </a:rPr>
              <a:t>4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929718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4400" i="1" dirty="0"/>
              <a:t> </a:t>
            </a:r>
            <a:r>
              <a:rPr lang="ru-RU" sz="4000" b="1" i="1" dirty="0" smtClean="0"/>
              <a:t>Объясните картинку.</a:t>
            </a:r>
            <a:endParaRPr lang="ru-RU" b="1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338" name="Picture 2" descr="http://ppt4web.ru/images/73/3361/640/img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4414" y="3000372"/>
            <a:ext cx="6174595" cy="324784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рисунках  </a:t>
            </a:r>
            <a:r>
              <a:rPr lang="ru-RU" sz="4900" b="1" i="1" dirty="0" smtClean="0">
                <a:latin typeface="Arial Narrow" pitchFamily="34" charset="0"/>
              </a:rPr>
              <a:t>5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929718" cy="100013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4400" i="1" dirty="0"/>
              <a:t> </a:t>
            </a:r>
            <a:r>
              <a:rPr lang="ru-RU" sz="4000" b="1" i="1" dirty="0" smtClean="0"/>
              <a:t>Почему шарик увеличивает свой объем?</a:t>
            </a:r>
            <a:endParaRPr lang="ru-RU" b="1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314" name="Picture 2" descr="http://ppt4web.ru/images/581/22830/640/img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2714620"/>
            <a:ext cx="6426028" cy="36050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Почему?   </a:t>
            </a:r>
            <a:r>
              <a:rPr lang="ru-RU" sz="4900" b="1" i="1" dirty="0" smtClean="0">
                <a:latin typeface="Arial Narrow" pitchFamily="34" charset="0"/>
              </a:rPr>
              <a:t>1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8929718" cy="200026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i="1" dirty="0" smtClean="0"/>
              <a:t>	</a:t>
            </a:r>
            <a:r>
              <a:rPr lang="ru-RU" sz="4400" i="1" dirty="0"/>
              <a:t> </a:t>
            </a:r>
            <a:r>
              <a:rPr lang="ru-RU" sz="4400" b="1" i="1" dirty="0"/>
              <a:t>Многие животные и растения покрыты колючками. Не </a:t>
            </a:r>
            <a:r>
              <a:rPr lang="ru-RU" sz="4400" b="1" i="1" dirty="0" smtClean="0"/>
              <a:t>трогайте их</a:t>
            </a:r>
            <a:r>
              <a:rPr lang="ru-RU" sz="4400" b="1" i="1" dirty="0"/>
              <a:t>, иначе…</a:t>
            </a:r>
            <a:endParaRPr lang="ru-RU" sz="4400" b="1" dirty="0"/>
          </a:p>
          <a:p>
            <a:pPr algn="ctr">
              <a:buNone/>
            </a:pPr>
            <a:endParaRPr lang="ru-RU" sz="4800" dirty="0"/>
          </a:p>
        </p:txBody>
      </p:sp>
      <p:pic>
        <p:nvPicPr>
          <p:cNvPr id="13314" name="Picture 2" descr="http://www.facepla.net/images/stories2/391/Koluchki/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36" y="2928934"/>
            <a:ext cx="4429156" cy="370791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071546"/>
          <a:ext cx="9144000" cy="4037624"/>
        </p:xfrm>
        <a:graphic>
          <a:graphicData uri="http://schemas.openxmlformats.org/drawingml/2006/table">
            <a:tbl>
              <a:tblPr/>
              <a:tblGrid>
                <a:gridCol w="4437276"/>
                <a:gridCol w="941154"/>
                <a:gridCol w="941154"/>
                <a:gridCol w="941154"/>
                <a:gridCol w="941154"/>
                <a:gridCol w="942108"/>
              </a:tblGrid>
              <a:tr h="8229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Физика в сельском хозяйстве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2" action="ppaction://hlinksldjump"/>
                        </a:rPr>
                        <a:t>10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3" action="ppaction://hlinksldjump"/>
                        </a:rPr>
                        <a:t>20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4" action="ppaction://hlinksldjump"/>
                        </a:rPr>
                        <a:t>30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5" action="ppaction://hlinksldjump"/>
                        </a:rPr>
                        <a:t>40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6" action="ppaction://hlinksldjump"/>
                        </a:rPr>
                        <a:t>50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Экспериментальное</a:t>
                      </a:r>
                      <a:r>
                        <a:rPr lang="ru-RU" sz="28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задание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7" action="ppaction://hlinksldjump"/>
                        </a:rPr>
                        <a:t>10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  <a:cs typeface="Times New Roman"/>
                          <a:hlinkClick r:id="rId8" action="ppaction://hlinksldjump"/>
                        </a:rPr>
                        <a:t>20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  <a:cs typeface="Times New Roman"/>
                          <a:hlinkClick r:id="rId9" action="ppaction://hlinksldjump"/>
                        </a:rPr>
                        <a:t>30</a:t>
                      </a:r>
                      <a:endParaRPr lang="ru-RU" sz="3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  <a:cs typeface="Times New Roman"/>
                          <a:hlinkClick r:id="rId10" action="ppaction://hlinksldjump"/>
                        </a:rPr>
                        <a:t>40</a:t>
                      </a:r>
                      <a:endParaRPr lang="ru-RU" sz="3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latin typeface="Times New Roman"/>
                          <a:ea typeface="Times New Roman"/>
                          <a:cs typeface="Times New Roman"/>
                          <a:hlinkClick r:id="rId11" action="ppaction://hlinksldjump"/>
                        </a:rPr>
                        <a:t>50</a:t>
                      </a:r>
                      <a:endParaRPr lang="ru-RU" sz="3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Век живи – век учись!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12" action="ppaction://hlinksldjump"/>
                        </a:rPr>
                        <a:t>10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13" action="ppaction://hlinksldjump"/>
                        </a:rPr>
                        <a:t>20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14" action="ppaction://hlinksldjump"/>
                        </a:rPr>
                        <a:t>30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15" action="ppaction://hlinksldjump"/>
                        </a:rPr>
                        <a:t>40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16" action="ppaction://hlinksldjump"/>
                        </a:rPr>
                        <a:t>50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Люблю задачи я!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17" action="ppaction://hlinksldjump"/>
                        </a:rPr>
                        <a:t>10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18" action="ppaction://hlinksldjump"/>
                        </a:rPr>
                        <a:t>20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19" action="ppaction://hlinksldjump"/>
                        </a:rPr>
                        <a:t>30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20" action="ppaction://hlinksldjump"/>
                        </a:rPr>
                        <a:t>40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21" action="ppaction://hlinksldjump"/>
                        </a:rPr>
                        <a:t>50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Физика в рисунках!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22" action="ppaction://hlinksldjump"/>
                        </a:rPr>
                        <a:t>10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23" action="ppaction://hlinksldjump"/>
                        </a:rPr>
                        <a:t>20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24" action="ppaction://hlinksldjump"/>
                        </a:rPr>
                        <a:t>30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25" action="ppaction://hlinksldjump"/>
                        </a:rPr>
                        <a:t>40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26" action="ppaction://hlinksldjump"/>
                        </a:rPr>
                        <a:t>50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Почему?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27" action="ppaction://hlinksldjump"/>
                        </a:rPr>
                        <a:t>10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28" action="ppaction://hlinksldjump"/>
                        </a:rPr>
                        <a:t>20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29" action="ppaction://hlinksldjump"/>
                        </a:rPr>
                        <a:t>30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30" action="ppaction://hlinksldjump"/>
                        </a:rPr>
                        <a:t>40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  <a:hlinkClick r:id="rId31" action="ppaction://hlinksldjump"/>
                        </a:rPr>
                        <a:t>50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Выгнутая вниз стрелка 2">
            <a:hlinkClick r:id="rId32" action="ppaction://hlinksldjump"/>
          </p:cNvPr>
          <p:cNvSpPr/>
          <p:nvPr/>
        </p:nvSpPr>
        <p:spPr>
          <a:xfrm rot="18463257">
            <a:off x="8376090" y="6150130"/>
            <a:ext cx="634385" cy="42327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Почему?   </a:t>
            </a:r>
            <a:r>
              <a:rPr lang="ru-RU" sz="4900" b="1" i="1" dirty="0" smtClean="0">
                <a:latin typeface="Arial Narrow" pitchFamily="34" charset="0"/>
              </a:rPr>
              <a:t>1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14282" y="1714488"/>
            <a:ext cx="8643998" cy="235745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43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Можно</a:t>
            </a:r>
            <a:r>
              <a:rPr kumimoji="0" lang="ru-RU" sz="4300" b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уколоться. Чем острее колючки, тем больше давление они оказывают на предмет и тем сильнее укол.</a:t>
            </a:r>
            <a:endParaRPr kumimoji="0" lang="ru-RU" sz="4300" b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Почему?   </a:t>
            </a:r>
            <a:r>
              <a:rPr lang="ru-RU" sz="4900" b="1" i="1" dirty="0" smtClean="0">
                <a:latin typeface="Arial Narrow" pitchFamily="34" charset="0"/>
              </a:rPr>
              <a:t>2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3116"/>
            <a:ext cx="8929718" cy="278608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i="1" dirty="0" smtClean="0"/>
              <a:t>	</a:t>
            </a:r>
            <a:r>
              <a:rPr lang="ru-RU" sz="4400" b="1" i="1" dirty="0"/>
              <a:t> Железнодорожные шпалы кладут на сыпучий балласт (песок, гравий, щебень), а не прямо на твердый грунт железнодорожного полотна… </a:t>
            </a:r>
            <a:endParaRPr lang="ru-RU" sz="4400" b="1" dirty="0"/>
          </a:p>
          <a:p>
            <a:pPr algn="ctr">
              <a:buNone/>
            </a:pPr>
            <a:endParaRPr lang="ru-RU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Почему?   </a:t>
            </a:r>
            <a:r>
              <a:rPr lang="ru-RU" sz="4900" b="1" i="1" dirty="0" smtClean="0">
                <a:latin typeface="Arial Narrow" pitchFamily="34" charset="0"/>
              </a:rPr>
              <a:t>2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2071678"/>
            <a:ext cx="8929718" cy="4357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44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000" dirty="0"/>
              <a:t>Сыпучий материал передает давление не только вниз, но и в стороны. Поэтому величина </a:t>
            </a:r>
            <a:r>
              <a:rPr lang="ru-RU" sz="4000" dirty="0" smtClean="0"/>
              <a:t>площади увеличивается, а давление уменьшается. </a:t>
            </a:r>
            <a:endParaRPr kumimoji="0" lang="ru-RU" sz="4400" b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Почему?   </a:t>
            </a:r>
            <a:r>
              <a:rPr lang="ru-RU" sz="4900" b="1" i="1" dirty="0" smtClean="0">
                <a:latin typeface="Arial Narrow" pitchFamily="34" charset="0"/>
              </a:rPr>
              <a:t>3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85992"/>
            <a:ext cx="8929718" cy="2000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/>
              <a:t>	</a:t>
            </a:r>
            <a:r>
              <a:rPr lang="ru-RU" sz="4000" b="1" i="1" dirty="0" smtClean="0"/>
              <a:t>Пловец</a:t>
            </a:r>
            <a:r>
              <a:rPr lang="ru-RU" sz="4000" b="1" i="1" dirty="0"/>
              <a:t>, нырнувший на большую глубину, испытывает боль в ушах</a:t>
            </a:r>
            <a:r>
              <a:rPr lang="ru-RU" sz="4000" b="1" i="1" dirty="0" smtClean="0"/>
              <a:t>…</a:t>
            </a:r>
            <a:endParaRPr lang="ru-RU" sz="4400" b="1" dirty="0"/>
          </a:p>
          <a:p>
            <a:pPr algn="ctr">
              <a:buNone/>
            </a:pPr>
            <a:endParaRPr lang="ru-RU" sz="4800" dirty="0"/>
          </a:p>
        </p:txBody>
      </p:sp>
      <p:pic>
        <p:nvPicPr>
          <p:cNvPr id="9218" name="Picture 2" descr="http://www.sportobzor.ru/uploads/images/6564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3571876"/>
            <a:ext cx="4989572" cy="31338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Почему?   </a:t>
            </a:r>
            <a:r>
              <a:rPr lang="ru-RU" sz="4900" b="1" i="1" dirty="0" smtClean="0">
                <a:latin typeface="Arial Narrow" pitchFamily="34" charset="0"/>
              </a:rPr>
              <a:t>3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2000240"/>
            <a:ext cx="8929718" cy="27860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40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000" dirty="0"/>
              <a:t>Давление жидкости пропорционально глубине погружения</a:t>
            </a:r>
            <a:endParaRPr kumimoji="0" lang="ru-RU" sz="4000" b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Почему?   </a:t>
            </a:r>
            <a:r>
              <a:rPr lang="ru-RU" sz="4900" b="1" i="1" dirty="0" smtClean="0">
                <a:latin typeface="Arial Narrow" pitchFamily="34" charset="0"/>
              </a:rPr>
              <a:t>4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71678"/>
            <a:ext cx="8929718" cy="2000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/>
              <a:t>	</a:t>
            </a:r>
            <a:r>
              <a:rPr lang="ru-RU" sz="4400" i="1" dirty="0"/>
              <a:t> </a:t>
            </a:r>
            <a:r>
              <a:rPr lang="ru-RU" sz="4000" b="1" i="1" dirty="0"/>
              <a:t>На подушку приятнее класть голову, чем на наклонную деревянную дощечку…</a:t>
            </a:r>
            <a:endParaRPr lang="ru-RU" sz="4400" b="1" dirty="0"/>
          </a:p>
          <a:p>
            <a:pPr algn="ctr">
              <a:buNone/>
            </a:pPr>
            <a:endParaRPr lang="ru-RU" sz="4800" dirty="0"/>
          </a:p>
        </p:txBody>
      </p:sp>
      <p:pic>
        <p:nvPicPr>
          <p:cNvPr id="7170" name="Picture 2" descr="http://na-krovatku.ru/image/cache/data/ortop/f_4f5599032ad6e-1500x9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22" y="4071942"/>
            <a:ext cx="4014278" cy="25431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Почему?   </a:t>
            </a:r>
            <a:r>
              <a:rPr lang="ru-RU" sz="4900" b="1" i="1" dirty="0" smtClean="0">
                <a:latin typeface="Arial Narrow" pitchFamily="34" charset="0"/>
              </a:rPr>
              <a:t>4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1928802"/>
            <a:ext cx="8929718" cy="4357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40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000" dirty="0" smtClean="0"/>
              <a:t>Тяжесть </a:t>
            </a:r>
            <a:r>
              <a:rPr lang="ru-RU" sz="4000" dirty="0"/>
              <a:t>головы приходится на большую площадь, вследствие чего  становится малым давление на подушку. Поэтому возникает малое давление на кожу головы, т.е. не возникает ощущение боли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Почему?   </a:t>
            </a:r>
            <a:r>
              <a:rPr lang="ru-RU" sz="4900" b="1" i="1" dirty="0" smtClean="0">
                <a:latin typeface="Arial Narrow" pitchFamily="34" charset="0"/>
              </a:rPr>
              <a:t>5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8929718" cy="2000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/>
              <a:t>	</a:t>
            </a:r>
            <a:r>
              <a:rPr lang="ru-RU" sz="4400" b="1" i="1" dirty="0"/>
              <a:t> </a:t>
            </a:r>
            <a:r>
              <a:rPr lang="ru-RU" sz="4000" b="1" i="1" dirty="0"/>
              <a:t>Отводящим трубам кухонной раковины придают коленчатую форму…</a:t>
            </a:r>
            <a:endParaRPr lang="ru-RU" sz="4400" b="1" dirty="0"/>
          </a:p>
          <a:p>
            <a:pPr algn="ctr">
              <a:buNone/>
            </a:pPr>
            <a:endParaRPr lang="ru-RU" sz="4800" dirty="0"/>
          </a:p>
        </p:txBody>
      </p:sp>
      <p:pic>
        <p:nvPicPr>
          <p:cNvPr id="5122" name="Picture 2" descr="http://onninen.procus.fi/documents/tn800/0/4/0/15973345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3214686"/>
            <a:ext cx="3476596" cy="34765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Почему?   </a:t>
            </a:r>
            <a:r>
              <a:rPr lang="ru-RU" sz="4900" b="1" i="1" dirty="0" smtClean="0">
                <a:latin typeface="Arial Narrow" pitchFamily="34" charset="0"/>
              </a:rPr>
              <a:t>5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1714488"/>
            <a:ext cx="8929718" cy="3786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44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000" dirty="0"/>
              <a:t>В колене образуется водяная пробка, которая препятствует проникновению газов из канализационных труб в жилое помещение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000240"/>
            <a:ext cx="8229600" cy="1928826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atin typeface="Arial Narrow" pitchFamily="34" charset="0"/>
              </a:rPr>
              <a:t>Ура!!! Победа!!!</a:t>
            </a:r>
            <a:endParaRPr lang="ru-RU" sz="4800" b="1" i="1" dirty="0">
              <a:latin typeface="Arial Narrow" pitchFamily="34" charset="0"/>
            </a:endParaRPr>
          </a:p>
        </p:txBody>
      </p:sp>
      <p:pic>
        <p:nvPicPr>
          <p:cNvPr id="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email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сельском хозяйстве </a:t>
            </a:r>
            <a:r>
              <a:rPr lang="ru-RU" sz="4800" b="1" i="1" dirty="0" smtClean="0">
                <a:latin typeface="Arial Narrow" pitchFamily="34" charset="0"/>
              </a:rPr>
              <a:t>10б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57430"/>
            <a:ext cx="8229600" cy="13287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/>
              <a:t>Почему для проезда по </a:t>
            </a:r>
            <a:r>
              <a:rPr lang="ru-RU" sz="3600" b="1" i="1" dirty="0" smtClean="0"/>
              <a:t>болотистым местам </a:t>
            </a:r>
            <a:r>
              <a:rPr lang="ru-RU" sz="3600" b="1" i="1" dirty="0"/>
              <a:t>делают настил? </a:t>
            </a:r>
            <a:endParaRPr lang="ru-RU" sz="3600" b="1" dirty="0"/>
          </a:p>
        </p:txBody>
      </p:sp>
      <p:pic>
        <p:nvPicPr>
          <p:cNvPr id="4" name="Рисунок 3" descr="настил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14546" y="3571876"/>
            <a:ext cx="4714908" cy="2821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572272"/>
          </a:xfrm>
        </p:spPr>
        <p:txBody>
          <a:bodyPr>
            <a:normAutofit/>
          </a:bodyPr>
          <a:lstStyle/>
          <a:p>
            <a:pPr algn="l"/>
            <a:r>
              <a:rPr lang="ru-RU" sz="3100" b="1" i="1" dirty="0" smtClean="0"/>
              <a:t>Домашнее задание: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Труд </a:t>
            </a:r>
            <a:r>
              <a:rPr lang="ru-RU" b="1" dirty="0"/>
              <a:t>кормит, а лень </a:t>
            </a:r>
            <a:r>
              <a:rPr lang="ru-RU" b="1" dirty="0" smtClean="0"/>
              <a:t>портит.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>
                <a:latin typeface="Arial Narrow" pitchFamily="34" charset="0"/>
              </a:rPr>
              <a:t>1.</a:t>
            </a:r>
            <a:r>
              <a:rPr lang="ru-RU" b="1" dirty="0" smtClean="0">
                <a:latin typeface="Arial Narrow" pitchFamily="34" charset="0"/>
              </a:rPr>
              <a:t> </a:t>
            </a:r>
            <a:r>
              <a:rPr lang="ru-RU" i="1" dirty="0" smtClean="0">
                <a:latin typeface="Arial Narrow" pitchFamily="34" charset="0"/>
              </a:rPr>
              <a:t>Найти </a:t>
            </a:r>
            <a:r>
              <a:rPr lang="ru-RU" i="1" dirty="0">
                <a:latin typeface="Arial Narrow" pitchFamily="34" charset="0"/>
              </a:rPr>
              <a:t>в журналах, книгах интересные факты</a:t>
            </a:r>
            <a:r>
              <a:rPr lang="ru-RU" i="1" dirty="0" smtClean="0">
                <a:latin typeface="Arial Narrow" pitchFamily="34" charset="0"/>
              </a:rPr>
              <a:t>.</a:t>
            </a:r>
            <a:br>
              <a:rPr lang="ru-RU" i="1" dirty="0" smtClean="0">
                <a:latin typeface="Arial Narrow" pitchFamily="34" charset="0"/>
              </a:rPr>
            </a:br>
            <a:r>
              <a:rPr lang="ru-RU" i="1" dirty="0" smtClean="0">
                <a:latin typeface="Arial Narrow" pitchFamily="34" charset="0"/>
              </a:rPr>
              <a:t>2. Создать </a:t>
            </a:r>
            <a:r>
              <a:rPr lang="ru-RU" i="1" dirty="0">
                <a:latin typeface="Arial Narrow" pitchFamily="34" charset="0"/>
              </a:rPr>
              <a:t>презентацию по теме “Давление”</a:t>
            </a:r>
            <a:r>
              <a:rPr lang="ru-RU" dirty="0">
                <a:latin typeface="Arial Narrow" pitchFamily="34" charset="0"/>
              </a:rPr>
              <a:t/>
            </a:r>
            <a:br>
              <a:rPr lang="ru-RU" dirty="0">
                <a:latin typeface="Arial Narrow" pitchFamily="34" charset="0"/>
              </a:rPr>
            </a:br>
            <a:r>
              <a:rPr lang="ru-RU" dirty="0" smtClean="0">
                <a:latin typeface="Arial Narrow" pitchFamily="34" charset="0"/>
              </a:rPr>
              <a:t>3. </a:t>
            </a:r>
            <a:r>
              <a:rPr lang="ru-RU" i="1" dirty="0" smtClean="0">
                <a:latin typeface="Arial Narrow" pitchFamily="34" charset="0"/>
              </a:rPr>
              <a:t>Повторить </a:t>
            </a:r>
            <a:r>
              <a:rPr lang="ru-RU" i="1" dirty="0">
                <a:latin typeface="Arial Narrow" pitchFamily="34" charset="0"/>
              </a:rPr>
              <a:t>по учебнику география 7 </a:t>
            </a:r>
            <a:r>
              <a:rPr lang="ru-RU" i="1" dirty="0" err="1">
                <a:latin typeface="Arial Narrow" pitchFamily="34" charset="0"/>
              </a:rPr>
              <a:t>кл</a:t>
            </a:r>
            <a:r>
              <a:rPr lang="ru-RU" i="1" dirty="0">
                <a:latin typeface="Arial Narrow" pitchFamily="34" charset="0"/>
              </a:rPr>
              <a:t> тему “Атмосфера Земли”.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5357850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sz="1800" dirty="0" smtClean="0"/>
              <a:t>И. Г. Антипин. Экспериментальные задачи по физике в 6-7 классах. М.: Просвещение, 1974г, №94</a:t>
            </a:r>
          </a:p>
          <a:p>
            <a:pPr marL="514350" indent="-514350">
              <a:buAutoNum type="arabicPeriod"/>
            </a:pPr>
            <a:r>
              <a:rPr lang="ru-RU" sz="1800" dirty="0" err="1" smtClean="0"/>
              <a:t>В.И.Лукашик</a:t>
            </a:r>
            <a:r>
              <a:rPr lang="ru-RU" sz="1800" dirty="0" smtClean="0"/>
              <a:t>, Е.В.Иванова. Сборник задач по физике. 14-е </a:t>
            </a:r>
            <a:r>
              <a:rPr lang="ru-RU" sz="1800" dirty="0" err="1" smtClean="0"/>
              <a:t>изд</a:t>
            </a:r>
            <a:r>
              <a:rPr lang="ru-RU" sz="1800" dirty="0" smtClean="0"/>
              <a:t> – М.: Просвещение, 2011 –224с</a:t>
            </a:r>
          </a:p>
          <a:p>
            <a:pPr marL="514350" indent="-514350">
              <a:buAutoNum type="arabicPeriod"/>
            </a:pPr>
            <a:r>
              <a:rPr lang="ru-RU" sz="1800" dirty="0" err="1" smtClean="0"/>
              <a:t>М.Е.Тульчинский</a:t>
            </a:r>
            <a:r>
              <a:rPr lang="ru-RU" sz="1800" dirty="0" smtClean="0"/>
              <a:t>. Качественные задачи по физике в 6-7 классах. – М.: Просвещение, 1976г или газета “Физика” №25/1996</a:t>
            </a:r>
          </a:p>
          <a:p>
            <a:pPr marL="514350" indent="-514350">
              <a:buAutoNum type="arabicPeriod"/>
            </a:pPr>
            <a:r>
              <a:rPr lang="ru-RU" sz="1800" dirty="0" smtClean="0"/>
              <a:t>Г. Л. Курочкина. Физика. Тесты. 7 класс - М.: </a:t>
            </a:r>
            <a:r>
              <a:rPr lang="ru-RU" sz="1800" dirty="0" err="1" smtClean="0"/>
              <a:t>Издат-Школа</a:t>
            </a:r>
            <a:r>
              <a:rPr lang="ru-RU" sz="1800" dirty="0" smtClean="0"/>
              <a:t> ХХ</a:t>
            </a:r>
            <a:r>
              <a:rPr lang="en-US" sz="1800" dirty="0" smtClean="0"/>
              <a:t>I</a:t>
            </a:r>
            <a:r>
              <a:rPr lang="ru-RU" sz="1800" dirty="0" smtClean="0"/>
              <a:t> век, - 64с.</a:t>
            </a:r>
          </a:p>
          <a:p>
            <a:pPr marL="514350" indent="-514350">
              <a:buAutoNum type="arabicPeriod"/>
            </a:pPr>
            <a:r>
              <a:rPr lang="ru-RU" sz="1800" dirty="0" smtClean="0"/>
              <a:t>Кот </a:t>
            </a:r>
            <a:r>
              <a:rPr lang="ru-RU" sz="1800" smtClean="0"/>
              <a:t>в мешке </a:t>
            </a:r>
            <a:r>
              <a:rPr lang="en-US" sz="1800" dirty="0" smtClean="0">
                <a:hlinkClick r:id="rId2"/>
              </a:rPr>
              <a:t>http://files.school-collection.edu.ru/dlrstore/397a99ad-245d-2a7c-a30e-929e32990684/00119633192620927.htm</a:t>
            </a:r>
            <a:r>
              <a:rPr lang="ru-RU" sz="1800" dirty="0" smtClean="0"/>
              <a:t> </a:t>
            </a:r>
          </a:p>
          <a:p>
            <a:pPr marL="514350" indent="-514350">
              <a:buAutoNum type="arabicPeriod"/>
            </a:pPr>
            <a:r>
              <a:rPr lang="ru-RU" sz="1800" dirty="0" smtClean="0"/>
              <a:t>Картинка «Кот в мешке» </a:t>
            </a:r>
            <a:r>
              <a:rPr lang="en-US" sz="1800" dirty="0" smtClean="0">
                <a:hlinkClick r:id="rId3"/>
              </a:rPr>
              <a:t>http://stishok.com/9042963172/posts/8000</a:t>
            </a:r>
            <a:endParaRPr lang="ru-RU" sz="1800" dirty="0" smtClean="0"/>
          </a:p>
          <a:p>
            <a:pPr marL="514350" indent="-514350">
              <a:buAutoNum type="arabicPeriod"/>
            </a:pPr>
            <a:r>
              <a:rPr lang="ru-RU" sz="1800" dirty="0" smtClean="0"/>
              <a:t>Физика в картинках </a:t>
            </a:r>
            <a:r>
              <a:rPr lang="en-US" sz="1800" dirty="0" smtClean="0">
                <a:hlinkClick r:id="rId4"/>
              </a:rPr>
              <a:t>http://fizika7k.narod.ru/p25aa1.html</a:t>
            </a:r>
            <a:endParaRPr lang="ru-RU" sz="1800" dirty="0" smtClean="0"/>
          </a:p>
          <a:p>
            <a:pPr marL="514350" indent="-514350">
              <a:buAutoNum type="arabicPeriod"/>
            </a:pPr>
            <a:r>
              <a:rPr lang="ru-RU" sz="2100" dirty="0" smtClean="0"/>
              <a:t>Слайд 7 </a:t>
            </a:r>
            <a:r>
              <a:rPr lang="en-US" sz="2000" dirty="0" smtClean="0">
                <a:hlinkClick r:id="rId5"/>
              </a:rPr>
              <a:t>blogger.com</a:t>
            </a:r>
            <a:r>
              <a:rPr lang="ru-RU" sz="2000" dirty="0" smtClean="0"/>
              <a:t> </a:t>
            </a:r>
          </a:p>
          <a:p>
            <a:pPr marL="514350" indent="-514350">
              <a:buAutoNum type="arabicPeriod"/>
            </a:pPr>
            <a:r>
              <a:rPr lang="ru-RU" sz="2000" dirty="0" smtClean="0"/>
              <a:t>Слайд 47 </a:t>
            </a:r>
            <a:r>
              <a:rPr lang="en-US" sz="1800" dirty="0" smtClean="0">
                <a:hlinkClick r:id="rId6"/>
              </a:rPr>
              <a:t>imgreenipun.ucoz.ru</a:t>
            </a:r>
            <a:r>
              <a:rPr lang="ru-RU" sz="1800" dirty="0" smtClean="0"/>
              <a:t> </a:t>
            </a:r>
          </a:p>
          <a:p>
            <a:pPr marL="514350" indent="-514350">
              <a:buAutoNum type="arabicPeriod"/>
            </a:pPr>
            <a:r>
              <a:rPr lang="ru-RU" sz="1800" dirty="0" smtClean="0"/>
              <a:t>Слайд 9 </a:t>
            </a:r>
            <a:r>
              <a:rPr lang="en-US" sz="1800" dirty="0" smtClean="0">
                <a:hlinkClick r:id="rId7"/>
              </a:rPr>
              <a:t>lindex.ru</a:t>
            </a:r>
            <a:endParaRPr lang="ru-RU" sz="1800" dirty="0" smtClean="0"/>
          </a:p>
          <a:p>
            <a:pPr marL="514350" indent="-514350">
              <a:buAutoNum type="arabicPeriod"/>
            </a:pPr>
            <a:r>
              <a:rPr lang="ru-RU" sz="1800" dirty="0" smtClean="0"/>
              <a:t>Слайд 13 </a:t>
            </a:r>
            <a:r>
              <a:rPr lang="en-US" sz="1600" dirty="0" smtClean="0">
                <a:hlinkClick r:id="rId8"/>
              </a:rPr>
              <a:t>atk72.ru</a:t>
            </a:r>
            <a:endParaRPr lang="ru-RU" sz="1800" dirty="0" smtClean="0"/>
          </a:p>
          <a:p>
            <a:pPr marL="514350" indent="-514350">
              <a:buAutoNum type="arabicPeriod"/>
            </a:pPr>
            <a:r>
              <a:rPr lang="ru-RU" sz="1800" dirty="0" smtClean="0"/>
              <a:t>Слайд19 , 34 </a:t>
            </a:r>
            <a:r>
              <a:rPr lang="en-US" sz="1600" dirty="0" smtClean="0">
                <a:hlinkClick r:id="rId9"/>
              </a:rPr>
              <a:t>evakuator-sz.ru</a:t>
            </a:r>
            <a:endParaRPr lang="ru-RU" sz="1800" dirty="0" smtClean="0"/>
          </a:p>
          <a:p>
            <a:pPr marL="514350" indent="-514350">
              <a:buAutoNum type="arabicPeriod"/>
            </a:pPr>
            <a:r>
              <a:rPr lang="ru-RU" sz="1800" dirty="0" smtClean="0"/>
              <a:t>Слайд 21 </a:t>
            </a:r>
            <a:r>
              <a:rPr lang="en-US" sz="1800" dirty="0" smtClean="0">
                <a:hlinkClick r:id="rId10"/>
              </a:rPr>
              <a:t>alitrack.ru</a:t>
            </a:r>
            <a:endParaRPr lang="ru-RU" sz="1800" dirty="0" smtClean="0"/>
          </a:p>
          <a:p>
            <a:pPr marL="514350" indent="-514350">
              <a:buFont typeface="Wingdings 2"/>
              <a:buAutoNum type="arabicPeriod"/>
            </a:pPr>
            <a:r>
              <a:rPr lang="ru-RU" sz="1800" dirty="0" smtClean="0"/>
              <a:t>Слайд 23 </a:t>
            </a:r>
            <a:r>
              <a:rPr lang="en-US" sz="1800" dirty="0" smtClean="0">
                <a:hlinkClick r:id="rId11"/>
              </a:rPr>
              <a:t>gidro-slon.ru</a:t>
            </a:r>
            <a:endParaRPr lang="ru-RU" sz="1800" dirty="0" smtClean="0"/>
          </a:p>
          <a:p>
            <a:pPr marL="514350" indent="-514350">
              <a:buAutoNum type="arabicPeriod"/>
            </a:pPr>
            <a:r>
              <a:rPr lang="ru-RU" sz="1800" dirty="0" smtClean="0"/>
              <a:t>Слайд 26 </a:t>
            </a:r>
            <a:r>
              <a:rPr lang="en-US" sz="1800" dirty="0" smtClean="0">
                <a:hlinkClick r:id="rId12"/>
              </a:rPr>
              <a:t>videomovi.ru</a:t>
            </a:r>
            <a:r>
              <a:rPr lang="ru-RU" sz="1800" dirty="0" smtClean="0"/>
              <a:t> </a:t>
            </a:r>
          </a:p>
          <a:p>
            <a:pPr marL="514350" indent="-514350">
              <a:buAutoNum type="arabicPeriod"/>
            </a:pPr>
            <a:r>
              <a:rPr lang="ru-RU" sz="1800" dirty="0" smtClean="0"/>
              <a:t>Слайд 39 </a:t>
            </a:r>
            <a:r>
              <a:rPr lang="en-US" sz="1800" dirty="0" smtClean="0">
                <a:hlinkClick r:id="rId13"/>
              </a:rPr>
              <a:t>yablor.ru</a:t>
            </a:r>
            <a:endParaRPr lang="ru-RU" sz="1800" dirty="0" smtClean="0"/>
          </a:p>
          <a:p>
            <a:pPr marL="514350" indent="-514350">
              <a:buAutoNum type="arabicPeriod"/>
            </a:pPr>
            <a:r>
              <a:rPr lang="ru-RU" sz="1800" dirty="0" smtClean="0"/>
              <a:t>Слайд 43 </a:t>
            </a:r>
            <a:r>
              <a:rPr lang="en-US" sz="1800" dirty="0" smtClean="0">
                <a:hlinkClick r:id="rId14"/>
              </a:rPr>
              <a:t>sportobzor.ru</a:t>
            </a:r>
            <a:endParaRPr lang="ru-RU" sz="1800" dirty="0" smtClean="0"/>
          </a:p>
          <a:p>
            <a:pPr marL="514350" indent="-514350">
              <a:buAutoNum type="arabicPeriod"/>
            </a:pPr>
            <a:r>
              <a:rPr lang="ru-RU" sz="1800" dirty="0" smtClean="0"/>
              <a:t>Слайд 45 </a:t>
            </a:r>
            <a:r>
              <a:rPr lang="en-US" sz="1800" dirty="0" smtClean="0">
                <a:hlinkClick r:id="rId15"/>
              </a:rPr>
              <a:t>na-krovatku.ru</a:t>
            </a:r>
            <a:endParaRPr lang="ru-RU" sz="1800" dirty="0" smtClean="0"/>
          </a:p>
          <a:p>
            <a:pPr marL="514350" indent="-514350">
              <a:buAutoNum type="arabicPeriod"/>
            </a:pPr>
            <a:endParaRPr lang="ru-RU" sz="2000" dirty="0" smtClean="0"/>
          </a:p>
          <a:p>
            <a:pPr marL="514350" indent="-514350">
              <a:buAutoNum type="arabicPeriod"/>
            </a:pPr>
            <a:endParaRPr lang="ru-RU" sz="2100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сельском хозяйстве </a:t>
            </a:r>
            <a:r>
              <a:rPr lang="ru-RU" sz="4800" b="1" i="1" dirty="0" smtClean="0">
                <a:latin typeface="Arial Narrow" pitchFamily="34" charset="0"/>
              </a:rPr>
              <a:t>10б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928802"/>
            <a:ext cx="8229600" cy="3500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600" dirty="0" smtClean="0"/>
              <a:t>	В </a:t>
            </a:r>
            <a:r>
              <a:rPr lang="ru-RU" sz="3600" dirty="0"/>
              <a:t>болотистых местах почва выдерживает незначительное давление. Настил из леса, прутьев увеличивает площадь опоры,  тем самым уменьшает давление.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сельском хозяйстве </a:t>
            </a:r>
            <a:r>
              <a:rPr lang="ru-RU" sz="4800" b="1" i="1" dirty="0">
                <a:latin typeface="Arial Narrow" pitchFamily="34" charset="0"/>
              </a:rPr>
              <a:t>2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071678"/>
            <a:ext cx="8229600" cy="13287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/>
              <a:t>Для чего отбивают косу? </a:t>
            </a:r>
            <a:endParaRPr lang="ru-RU" sz="3600" b="1" dirty="0"/>
          </a:p>
        </p:txBody>
      </p:sp>
      <p:pic>
        <p:nvPicPr>
          <p:cNvPr id="46082" name="Picture 2" descr="http://1.bp.blogspot.com/-jH7Ci24dFNQ/VhPMIo4yEzI/AAAAAAAABVc/KusVXIUZYPo/s1600/DSC0199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2857496"/>
            <a:ext cx="5245738" cy="29540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сельском хозяйстве </a:t>
            </a:r>
            <a:r>
              <a:rPr lang="ru-RU" sz="4800" b="1" i="1" dirty="0">
                <a:latin typeface="Arial Narrow" pitchFamily="34" charset="0"/>
              </a:rPr>
              <a:t>2</a:t>
            </a:r>
            <a:r>
              <a:rPr lang="ru-RU" sz="4800" b="1" i="1" dirty="0" smtClean="0">
                <a:latin typeface="Arial Narrow" pitchFamily="34" charset="0"/>
              </a:rPr>
              <a:t>0б</a:t>
            </a:r>
            <a:endParaRPr lang="ru-RU" sz="4800" b="1" i="1" dirty="0">
              <a:latin typeface="Arial Narrow" pitchFamily="34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1857364"/>
            <a:ext cx="8229600" cy="3071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600" dirty="0" smtClean="0"/>
              <a:t>	Для </a:t>
            </a:r>
            <a:r>
              <a:rPr lang="ru-RU" sz="3600" dirty="0"/>
              <a:t>уменьшения площади острия, что приводит к увеличению давления косы на стебли травы и облегчает </a:t>
            </a:r>
            <a:r>
              <a:rPr lang="ru-RU" sz="3600" dirty="0" smtClean="0"/>
              <a:t>их скашивание.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 rot="19958690">
            <a:off x="8156316" y="6262318"/>
            <a:ext cx="610480" cy="38604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Arial Narrow" pitchFamily="34" charset="0"/>
              </a:rPr>
              <a:t>Физика в сельском хозяйстве   </a:t>
            </a:r>
            <a:r>
              <a:rPr lang="ru-RU" sz="4900" b="1" i="1" dirty="0" smtClean="0">
                <a:latin typeface="Arial Narrow" pitchFamily="34" charset="0"/>
              </a:rPr>
              <a:t>30б</a:t>
            </a:r>
            <a:endParaRPr lang="ru-RU" sz="4900" b="1" i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85992"/>
            <a:ext cx="8229600" cy="171451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i="1" dirty="0"/>
              <a:t>Для чего при соединении деревянных деталей болтами под гайки надеваются шайбы? </a:t>
            </a:r>
            <a:endParaRPr lang="ru-RU" sz="3600" b="1" dirty="0"/>
          </a:p>
        </p:txBody>
      </p:sp>
      <p:sp>
        <p:nvSpPr>
          <p:cNvPr id="44034" name="AutoShape 2" descr="http://%D0%BF%D0%BE%D1%81%D0%B5%D0%B9%D0%B4%D0%BE%D0%BD64.%D1%80%D1%84/useruploads/images/foto_tovar/tovar_70fdfe40f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6" name="AutoShape 4" descr="http://%D0%BF%D0%BE%D1%81%D0%B5%D0%B9%D0%B4%D0%BE%D0%BD64.%D1%80%D1%84/useruploads/images/foto_tovar/tovar_70fdfe40f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8" name="AutoShape 6" descr="http://&amp;pcy;&amp;ocy;&amp;scy;&amp;iecy;&amp;jcy;&amp;dcy;&amp;ocy;&amp;ncy;64.&amp;rcy;&amp;fcy;/useruploads/images/foto_tovar/tovar_70fdfe40f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40" name="Picture 8" descr="http://lindex.ru.opt-images.1c-bitrix-cdn.ru/upload/iblock/0e8/0e8eb2286287b6911a7161a9f9939dc5.jpeg?13668088271848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3857628"/>
            <a:ext cx="3950987" cy="272993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ind_0011_slide">
  <a:themeElements>
    <a:clrScheme name="Тема Office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aster">
  <a:themeElements>
    <a:clrScheme name="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colormaster">
  <a:themeElements>
    <a:clrScheme name="1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colormaster">
  <a:themeElements>
    <a:clrScheme name="2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colormaster">
  <a:themeElements>
    <a:clrScheme name="3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ind_0011_slide</Template>
  <TotalTime>442</TotalTime>
  <Words>524</Words>
  <Application>Microsoft Office PowerPoint</Application>
  <PresentationFormat>Экран (4:3)</PresentationFormat>
  <Paragraphs>162</Paragraphs>
  <Slides>51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51</vt:i4>
      </vt:variant>
    </vt:vector>
  </HeadingPairs>
  <TitlesOfParts>
    <vt:vector size="58" baseType="lpstr">
      <vt:lpstr>ind_0011_slide</vt:lpstr>
      <vt:lpstr>1_Default Design</vt:lpstr>
      <vt:lpstr>master</vt:lpstr>
      <vt:lpstr>1_colormaster</vt:lpstr>
      <vt:lpstr>2_colormaster</vt:lpstr>
      <vt:lpstr>3_colormaster</vt:lpstr>
      <vt:lpstr>Трек</vt:lpstr>
      <vt:lpstr>Интеллектуально-познавательная игра  «Лучшие из Пяти»  (обобщающий урок по теме “Давление твердых тел, жидкостей и газов” в форме “Своя игра”) </vt:lpstr>
      <vt:lpstr>Слайд 2</vt:lpstr>
      <vt:lpstr>Вопрос на право первого хода</vt:lpstr>
      <vt:lpstr>Слайд 4</vt:lpstr>
      <vt:lpstr>Физика в сельском хозяйстве 10б</vt:lpstr>
      <vt:lpstr>Физика в сельском хозяйстве 10б</vt:lpstr>
      <vt:lpstr>Физика в сельском хозяйстве 20б</vt:lpstr>
      <vt:lpstr>Физика в сельском хозяйстве 20б</vt:lpstr>
      <vt:lpstr>Физика в сельском хозяйстве   30б</vt:lpstr>
      <vt:lpstr>Физика в сельском хозяйстве   30б</vt:lpstr>
      <vt:lpstr>Физика в сельском хозяйстве 40б</vt:lpstr>
      <vt:lpstr>Физика в сельском хозяйстве 40б</vt:lpstr>
      <vt:lpstr>Физика в сельском хозяйстве 50б</vt:lpstr>
      <vt:lpstr>Экспериментальное задание     10Б</vt:lpstr>
      <vt:lpstr>Экспериментальное задание      20Б</vt:lpstr>
      <vt:lpstr>Экспериментальное задание      30Б</vt:lpstr>
      <vt:lpstr>Экспериментальное задание      40Б</vt:lpstr>
      <vt:lpstr>Экспериментальное задание      50Б</vt:lpstr>
      <vt:lpstr>Век живи – век учись!  10б</vt:lpstr>
      <vt:lpstr>Век живи – век учись!  10б</vt:lpstr>
      <vt:lpstr>Век живи – век учись!  20б</vt:lpstr>
      <vt:lpstr>Век живи – век учись!  20б</vt:lpstr>
      <vt:lpstr>Век живи – век учись!  30б</vt:lpstr>
      <vt:lpstr>Век живи – век учись!  30б</vt:lpstr>
      <vt:lpstr>Век живи – век учись!  40б</vt:lpstr>
      <vt:lpstr>Век живи – век учись!  40б</vt:lpstr>
      <vt:lpstr>Век живи – век учись!  50б</vt:lpstr>
      <vt:lpstr>Век живи – век учись!  50б</vt:lpstr>
      <vt:lpstr>Люблю задачи я!   10Б</vt:lpstr>
      <vt:lpstr>Люблю задачи я!   20Б</vt:lpstr>
      <vt:lpstr>Люблю задачи я!   30Б</vt:lpstr>
      <vt:lpstr>Люблю задачи я!   40Б</vt:lpstr>
      <vt:lpstr>Люблю задачи я!   50Б</vt:lpstr>
      <vt:lpstr>Физика в рисунках  10б</vt:lpstr>
      <vt:lpstr>Физика в рисунках  20б</vt:lpstr>
      <vt:lpstr>Физика в рисунках  30б</vt:lpstr>
      <vt:lpstr>Физика в рисунках  40б</vt:lpstr>
      <vt:lpstr>Физика в рисунках  50б</vt:lpstr>
      <vt:lpstr>Почему?   10б</vt:lpstr>
      <vt:lpstr>Почему?   10б</vt:lpstr>
      <vt:lpstr>Почему?   20б</vt:lpstr>
      <vt:lpstr>Почему?   20б</vt:lpstr>
      <vt:lpstr>Почему?   30б</vt:lpstr>
      <vt:lpstr>Почему?   30б</vt:lpstr>
      <vt:lpstr>Почему?   40б</vt:lpstr>
      <vt:lpstr>Почему?   40б</vt:lpstr>
      <vt:lpstr>Почему?   50б</vt:lpstr>
      <vt:lpstr>Почему?   50б</vt:lpstr>
      <vt:lpstr>Ура!!! Победа!!!</vt:lpstr>
      <vt:lpstr>Домашнее задание:  Труд кормит, а лень портит.  1. Найти в журналах, книгах интересные факты. 2. Создать презентацию по теме “Давление” 3. Повторить по учебнику география 7 кл тему “Атмосфера Земли”. </vt:lpstr>
      <vt:lpstr>Источники: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Интеллектуально-познавательная игра  «Лучшие из Пяти» (обобщающий урок по теме “Давление твердых тел, жидкостей и газов”  в форме “Своя игра”)</dc:title>
  <dc:creator>user</dc:creator>
  <cp:lastModifiedBy>KarMaN</cp:lastModifiedBy>
  <cp:revision>84</cp:revision>
  <dcterms:created xsi:type="dcterms:W3CDTF">2016-06-22T12:47:09Z</dcterms:created>
  <dcterms:modified xsi:type="dcterms:W3CDTF">2016-08-08T11:56:53Z</dcterms:modified>
</cp:coreProperties>
</file>