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87" r:id="rId5"/>
    <p:sldId id="286" r:id="rId6"/>
    <p:sldId id="285" r:id="rId7"/>
    <p:sldId id="284" r:id="rId8"/>
    <p:sldId id="283" r:id="rId9"/>
    <p:sldId id="282" r:id="rId10"/>
    <p:sldId id="281" r:id="rId11"/>
    <p:sldId id="280" r:id="rId12"/>
    <p:sldId id="279" r:id="rId13"/>
    <p:sldId id="278" r:id="rId14"/>
    <p:sldId id="277" r:id="rId15"/>
    <p:sldId id="276" r:id="rId16"/>
    <p:sldId id="275" r:id="rId17"/>
    <p:sldId id="274" r:id="rId18"/>
    <p:sldId id="273" r:id="rId19"/>
    <p:sldId id="272" r:id="rId20"/>
    <p:sldId id="271" r:id="rId21"/>
    <p:sldId id="270" r:id="rId22"/>
    <p:sldId id="269" r:id="rId23"/>
    <p:sldId id="268" r:id="rId24"/>
    <p:sldId id="267" r:id="rId25"/>
    <p:sldId id="266" r:id="rId26"/>
    <p:sldId id="265" r:id="rId27"/>
    <p:sldId id="289" r:id="rId28"/>
    <p:sldId id="290" r:id="rId29"/>
    <p:sldId id="291" r:id="rId30"/>
    <p:sldId id="292" r:id="rId31"/>
    <p:sldId id="262" r:id="rId3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91" autoAdjust="0"/>
    <p:restoredTop sz="94660"/>
  </p:normalViewPr>
  <p:slideViewPr>
    <p:cSldViewPr>
      <p:cViewPr varScale="1">
        <p:scale>
          <a:sx n="83" d="100"/>
          <a:sy n="83" d="100"/>
        </p:scale>
        <p:origin x="-4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My%20Documents\NUMI\russkij_jazik\slova_priznaki_1kl\osen.wmv" TargetMode="Externa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9200" y="609600"/>
            <a:ext cx="6096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FC000"/>
                </a:solidFill>
                <a:latin typeface="Monotype Corsiva" pitchFamily="66" charset="0"/>
              </a:rPr>
              <a:t>Необычное</a:t>
            </a:r>
            <a:r>
              <a:rPr lang="ru-RU" sz="9600" b="1" i="1" dirty="0" smtClean="0">
                <a:solidFill>
                  <a:srgbClr val="FFC000"/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ru-RU" sz="8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обычном</a:t>
            </a:r>
          </a:p>
          <a:p>
            <a:pPr algn="ctr"/>
            <a:endParaRPr lang="ru-RU" sz="9600" b="1" i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pic>
        <p:nvPicPr>
          <p:cNvPr id="2050" name="Picture 2" descr="http://www.google.ru/url?source=imglanding&amp;ct=img&amp;q=http://mathem.claw.ru/images/27.jpg&amp;sa=X&amp;ei=EJw2T-WcAsbP4QSX3-iaDA&amp;ved=0CAwQ8wc&amp;usg=AFQjCNHWgK5BZsRMnqFmPupkFlht_1vTR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457066"/>
            <a:ext cx="1886515" cy="2603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09600" y="926069"/>
            <a:ext cx="77724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1 способ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(правило раскрытия модуля):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Подмодульные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нули: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х=1; х=-5; х=-1; х=4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рисунки к проекту\Копия (6) File0027.TIF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11" t="20617" r="1872"/>
          <a:stretch/>
        </p:blipFill>
        <p:spPr bwMode="auto">
          <a:xfrm>
            <a:off x="457200" y="1905000"/>
            <a:ext cx="8229600" cy="2661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http://www.google.ru/url?source=imglanding&amp;ct=img&amp;q=http://fs.servers.soneta.ru/original/001/db60684e-8d46-47a8-b391-eb47ad0ef2a9.jpg&amp;sa=X&amp;ei=fZs2T8mDGaqL4gTQhOmaDA&amp;ved=0CAwQ8wc4Tg&amp;usg=AFQjCNEvDUxf8XtLMB7McLFmsHBGJlcEU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460375" y="625929"/>
                <a:ext cx="8451850" cy="46011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4400" dirty="0" smtClean="0">
                    <a:solidFill>
                      <a:srgbClr val="FF0000"/>
                    </a:solidFill>
                  </a:rPr>
                  <a:t>1). </a:t>
                </a:r>
                <a:r>
                  <a:rPr lang="ru-RU" sz="4400" dirty="0" smtClean="0">
                    <a:solidFill>
                      <a:srgbClr val="FFFF00"/>
                    </a:solidFill>
                  </a:rPr>
                  <a:t>х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≤−5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+4х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5</m:t>
                    </m:r>
                    <m:r>
                      <a:rPr lang="ru-RU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 b="0" i="0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3х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4</m:t>
                    </m:r>
                    <m:r>
                      <a:rPr lang="ru-RU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 −</m:t>
                    </m:r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х+9=0</m:t>
                    </m:r>
                  </m:oMath>
                </a14:m>
                <a:endParaRPr lang="ru-RU" sz="4400" dirty="0" smtClean="0">
                  <a:solidFill>
                    <a:srgbClr val="FFFF00"/>
                  </a:solidFill>
                </a:endParaRPr>
              </a:p>
              <a:p>
                <a:endParaRPr lang="ru-RU" sz="4000" dirty="0">
                  <a:solidFill>
                    <a:srgbClr val="FFFF00"/>
                  </a:solidFill>
                </a:endParaRPr>
              </a:p>
              <a:p>
                <a:r>
                  <a:rPr lang="ru-RU" sz="4000" dirty="0" smtClean="0">
                    <a:solidFill>
                      <a:srgbClr val="FFFF00"/>
                    </a:solidFill>
                  </a:rPr>
                  <a:t>0х=0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∀х∈</m:t>
                      </m:r>
                      <m:r>
                        <a:rPr lang="en-US" sz="4000" i="1">
                          <a:solidFill>
                            <a:srgbClr val="FFFF00"/>
                          </a:solidFill>
                          <a:latin typeface="Cambria Math"/>
                        </a:rPr>
                        <m:t>𝑅</m:t>
                      </m:r>
                    </m:oMath>
                  </m:oMathPara>
                </a14:m>
                <a:endParaRPr lang="ru-RU" sz="4000" i="1" dirty="0" smtClean="0">
                  <a:solidFill>
                    <a:srgbClr val="FFFF00"/>
                  </a:solidFill>
                </a:endParaRPr>
              </a:p>
              <a:p>
                <a:r>
                  <a:rPr lang="ru-RU" sz="4000" dirty="0" smtClean="0">
                    <a:solidFill>
                      <a:srgbClr val="FFFF00"/>
                    </a:solidFill>
                  </a:rPr>
                  <a:t>                          х</a:t>
                </a:r>
                <a14:m>
                  <m:oMath xmlns:m="http://schemas.openxmlformats.org/officeDocument/2006/math">
                    <m:r>
                      <a:rPr lang="ru-RU" sz="4000" i="1">
                        <a:solidFill>
                          <a:srgbClr val="FFFF00"/>
                        </a:solidFill>
                        <a:latin typeface="Cambria Math"/>
                      </a:rPr>
                      <m:t>∈(−∞;</m:t>
                    </m:r>
                    <m:d>
                      <m:dPr>
                        <m:begChr m:val=""/>
                        <m:endChr m:val="]"/>
                        <m:ctrlP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−5</m:t>
                        </m:r>
                      </m:e>
                    </m:d>
                  </m:oMath>
                </a14:m>
                <a:endParaRPr lang="ru-RU" sz="4000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75" y="625929"/>
                <a:ext cx="8451850" cy="4601196"/>
              </a:xfrm>
              <a:prstGeom prst="rect">
                <a:avLst/>
              </a:prstGeom>
              <a:blipFill rotWithShape="1">
                <a:blip r:embed="rId3"/>
                <a:stretch>
                  <a:fillRect l="-2958" t="-2653" b="-49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 descr="http://www.google.ru/url?source=imglanding&amp;ct=img&amp;q=http://mathem.claw.ru/images/27.jpg&amp;sa=X&amp;ei=EJw2T-WcAsbP4QSX3-iaDA&amp;ved=0CAwQ8wc&amp;usg=AFQjCNHWgK5BZsRMnqFmPupkFlht_1vTR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820"/>
            <a:ext cx="2240048" cy="3091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457200" y="304801"/>
                <a:ext cx="9067800" cy="53771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4400" dirty="0" smtClean="0">
                    <a:solidFill>
                      <a:srgbClr val="FF0000"/>
                    </a:solidFill>
                  </a:rPr>
                  <a:t>2). </a:t>
                </a:r>
                <a:r>
                  <a:rPr lang="ru-RU" dirty="0" smtClean="0"/>
                  <a:t>-</a:t>
                </a:r>
                <a:r>
                  <a:rPr lang="ru-RU" sz="4400" dirty="0" smtClean="0">
                    <a:solidFill>
                      <a:srgbClr val="FFFF00"/>
                    </a:solidFill>
                  </a:rPr>
                  <a:t>5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&lt;х≤−1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 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4х+5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3х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4</m:t>
                    </m:r>
                  </m:oMath>
                </a14:m>
                <a:r>
                  <a:rPr lang="ru-RU" sz="4400" dirty="0" smtClean="0">
                    <a:solidFill>
                      <a:srgbClr val="FFFF00"/>
                    </a:solidFill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en-US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x</m:t>
                    </m:r>
                    <m:r>
                      <a:rPr lang="en-US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+9=0</m:t>
                    </m:r>
                  </m:oMath>
                </a14:m>
                <a:endParaRPr lang="ru-RU" sz="4400" dirty="0" smtClean="0">
                  <a:solidFill>
                    <a:srgbClr val="FFFF00"/>
                  </a:solidFill>
                </a:endParaRPr>
              </a:p>
              <a:p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>- 2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8х+10=0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+4х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5=0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           </m:t>
                    </m:r>
                    <m:d>
                      <m:dPr>
                        <m:begChr m:val="["/>
                        <m:endChr m:val=""/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440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х=</m:t>
                            </m:r>
                            <m: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  <m:e>
                            <m:r>
                              <a:rPr lang="ru-RU" sz="440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х=</m:t>
                            </m:r>
                            <m: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ru-RU" sz="440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/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∉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-5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&lt;х≤−1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∅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04801"/>
                <a:ext cx="9067800" cy="5377113"/>
              </a:xfrm>
              <a:prstGeom prst="rect">
                <a:avLst/>
              </a:prstGeom>
              <a:blipFill rotWithShape="1">
                <a:blip r:embed="rId3"/>
                <a:stretch>
                  <a:fillRect l="-2688" t="-2268" b="-5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2200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457200" y="457201"/>
                <a:ext cx="8153400" cy="5349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4400" dirty="0">
                    <a:solidFill>
                      <a:srgbClr val="FF0000"/>
                    </a:solidFill>
                  </a:rPr>
                  <a:t>3</a:t>
                </a:r>
                <a:r>
                  <a:rPr lang="en-US" sz="4400" dirty="0" smtClean="0">
                    <a:solidFill>
                      <a:srgbClr val="FF0000"/>
                    </a:solidFill>
                  </a:rPr>
                  <a:t>).</a:t>
                </a:r>
                <a:r>
                  <a:rPr lang="ru-RU" sz="4400" dirty="0" smtClean="0">
                    <a:solidFill>
                      <a:srgbClr val="FFFF00"/>
                    </a:solidFill>
                  </a:rPr>
                  <a:t>1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&lt;х≤1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 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4х+5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+3х+4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х+9=0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>-4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 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2х+18=0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 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+х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9=0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>Д=73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&gt;0, 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2 корня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1,2</m:t>
                        </m:r>
                      </m:sub>
                    </m:sSub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−1±</m:t>
                        </m:r>
                        <m:rad>
                          <m:radPr>
                            <m:degHide m:val="on"/>
                            <m:ctrlP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/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∉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-1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&lt;х≤1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∅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57201"/>
                <a:ext cx="8153400" cy="5349350"/>
              </a:xfrm>
              <a:prstGeom prst="rect">
                <a:avLst/>
              </a:prstGeom>
              <a:blipFill rotWithShape="1">
                <a:blip r:embed="rId3"/>
                <a:stretch>
                  <a:fillRect l="-2990" t="-2278" b="-19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8" descr="http://www.google.ru/url?source=imglanding&amp;ct=img&amp;q=http://www.mrsrenz.net/images/subjectmatterpics/calc.gif&amp;sa=X&amp;ei=8J02T8SxL-n64QSasZSbDA&amp;ved=0CAsQ8wc42wM&amp;usg=AFQjCNGxJQhFQYbcJlUzp5vncXI7MBpf0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420284"/>
            <a:ext cx="1794016" cy="17244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457200" y="457200"/>
                <a:ext cx="8686800" cy="4892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4000" dirty="0" smtClean="0">
                    <a:solidFill>
                      <a:srgbClr val="FF0000"/>
                    </a:solidFill>
                  </a:rPr>
                  <a:t>4). </a:t>
                </a:r>
                <a:r>
                  <a:rPr lang="ru-RU" sz="4000" dirty="0" smtClean="0">
                    <a:solidFill>
                      <a:srgbClr val="FFFF00"/>
                    </a:solidFill>
                  </a:rPr>
                  <a:t>1</a:t>
                </a:r>
                <a14:m>
                  <m:oMath xmlns:m="http://schemas.openxmlformats.org/officeDocument/2006/math">
                    <m:r>
                      <a:rPr lang="ru-RU" sz="4000" i="1">
                        <a:solidFill>
                          <a:srgbClr val="FFFF00"/>
                        </a:solidFill>
                        <a:latin typeface="Cambria Math"/>
                      </a:rPr>
                      <m:t>&lt;х&lt;4</m:t>
                    </m:r>
                  </m:oMath>
                </a14:m>
                <a:endParaRPr lang="ru-RU" sz="4000" dirty="0">
                  <a:solidFill>
                    <a:srgbClr val="FFFF00"/>
                  </a:solidFill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000">
                        <a:solidFill>
                          <a:srgbClr val="FFFF00"/>
                        </a:solidFill>
                        <a:latin typeface="Cambria Math"/>
                      </a:rPr>
                      <m:t>+4х</m:t>
                    </m:r>
                    <m:r>
                      <a:rPr lang="ru-RU" sz="40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000">
                        <a:solidFill>
                          <a:srgbClr val="FFFF00"/>
                        </a:solidFill>
                        <a:latin typeface="Cambria Math"/>
                      </a:rPr>
                      <m:t>5</m:t>
                    </m:r>
                  </m:oMath>
                </a14:m>
                <a:r>
                  <a:rPr lang="ru-RU" sz="4000" dirty="0">
                    <a:solidFill>
                      <a:srgbClr val="FFFF00"/>
                    </a:solidFill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000">
                        <a:solidFill>
                          <a:srgbClr val="FFFF00"/>
                        </a:solidFill>
                        <a:latin typeface="Cambria Math"/>
                      </a:rPr>
                      <m:t>+3х+4</m:t>
                    </m:r>
                  </m:oMath>
                </a14:m>
                <a:r>
                  <a:rPr lang="ru-RU" sz="4000" dirty="0">
                    <a:solidFill>
                      <a:srgbClr val="FFFF00"/>
                    </a:solidFill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2х</m:t>
                        </m:r>
                      </m:e>
                      <m:sup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0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000">
                        <a:solidFill>
                          <a:srgbClr val="FFFF00"/>
                        </a:solidFill>
                        <a:latin typeface="Cambria Math"/>
                      </a:rPr>
                      <m:t>х+</m:t>
                    </m:r>
                    <m:r>
                      <a:rPr lang="en-US" sz="4000" b="0" i="0" smtClean="0">
                        <a:solidFill>
                          <a:srgbClr val="FFFF00"/>
                        </a:solidFill>
                        <a:latin typeface="Cambria Math"/>
                      </a:rPr>
                      <m:t>+</m:t>
                    </m:r>
                    <m:r>
                      <a:rPr lang="ru-RU" sz="4000">
                        <a:solidFill>
                          <a:srgbClr val="FFFF00"/>
                        </a:solidFill>
                        <a:latin typeface="Cambria Math"/>
                      </a:rPr>
                      <m:t>9=0</m:t>
                    </m:r>
                  </m:oMath>
                </a14:m>
                <a:endParaRPr lang="ru-RU" sz="4000" dirty="0">
                  <a:solidFill>
                    <a:srgbClr val="FFFF00"/>
                  </a:solidFill>
                </a:endParaRPr>
              </a:p>
              <a:p>
                <a:r>
                  <a:rPr lang="ru-RU" sz="4000" dirty="0">
                    <a:solidFill>
                      <a:srgbClr val="FFFF00"/>
                    </a:solidFill>
                  </a:rPr>
                  <a:t>-2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 х</m:t>
                        </m:r>
                      </m:e>
                      <m:sup>
                        <m:r>
                          <a:rPr lang="ru-RU" sz="40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000">
                        <a:solidFill>
                          <a:srgbClr val="FFFF00"/>
                        </a:solidFill>
                        <a:latin typeface="Cambria Math"/>
                      </a:rPr>
                      <m:t>+6х+8=0</m:t>
                    </m:r>
                  </m:oMath>
                </a14:m>
                <a:endParaRPr lang="ru-RU" sz="4000" dirty="0" smtClean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0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0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40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0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000">
                          <a:solidFill>
                            <a:srgbClr val="FFFF00"/>
                          </a:solidFill>
                          <a:latin typeface="Cambria Math"/>
                        </a:rPr>
                        <m:t>3х</m:t>
                      </m:r>
                      <m:r>
                        <a:rPr lang="ru-RU" sz="40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000">
                          <a:solidFill>
                            <a:srgbClr val="FFFF00"/>
                          </a:solidFill>
                          <a:latin typeface="Cambria Math"/>
                        </a:rPr>
                        <m:t>4=0</m:t>
                      </m:r>
                    </m:oMath>
                  </m:oMathPara>
                </a14:m>
                <a:endParaRPr lang="en-US" sz="4000" dirty="0" smtClean="0">
                  <a:solidFill>
                    <a:srgbClr val="FFFF00"/>
                  </a:solidFill>
                </a:endParaRPr>
              </a:p>
              <a:p>
                <a:endParaRPr lang="ru-RU" sz="4000" dirty="0">
                  <a:solidFill>
                    <a:srgbClr val="FFFF00"/>
                  </a:solidFill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ru-RU" sz="40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40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400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х=</m:t>
                            </m:r>
                            <m:r>
                              <a:rPr lang="ru-RU" sz="40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−1</m:t>
                            </m:r>
                          </m:e>
                          <m:e>
                            <m:r>
                              <a:rPr lang="ru-RU" sz="400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х=4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4000" dirty="0">
                    <a:solidFill>
                      <a:srgbClr val="FFFF00"/>
                    </a:solidFill>
                  </a:rPr>
                  <a:t/>
                </a:r>
                <a14:m>
                  <m:oMath xmlns:m="http://schemas.openxmlformats.org/officeDocument/2006/math">
                    <m:r>
                      <a:rPr lang="ru-RU" sz="4000" b="1" i="1">
                        <a:solidFill>
                          <a:srgbClr val="FFFF00"/>
                        </a:solidFill>
                        <a:latin typeface="Cambria Math"/>
                      </a:rPr>
                      <m:t>∉</m:t>
                    </m:r>
                  </m:oMath>
                </a14:m>
                <a:r>
                  <a:rPr lang="ru-RU" sz="4000" dirty="0">
                    <a:solidFill>
                      <a:srgbClr val="FFFF00"/>
                    </a:solidFill>
                  </a:rPr>
                  <a:t> 1</a:t>
                </a:r>
                <a14:m>
                  <m:oMath xmlns:m="http://schemas.openxmlformats.org/officeDocument/2006/math">
                    <m:r>
                      <a:rPr lang="ru-RU" sz="4000" i="1">
                        <a:solidFill>
                          <a:srgbClr val="FFFF00"/>
                        </a:solidFill>
                        <a:latin typeface="Cambria Math"/>
                      </a:rPr>
                      <m:t>&lt;х&lt;4</m:t>
                    </m:r>
                  </m:oMath>
                </a14:m>
                <a:r>
                  <a:rPr lang="ru-RU" sz="4000" dirty="0">
                    <a:solidFill>
                      <a:srgbClr val="FFFF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ru-RU" sz="4000" i="1">
                        <a:solidFill>
                          <a:srgbClr val="FFFF00"/>
                        </a:solidFill>
                        <a:latin typeface="Cambria Math"/>
                      </a:rPr>
                      <m:t>∅</m:t>
                    </m:r>
                  </m:oMath>
                </a14:m>
                <a:endParaRPr lang="ru-RU" sz="40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57200"/>
                <a:ext cx="8686800" cy="4892686"/>
              </a:xfrm>
              <a:prstGeom prst="rect">
                <a:avLst/>
              </a:prstGeom>
              <a:blipFill rotWithShape="1">
                <a:blip r:embed="rId3"/>
                <a:stretch>
                  <a:fillRect l="-2456" t="-2242" b="-4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304800" y="457200"/>
                <a:ext cx="9829800" cy="56331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4400" dirty="0" smtClean="0">
                    <a:solidFill>
                      <a:srgbClr val="FFFF00"/>
                    </a:solidFill>
                  </a:rPr>
                  <a:t>x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FFFF00"/>
                        </a:solidFill>
                        <a:latin typeface="Cambria Math"/>
                      </a:rPr>
                      <m:t> 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≥ </m:t>
                    </m:r>
                  </m:oMath>
                </a14:m>
                <a:r>
                  <a:rPr lang="en-US" sz="4400" dirty="0">
                    <a:solidFill>
                      <a:srgbClr val="FFFF00"/>
                    </a:solidFill>
                  </a:rPr>
                  <a:t>4</a:t>
                </a:r>
                <a:endParaRPr lang="ru-RU" sz="4400" dirty="0">
                  <a:solidFill>
                    <a:srgbClr val="FFFF00"/>
                  </a:solidFill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+4х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5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3х</m:t>
                    </m:r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4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-</a:t>
                </a:r>
                <a:r>
                  <a:rPr lang="ru-RU" sz="4400" dirty="0" smtClean="0">
                    <a:solidFill>
                      <a:srgbClr val="FFFF00"/>
                    </a:solidFill>
                  </a:rPr>
                  <a:t/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2х</m:t>
                        </m:r>
                      </m:e>
                      <m:sup>
                        <m:r>
                          <a:rPr lang="ru-RU" sz="440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400" b="0" i="0" smtClean="0">
                        <a:solidFill>
                          <a:srgbClr val="FFFF00"/>
                        </a:solidFill>
                        <a:latin typeface="Cambria Math"/>
                      </a:rPr>
                      <m:t>−    −</m:t>
                    </m:r>
                    <m:r>
                      <a:rPr lang="ru-RU" sz="4400">
                        <a:solidFill>
                          <a:srgbClr val="FFFF00"/>
                        </a:solidFill>
                        <a:latin typeface="Cambria Math"/>
                      </a:rPr>
                      <m:t>х+9=0</m:t>
                    </m:r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800" dirty="0" smtClean="0">
                    <a:solidFill>
                      <a:srgbClr val="FFFF00"/>
                    </a:solidFill>
                  </a:rPr>
                  <a:t>0х=0</a:t>
                </a:r>
                <a:endParaRPr lang="ru-RU" sz="48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            ∀х∈</m:t>
                      </m:r>
                      <m:r>
                        <a:rPr lang="en-US" sz="4400" i="1">
                          <a:solidFill>
                            <a:srgbClr val="FFFF00"/>
                          </a:solidFill>
                          <a:latin typeface="Cambria Math"/>
                        </a:rPr>
                        <m:t>𝑅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r>
                  <a:rPr lang="ru-RU" sz="4400" dirty="0">
                    <a:solidFill>
                      <a:srgbClr val="FFFF00"/>
                    </a:solidFill>
                  </a:rPr>
                  <a:t/>
                </a:r>
                <a:r>
                  <a:rPr lang="en-US" sz="4400" dirty="0" smtClean="0">
                    <a:solidFill>
                      <a:srgbClr val="FFFF00"/>
                    </a:solidFill>
                  </a:rPr>
                  <a:t/>
                </a:r>
                <a:r>
                  <a:rPr lang="ru-RU" sz="4400" dirty="0" smtClean="0">
                    <a:solidFill>
                      <a:srgbClr val="FFFF00"/>
                    </a:solidFill>
                  </a:rPr>
                  <a:t>х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∈ </m:t>
                    </m:r>
                    <m:d>
                      <m:dPr>
                        <m:begChr m:val="["/>
                        <m:endChr m:val=""/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4;∞)</m:t>
                        </m:r>
                      </m:e>
                    </m:d>
                  </m:oMath>
                </a14:m>
                <a:endParaRPr lang="en-US" sz="4400" dirty="0" smtClean="0">
                  <a:solidFill>
                    <a:srgbClr val="FFFF00"/>
                  </a:solidFill>
                </a:endParaRPr>
              </a:p>
              <a:p>
                <a:endParaRPr lang="en-US" sz="4400" dirty="0">
                  <a:solidFill>
                    <a:srgbClr val="FFFF00"/>
                  </a:solidFill>
                </a:endParaRPr>
              </a:p>
              <a:p>
                <a:r>
                  <a:rPr lang="ru-RU" sz="4400" b="1" dirty="0" smtClean="0">
                    <a:solidFill>
                      <a:srgbClr val="FFFF00"/>
                    </a:solidFill>
                  </a:rPr>
                  <a:t>Ответ</a:t>
                </a:r>
                <a:r>
                  <a:rPr lang="ru-RU" sz="4400" b="1" dirty="0">
                    <a:solidFill>
                      <a:srgbClr val="FFFF00"/>
                    </a:solidFill>
                  </a:rPr>
                  <a:t>. х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∈(−∞;</m:t>
                    </m:r>
                    <m:d>
                      <m:dPr>
                        <m:begChr m:val=""/>
                        <m:endChr m:val="]"/>
                        <m:ctrlP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∪</m:t>
                    </m:r>
                    <m:d>
                      <m:dPr>
                        <m:begChr m:val="["/>
                        <m:endChr m:val=""/>
                        <m:ctrlP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;∞)</m:t>
                        </m:r>
                      </m:e>
                    </m:d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57200"/>
                <a:ext cx="9829800" cy="5633145"/>
              </a:xfrm>
              <a:prstGeom prst="rect">
                <a:avLst/>
              </a:prstGeom>
              <a:blipFill rotWithShape="1">
                <a:blip r:embed="rId3"/>
                <a:stretch>
                  <a:fillRect l="-2790" t="-2165" b="-42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http://www.google.ru/url?source=imglanding&amp;ct=img&amp;q=http://www.volgmed.ru/uploads/files/2011-10/7340-matematika.jpg&amp;sa=X&amp;ei=pJ42T-_WOub54QTTtYSbDA&amp;ved=0CAsQ8wc46AQ&amp;usg=AFQjCNEX0OdA-cuWKzcj4PIDyhcETWeEb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76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142908" y="500042"/>
            <a:ext cx="7857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5)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" y="381000"/>
            <a:ext cx="8305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u="sng" dirty="0" smtClean="0">
                <a:solidFill>
                  <a:srgbClr val="FFFF00"/>
                </a:solidFill>
              </a:rPr>
              <a:t>2 способ: </a:t>
            </a:r>
            <a:endParaRPr lang="ru-RU" sz="4400" dirty="0" smtClean="0">
              <a:solidFill>
                <a:srgbClr val="FFFF00"/>
              </a:solidFill>
            </a:endParaRPr>
          </a:p>
          <a:p>
            <a:r>
              <a:rPr lang="ru-RU" sz="4400" dirty="0" smtClean="0">
                <a:solidFill>
                  <a:srgbClr val="FFFF00"/>
                </a:solidFill>
              </a:rPr>
              <a:t>Применю </a:t>
            </a:r>
            <a:r>
              <a:rPr lang="en-US" sz="4400" dirty="0" smtClean="0">
                <a:solidFill>
                  <a:srgbClr val="FFFF00"/>
                </a:solidFill>
              </a:rPr>
              <a:t> (5) </a:t>
            </a:r>
            <a:r>
              <a:rPr lang="ru-RU" sz="4400" dirty="0" smtClean="0">
                <a:solidFill>
                  <a:srgbClr val="FFFF00"/>
                </a:solidFill>
              </a:rPr>
              <a:t>условие равносильности:</a:t>
            </a:r>
            <a:endParaRPr lang="ru-RU" sz="4400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609600" y="2504658"/>
                <a:ext cx="80772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40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𝐟</m:t>
                          </m:r>
                          <m:r>
                            <a:rPr lang="ru-RU" sz="40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(х)</m:t>
                          </m:r>
                        </m:e>
                      </m:d>
                      <m:r>
                        <a:rPr lang="ru-RU" sz="4000" b="1">
                          <a:solidFill>
                            <a:srgbClr val="FFFF0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0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𝐠</m:t>
                          </m:r>
                          <m:r>
                            <a:rPr lang="ru-RU" sz="40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(х)</m:t>
                          </m:r>
                        </m:e>
                      </m:d>
                      <m:r>
                        <a:rPr lang="ru-RU" sz="4000" b="1">
                          <a:solidFill>
                            <a:srgbClr val="FFFF00"/>
                          </a:solidFill>
                          <a:latin typeface="Cambria Math"/>
                        </a:rPr>
                        <m:t>= </m:t>
                      </m:r>
                      <m:r>
                        <a:rPr lang="en-US" sz="4000" b="1" i="1">
                          <a:solidFill>
                            <a:srgbClr val="FFFF00"/>
                          </a:solidFill>
                          <a:latin typeface="Cambria Math"/>
                        </a:rPr>
                        <m:t>𝐟</m:t>
                      </m:r>
                      <m:d>
                        <m:dPr>
                          <m:ctrlPr>
                            <a:rPr lang="ru-RU" sz="40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0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</m:d>
                      <m:r>
                        <a:rPr lang="ru-RU" sz="4000" b="1">
                          <a:solidFill>
                            <a:srgbClr val="FFFF00"/>
                          </a:solidFill>
                          <a:latin typeface="Cambria Math"/>
                        </a:rPr>
                        <m:t>+ </m:t>
                      </m:r>
                      <m:r>
                        <a:rPr lang="en-US" sz="4000" b="1" i="1">
                          <a:solidFill>
                            <a:srgbClr val="FFFF00"/>
                          </a:solidFill>
                          <a:latin typeface="Cambria Math"/>
                        </a:rPr>
                        <m:t>𝐠</m:t>
                      </m:r>
                      <m:r>
                        <a:rPr lang="ru-RU" sz="4000" b="1">
                          <a:solidFill>
                            <a:srgbClr val="FFFF00"/>
                          </a:solidFill>
                          <a:latin typeface="Cambria Math"/>
                        </a:rPr>
                        <m:t>(х)</m:t>
                      </m:r>
                    </m:oMath>
                  </m:oMathPara>
                </a14:m>
                <a:endParaRPr lang="ru-RU" sz="40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504658"/>
                <a:ext cx="8077200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1447801" y="3581400"/>
                <a:ext cx="5029199" cy="13024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4000" b="1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40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40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𝐟</m:t>
                            </m:r>
                            <m:d>
                              <m:dPr>
                                <m:ctrlPr>
                                  <a:rPr lang="ru-RU" sz="4000" b="1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ru-RU" sz="4000" b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х</m:t>
                                </m:r>
                              </m:e>
                            </m:d>
                            <m:r>
                              <a:rPr lang="ru-RU" sz="4000" b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≥</m:t>
                            </m:r>
                            <m:r>
                              <a:rPr lang="ru-RU" sz="40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𝟎</m:t>
                            </m:r>
                          </m:e>
                          <m:e>
                            <m:r>
                              <a:rPr lang="en-US" sz="40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𝐠</m:t>
                            </m:r>
                            <m:d>
                              <m:dPr>
                                <m:ctrlPr>
                                  <a:rPr lang="ru-RU" sz="4000" b="1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ru-RU" sz="4000" b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х</m:t>
                                </m:r>
                              </m:e>
                            </m:d>
                            <m:r>
                              <a:rPr lang="ru-RU" sz="4000" b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≥</m:t>
                            </m:r>
                            <m:r>
                              <a:rPr lang="ru-RU" sz="40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𝟎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4000" dirty="0">
                    <a:solidFill>
                      <a:srgbClr val="FFFF00"/>
                    </a:solidFill>
                  </a:rPr>
                  <a:t/>
                </a:r>
                <a:r>
                  <a:rPr lang="ru-RU" sz="4000" b="1" dirty="0">
                    <a:solidFill>
                      <a:srgbClr val="FFFF00"/>
                    </a:solidFill>
                  </a:rPr>
                  <a:t>(5) </a:t>
                </a:r>
                <a:endParaRPr lang="ru-RU" sz="40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1" y="3581400"/>
                <a:ext cx="5029199" cy="130247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4" descr="http://www.google.ru/url?source=imglanding&amp;ct=img&amp;q=http://cabtrans.ru/logs/images/foto_92510.jpg&amp;sa=X&amp;ei=N502T4uTO8bT4QSXvKSbDA&amp;ved=0CA8Q8wc4jQE&amp;usg=AFQjCNG_GxvA3nsvGuPVQiyWT0u0PKor0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22"/>
          <a:stretch/>
        </p:blipFill>
        <p:spPr bwMode="auto">
          <a:xfrm>
            <a:off x="6477000" y="3785992"/>
            <a:ext cx="2057400" cy="22644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533400" y="381000"/>
                <a:ext cx="5105400" cy="4116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440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sSup>
                                <m:sSupPr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ru-RU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+4х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5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≥0 (∗)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ru-RU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3х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4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≥0 (∗∗)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∗</m:t>
                          </m:r>
                        </m:e>
                      </m:d>
                      <m:sSup>
                        <m:sSup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х</m:t>
                          </m:r>
                        </m:e>
                        <m:sup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+4х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5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≥0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+4х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5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х=1</m:t>
                              </m:r>
                            </m:e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х=−5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81000"/>
                <a:ext cx="5105400" cy="4116640"/>
              </a:xfrm>
              <a:prstGeom prst="rect">
                <a:avLst/>
              </a:prstGeom>
              <a:blipFill rotWithShape="1">
                <a:blip r:embed="rId3"/>
                <a:stretch>
                  <a:fillRect r="-23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3429000" y="5181600"/>
                <a:ext cx="548640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400" dirty="0" smtClean="0">
                    <a:solidFill>
                      <a:srgbClr val="FFFF00"/>
                    </a:solidFill>
                  </a:rPr>
                  <a:t>х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∈(−∞;</m:t>
                    </m:r>
                    <m:d>
                      <m:dPr>
                        <m:begChr m:val=""/>
                        <m:endChr m:val="]"/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−5</m:t>
                        </m:r>
                      </m:e>
                    </m:d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∪</m:t>
                    </m:r>
                    <m:d>
                      <m:dPr>
                        <m:begChr m:val="["/>
                        <m:endChr m:val=""/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1;∞)</m:t>
                        </m:r>
                      </m:e>
                    </m:d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5181600"/>
                <a:ext cx="5486400" cy="769441"/>
              </a:xfrm>
              <a:prstGeom prst="rect">
                <a:avLst/>
              </a:prstGeom>
              <a:blipFill rotWithShape="1">
                <a:blip r:embed="rId4"/>
                <a:stretch>
                  <a:fillRect l="-4556" t="-15873" b="-373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3429000"/>
            <a:ext cx="3657600" cy="18361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685800" y="533400"/>
                <a:ext cx="6324600" cy="26018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(∗∗)</m:t>
                      </m:r>
                      <m:sSup>
                        <m:sSup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3х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4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≥0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440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3х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FF00"/>
                          </a:solidFill>
                          <a:latin typeface="Cambria Math"/>
                        </a:rPr>
                        <m:t>4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х=−1</m:t>
                              </m:r>
                            </m:e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33400"/>
                <a:ext cx="6324600" cy="26018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 descr="F:\рисунки к проекту\Копия (15) File0029.TIF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460" t="12267" r="11056" b="15396"/>
          <a:stretch/>
        </p:blipFill>
        <p:spPr bwMode="auto">
          <a:xfrm>
            <a:off x="3200400" y="3320955"/>
            <a:ext cx="3398293" cy="1419367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2514600" y="5105400"/>
                <a:ext cx="571500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∈(−∞;</m:t>
                      </m:r>
                      <m:d>
                        <m:dPr>
                          <m:begChr m:val=""/>
                          <m:endChr m:val="]"/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∪</m:t>
                      </m:r>
                      <m:d>
                        <m:dPr>
                          <m:begChr m:val="["/>
                          <m:endChr m:val=""/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4;∞)</m:t>
                          </m:r>
                        </m:e>
                      </m:d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5105400"/>
                <a:ext cx="5715000" cy="76944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2571736" y="5072074"/>
            <a:ext cx="4283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x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1143000"/>
            <a:ext cx="8305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3743325" algn="l"/>
              </a:tabLst>
            </a:pPr>
            <a:r>
              <a:rPr lang="ru-RU" sz="32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“Если вы хотите научиться плавать,</a:t>
            </a:r>
            <a:endParaRPr lang="ru-RU" sz="3200" b="1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743325" algn="l"/>
              </a:tabLst>
            </a:pPr>
            <a:r>
              <a:rPr lang="ru-RU" sz="32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то входите в воду,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743325" algn="l"/>
              </a:tabLst>
            </a:pPr>
            <a:r>
              <a:rPr lang="ru-RU" sz="32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 если хотите научиться решать задачи,                                                                   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743325" algn="l"/>
              </a:tabLst>
            </a:pPr>
            <a:r>
              <a:rPr lang="ru-RU" sz="32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то решайте их”.</a:t>
            </a:r>
            <a:endParaRPr lang="ru-RU" sz="3200" b="1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3743325" algn="l"/>
              </a:tabLst>
            </a:pPr>
            <a:r>
              <a:rPr lang="ru-RU" sz="32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Д.Пойа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1" y="4038600"/>
            <a:ext cx="2312248" cy="201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559" b="10116"/>
          <a:stretch/>
        </p:blipFill>
        <p:spPr bwMode="auto">
          <a:xfrm>
            <a:off x="1066800" y="1371600"/>
            <a:ext cx="6743700" cy="1918648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304800" y="3481205"/>
                <a:ext cx="7162800" cy="10464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 </a:t>
                </a:r>
                <a:endParaRPr lang="ru-RU" dirty="0"/>
              </a:p>
              <a:p>
                <a:r>
                  <a:rPr lang="ru-RU" sz="4400" b="1" dirty="0" smtClean="0">
                    <a:solidFill>
                      <a:srgbClr val="FFFF00"/>
                    </a:solidFill>
                  </a:rPr>
                  <a:t>Ответ. х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∈(−∞;</m:t>
                    </m:r>
                    <m:d>
                      <m:dPr>
                        <m:begChr m:val=""/>
                        <m:endChr m:val="]"/>
                        <m:ctrlP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∪</m:t>
                    </m:r>
                    <m:d>
                      <m:dPr>
                        <m:begChr m:val="["/>
                        <m:endChr m:val=""/>
                        <m:ctrlP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  <m:t>;∞)</m:t>
                        </m:r>
                      </m:e>
                    </m:d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481205"/>
                <a:ext cx="7162800" cy="1046440"/>
              </a:xfrm>
              <a:prstGeom prst="rect">
                <a:avLst/>
              </a:prstGeom>
              <a:blipFill rotWithShape="1">
                <a:blip r:embed="rId4"/>
                <a:stretch>
                  <a:fillRect l="-3404" b="-267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457200" y="533401"/>
                <a:ext cx="8991600" cy="17235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/>
                  <a:t> </a:t>
                </a:r>
                <a:endParaRPr lang="ru-RU" dirty="0"/>
              </a:p>
              <a:p>
                <a:r>
                  <a:rPr lang="ru-RU" sz="4400" b="1" i="1" dirty="0" smtClean="0">
                    <a:solidFill>
                      <a:srgbClr val="FFFF00"/>
                    </a:solidFill>
                  </a:rPr>
                  <a:t>Решить неравенство: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ru-RU" sz="44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  <m: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ru-RU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𝟕</m:t>
                          </m:r>
                          <m:r>
                            <a:rPr lang="ru-RU" sz="44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  <m: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≥</m:t>
                      </m:r>
                      <m:r>
                        <a:rPr lang="en-US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𝟐</m:t>
                      </m:r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х</m:t>
                      </m:r>
                      <m:r>
                        <a:rPr lang="ru-RU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33401"/>
                <a:ext cx="8991600" cy="1723549"/>
              </a:xfrm>
              <a:prstGeom prst="rect">
                <a:avLst/>
              </a:prstGeom>
              <a:blipFill rotWithShape="1">
                <a:blip r:embed="rId3"/>
                <a:stretch>
                  <a:fillRect l="-27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6" descr="http://www.google.ru/url?source=imglanding&amp;ct=img&amp;q=http://www.nobleednews.com/j0134667%5B1%5D1.gif&amp;sa=X&amp;ei=v582T6-XF8KI4gTw2P2aDA&amp;ved=0CAsQ8wc4Og&amp;usg=AFQjCNGrdjxIgd059kckPknlcQSKcp3uvw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9305"/>
          <a:stretch/>
        </p:blipFill>
        <p:spPr bwMode="auto">
          <a:xfrm>
            <a:off x="609600" y="2895600"/>
            <a:ext cx="2425823" cy="30259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768812" y="3272879"/>
                <a:ext cx="715144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44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𝐟</m:t>
                          </m:r>
                          <m:r>
                            <a:rPr lang="ru-RU" sz="44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(х)</m:t>
                          </m:r>
                        </m:e>
                      </m:d>
                      <m:r>
                        <a:rPr lang="ru-RU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𝐠</m:t>
                          </m:r>
                          <m:r>
                            <a:rPr lang="ru-RU" sz="44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(х)</m:t>
                          </m:r>
                        </m:e>
                      </m:d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≥</m:t>
                      </m:r>
                      <m:r>
                        <a:rPr lang="en-US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𝐠</m:t>
                      </m:r>
                      <m:d>
                        <m:dPr>
                          <m:ctrlP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400" b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</m:d>
                      <m:r>
                        <a:rPr lang="ru-RU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𝐟</m:t>
                      </m:r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(х)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812" y="3272879"/>
                <a:ext cx="7151445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794975" y="4381516"/>
                <a:ext cx="6999045" cy="1447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44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𝐟</m:t>
                                  </m:r>
                                  <m:r>
                                    <a:rPr lang="ru-RU" sz="4400" b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(х)</m:t>
                                  </m:r>
                                </m:e>
                              </m:d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≥</m:t>
                              </m:r>
                              <m:r>
                                <a:rPr lang="en-US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ru-RU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4400" b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ru-RU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4400" b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</m:d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≤</m:t>
                              </m:r>
                              <m: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 (</m:t>
                      </m:r>
                      <m:r>
                        <a:rPr lang="ru-RU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𝟗</m:t>
                      </m:r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975" y="4381516"/>
                <a:ext cx="6999045" cy="14478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381000" y="609600"/>
            <a:ext cx="8153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1 способ.</a:t>
            </a:r>
          </a:p>
          <a:p>
            <a:r>
              <a:rPr lang="ru-RU" sz="4400" dirty="0" smtClean="0">
                <a:solidFill>
                  <a:srgbClr val="FFFF00"/>
                </a:solidFill>
              </a:rPr>
              <a:t>Применю </a:t>
            </a:r>
            <a:r>
              <a:rPr lang="ru-RU" sz="4400" dirty="0">
                <a:solidFill>
                  <a:srgbClr val="FFFF00"/>
                </a:solidFill>
              </a:rPr>
              <a:t>(9</a:t>
            </a:r>
            <a:r>
              <a:rPr lang="ru-RU" sz="4400" dirty="0" smtClean="0">
                <a:solidFill>
                  <a:srgbClr val="FFFF00"/>
                </a:solidFill>
              </a:rPr>
              <a:t>) условие равносильности: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9" name="Picture 8" descr="http://www.google.ru/url?source=imglanding&amp;ct=img&amp;q=http://www.mrsrenz.net/images/subjectmatterpics/calc.gif&amp;sa=X&amp;ei=8J02T8SxL-n64QSasZSbDA&amp;ved=0CAsQ8wc42wM&amp;usg=AFQjCNGxJQhFQYbcJlUzp5vncXI7MBpf0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09600"/>
            <a:ext cx="2333625" cy="2243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533400" y="533400"/>
                <a:ext cx="6248400" cy="1261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440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5х−3≥7х−4</m:t>
                              </m:r>
                            </m:e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7х−4≤0</m:t>
                              </m:r>
                            </m:e>
                          </m:eqArr>
                        </m:e>
                      </m:d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&lt;=&gt;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533400"/>
                <a:ext cx="6248400" cy="126111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381000" y="1981200"/>
                <a:ext cx="7285071" cy="1835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400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0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0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−2х≥−1</m:t>
                              </m:r>
                            </m:e>
                            <m:e>
                              <m:r>
                                <a:rPr lang="ru-RU" sz="40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7х≤4</m:t>
                              </m:r>
                            </m:e>
                          </m:eqArr>
                          <m:r>
                            <a:rPr lang="ru-RU" sz="40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&lt;=&gt;</m:t>
                          </m:r>
                          <m:d>
                            <m:dPr>
                              <m:begChr m:val="["/>
                              <m:endChr m:val=""/>
                              <m:ctrlPr>
                                <a:rPr lang="ru-RU" sz="40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ru-RU" sz="40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ru-RU" sz="40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х≤0,5</m:t>
                                  </m:r>
                                </m:e>
                                <m:e>
                                  <m:r>
                                    <a:rPr lang="ru-RU" sz="40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х≤</m:t>
                                  </m:r>
                                  <m:f>
                                    <m:fPr>
                                      <m:ctrlPr>
                                        <a:rPr lang="ru-RU" sz="4000" i="1">
                                          <a:solidFill>
                                            <a:srgbClr val="FFFF00"/>
                                          </a:solidFill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4000" i="1">
                                          <a:solidFill>
                                            <a:srgbClr val="FFFF00"/>
                                          </a:solidFill>
                                          <a:latin typeface="Cambria Math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ru-RU" sz="4000" i="1">
                                          <a:solidFill>
                                            <a:srgbClr val="FFFF00"/>
                                          </a:solidFill>
                                          <a:latin typeface="Cambria Math"/>
                                        </a:rPr>
                                        <m:t>7</m:t>
                                      </m:r>
                                    </m:den>
                                  </m:f>
                                </m:e>
                              </m:eqArr>
                            </m:e>
                          </m:d>
                          <m:r>
                            <a:rPr lang="ru-RU" sz="40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&lt;=&gt;</m:t>
                          </m:r>
                        </m:e>
                      </m:d>
                    </m:oMath>
                  </m:oMathPara>
                </a14:m>
                <a:endParaRPr lang="ru-RU" sz="40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981200"/>
                <a:ext cx="7285071" cy="183537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6031456" y="4191000"/>
                <a:ext cx="1634615" cy="13594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х≤</m:t>
                      </m:r>
                      <m:f>
                        <m:f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1456" y="4191000"/>
                <a:ext cx="1634615" cy="13594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 descr="F:\рисунки к проекту\Копия (3) File0030.TIF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191000"/>
            <a:ext cx="3819525" cy="1733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6728" y="228600"/>
            <a:ext cx="8229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FF00"/>
                </a:solidFill>
              </a:rPr>
              <a:t>2 способ.</a:t>
            </a:r>
          </a:p>
          <a:p>
            <a:r>
              <a:rPr lang="ru-RU" sz="4400" dirty="0">
                <a:solidFill>
                  <a:srgbClr val="FFFF00"/>
                </a:solidFill>
              </a:rPr>
              <a:t>Применю (1</a:t>
            </a:r>
            <a:r>
              <a:rPr lang="ru-RU" sz="4400" dirty="0" smtClean="0">
                <a:solidFill>
                  <a:srgbClr val="FFFF00"/>
                </a:solidFill>
              </a:rPr>
              <a:t>) условие равносильности:</a:t>
            </a:r>
            <a:endParaRPr lang="ru-RU" sz="4400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192290" y="3926693"/>
                <a:ext cx="5210144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44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𝐟</m:t>
                          </m:r>
                          <m:d>
                            <m:dPr>
                              <m:ctrlP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</m:t>
                              </m:r>
                            </m:e>
                          </m:d>
                        </m:e>
                      </m:d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≤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𝐠</m:t>
                          </m:r>
                          <m:d>
                            <m:dPr>
                              <m:ctrlP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</m:t>
                              </m:r>
                            </m:e>
                          </m:d>
                        </m:e>
                      </m:d>
                      <m:r>
                        <a:rPr lang="ru-RU" sz="4400" b="1">
                          <a:solidFill>
                            <a:srgbClr val="FFFF00"/>
                          </a:solidFill>
                          <a:latin typeface="Cambria Math"/>
                        </a:rPr>
                        <m:t>&lt;</m:t>
                      </m:r>
                      <m:r>
                        <a:rPr lang="ru-RU" sz="4400" b="1" i="1">
                          <a:solidFill>
                            <a:srgbClr val="FFFF0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&gt;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290" y="3926693"/>
                <a:ext cx="5210144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5105400" y="3166210"/>
                <a:ext cx="3828612" cy="2254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44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/>
                            <m:e>
                              <m:r>
                                <a:rPr lang="en-US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𝐟</m:t>
                              </m:r>
                              <m:d>
                                <m:dPr>
                                  <m:ctrlPr>
                                    <a:rPr lang="ru-RU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4400" b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</m:d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 ≤</m:t>
                              </m:r>
                              <m: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𝐠</m:t>
                              </m:r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(х)</m:t>
                              </m:r>
                            </m:e>
                            <m:e>
                              <m:r>
                                <a:rPr lang="en-US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𝐟</m:t>
                              </m:r>
                              <m:d>
                                <m:dPr>
                                  <m:ctrlPr>
                                    <a:rPr lang="ru-RU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4400" b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</m:d>
                              <m:r>
                                <a:rPr lang="ru-RU" sz="4400" b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≥</m:t>
                              </m:r>
                              <m:r>
                                <a:rPr lang="ru-RU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4400" b="1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ru-RU" sz="4400" b="1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4400" b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х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3166210"/>
                <a:ext cx="3828612" cy="225401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4" descr="http://www.google.ru/url?source=imglanding&amp;ct=img&amp;q=http://cabtrans.ru/logs/images/foto_92510.jpg&amp;sa=X&amp;ei=N502T4uTO8bT4QSXvKSbDA&amp;ved=0CA8Q8wc4jQE&amp;usg=AFQjCNG_GxvA3nsvGuPVQiyWT0u0PKor0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22"/>
          <a:stretch/>
        </p:blipFill>
        <p:spPr bwMode="auto">
          <a:xfrm>
            <a:off x="6324600" y="1524000"/>
            <a:ext cx="2057400" cy="22644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228600" y="609600"/>
                <a:ext cx="8442439" cy="143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440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5х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3≥2х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1+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7х</m:t>
                                  </m:r>
                                  <m:r>
                                    <a:rPr lang="en-US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e>
                              </m:d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∗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e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5х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3≤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2х+1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7х</m:t>
                                  </m:r>
                                  <m:r>
                                    <a:rPr lang="en-US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4400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e>
                              </m:d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∗∗</m:t>
                              </m:r>
                              <m:r>
                                <a:rPr lang="ru-RU" sz="440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609600"/>
                <a:ext cx="8442439" cy="14390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8" descr="http://www.google.ru/url?source=imglanding&amp;ct=img&amp;q=http://seps.mgd-colo.peak.org/images/math%20fun.gif&amp;sa=X&amp;ei=4J82T8zTO4KG4gTfw5ibDA&amp;ved=0CAsQ8wc4Og&amp;usg=AFQjCNGaPqYMj1z5L1angWO4l2firkhSAQ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50" b="3930"/>
          <a:stretch/>
        </p:blipFill>
        <p:spPr bwMode="auto">
          <a:xfrm>
            <a:off x="5334000" y="2797791"/>
            <a:ext cx="3097427" cy="2906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533400" y="457200"/>
                <a:ext cx="8458200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40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40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∗</m:t>
                          </m:r>
                        </m:e>
                      </m:d>
                      <m:r>
                        <a:rPr lang="ru-RU" sz="4000">
                          <a:solidFill>
                            <a:srgbClr val="FF0000"/>
                          </a:solidFill>
                          <a:latin typeface="Cambria Math"/>
                        </a:rPr>
                        <m:t>5х</m:t>
                      </m:r>
                      <m:r>
                        <a:rPr lang="ru-RU" sz="4000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0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3</m:t>
                      </m:r>
                      <m:r>
                        <a:rPr lang="ru-RU" sz="4000">
                          <a:solidFill>
                            <a:srgbClr val="FF0000"/>
                          </a:solidFill>
                          <a:latin typeface="Cambria Math"/>
                        </a:rPr>
                        <m:t>≥2х</m:t>
                      </m:r>
                      <m:r>
                        <a:rPr lang="ru-RU" sz="4000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000">
                          <a:solidFill>
                            <a:srgbClr val="FF0000"/>
                          </a:solidFill>
                          <a:latin typeface="Cambria Math"/>
                        </a:rPr>
                        <m:t>1+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0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7х</m:t>
                          </m:r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0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lang="ru-RU" sz="4000" dirty="0">
                  <a:solidFill>
                    <a:srgbClr val="FFFF00"/>
                  </a:solidFill>
                </a:endParaRPr>
              </a:p>
              <a:p>
                <a:endParaRPr lang="ru-RU" sz="40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57200"/>
                <a:ext cx="8458200" cy="132343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594815" y="3017563"/>
                <a:ext cx="3511282" cy="27243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х≥</m:t>
                              </m:r>
                              <m:f>
                                <m:fPr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7</m:t>
                                  </m:r>
                                </m:den>
                              </m:f>
                            </m:e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х≤</m:t>
                              </m:r>
                              <m:f>
                                <m:fPr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=&gt;∅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15" y="3017563"/>
                <a:ext cx="3511282" cy="272433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5177051" y="3017563"/>
                <a:ext cx="3636316" cy="27287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440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х&lt; </m:t>
                              </m:r>
                              <m:f>
                                <m:fPr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7</m:t>
                                  </m:r>
                                </m:den>
                              </m:f>
                            </m:e>
                            <m:e>
                              <m:r>
                                <a:rPr lang="ru-RU" sz="4400" i="1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х≥</m:t>
                              </m:r>
                              <m:f>
                                <m:fPr>
                                  <m:ctrlP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4400" i="1">
                                      <a:solidFill>
                                        <a:srgbClr val="FFFF00"/>
                                      </a:solidFill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eqArr>
                        </m:e>
                      </m:d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=&gt;∅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051" y="3017563"/>
                <a:ext cx="3636316" cy="272876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304800" y="1560394"/>
                <a:ext cx="3594702" cy="9323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dirty="0" smtClean="0">
                    <a:solidFill>
                      <a:srgbClr val="FFFF00"/>
                    </a:solidFill>
                  </a:rPr>
                  <a:t>а)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32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7х−4≥0</m:t>
                            </m:r>
                          </m:e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3х−2≥7х−4</m:t>
                            </m:r>
                          </m:e>
                        </m:eqArr>
                      </m:e>
                    </m:d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560394"/>
                <a:ext cx="3594702" cy="932371"/>
              </a:xfrm>
              <a:prstGeom prst="rect">
                <a:avLst/>
              </a:prstGeom>
              <a:blipFill rotWithShape="1">
                <a:blip r:embed="rId6"/>
                <a:stretch>
                  <a:fillRect l="-4237" b="-32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4775579" y="1621695"/>
                <a:ext cx="3708516" cy="9323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dirty="0" smtClean="0">
                    <a:solidFill>
                      <a:srgbClr val="FFFF00"/>
                    </a:solidFill>
                  </a:rPr>
                  <a:t>б)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32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7х−4&lt;0</m:t>
                            </m:r>
                          </m:e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3х−2≥4−7х</m:t>
                            </m:r>
                          </m:e>
                        </m:eqArr>
                      </m:e>
                    </m:d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5579" y="1621695"/>
                <a:ext cx="3708516" cy="932371"/>
              </a:xfrm>
              <a:prstGeom prst="rect">
                <a:avLst/>
              </a:prstGeom>
              <a:blipFill rotWithShape="1">
                <a:blip r:embed="rId7"/>
                <a:stretch>
                  <a:fillRect l="-4105" b="-32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7146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281497" y="685800"/>
                <a:ext cx="8581003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ru-RU" sz="4400" i="1">
                          <a:solidFill>
                            <a:srgbClr val="FF0000"/>
                          </a:solidFill>
                          <a:latin typeface="Cambria Math"/>
                        </a:rPr>
                        <m:t>∗∗</m:t>
                      </m:r>
                      <m:r>
                        <a:rPr lang="ru-RU" sz="4400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5х</m:t>
                          </m:r>
                          <m:r>
                            <a:rPr lang="en-US" sz="4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4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d>
                      <m:r>
                        <a:rPr lang="ru-RU" sz="4400">
                          <a:solidFill>
                            <a:srgbClr val="FF0000"/>
                          </a:solidFill>
                          <a:latin typeface="Cambria Math"/>
                        </a:rPr>
                        <m:t>≤</m:t>
                      </m:r>
                      <m:r>
                        <a:rPr lang="ru-RU" sz="4400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4400">
                          <a:solidFill>
                            <a:srgbClr val="FF0000"/>
                          </a:solidFill>
                          <a:latin typeface="Cambria Math"/>
                        </a:rPr>
                        <m:t>2х+1</m:t>
                      </m:r>
                      <m:r>
                        <a:rPr lang="ru-RU" sz="4400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begChr m:val="|"/>
                          <m:endChr m:val="|"/>
                          <m:ctrlPr>
                            <a:rPr lang="ru-RU" sz="4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4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7х</m:t>
                          </m:r>
                          <m:r>
                            <a:rPr lang="en-US" sz="4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440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497" y="685800"/>
                <a:ext cx="8581003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337806" y="1834269"/>
                <a:ext cx="3625160" cy="12289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dirty="0" smtClean="0">
                    <a:solidFill>
                      <a:srgbClr val="FFFF00"/>
                    </a:solidFill>
                  </a:rPr>
                  <a:t>а)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32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х≥ </m:t>
                            </m:r>
                            <m:f>
                              <m:fPr>
                                <m:ctrlPr>
                                  <a:rPr lang="ru-RU" sz="32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sz="32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ru-RU" sz="32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7</m:t>
                                </m:r>
                              </m:den>
                            </m:f>
                          </m:e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4−7х≥7х−4</m:t>
                            </m:r>
                          </m:e>
                        </m:eqArr>
                      </m:e>
                    </m:d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06" y="1834269"/>
                <a:ext cx="3625160" cy="1228926"/>
              </a:xfrm>
              <a:prstGeom prst="rect">
                <a:avLst/>
              </a:prstGeom>
              <a:blipFill rotWithShape="1">
                <a:blip r:embed="rId4"/>
                <a:stretch>
                  <a:fillRect l="-42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4800600" y="1982546"/>
                <a:ext cx="3615542" cy="9323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dirty="0" smtClean="0">
                    <a:solidFill>
                      <a:srgbClr val="FFFF00"/>
                    </a:solidFill>
                  </a:rPr>
                  <a:t>б)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32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7х−4&lt;0</m:t>
                            </m:r>
                          </m:e>
                          <m:e>
                            <m:r>
                              <a:rPr lang="ru-RU" sz="32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4−7х≥4−7х</m:t>
                            </m:r>
                          </m:e>
                        </m:eqArr>
                      </m:e>
                    </m:d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1982546"/>
                <a:ext cx="3615542" cy="932371"/>
              </a:xfrm>
              <a:prstGeom prst="rect">
                <a:avLst/>
              </a:prstGeom>
              <a:blipFill rotWithShape="1">
                <a:blip r:embed="rId5"/>
                <a:stretch>
                  <a:fillRect l="-4384" b="-32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352159" y="3456296"/>
                <a:ext cx="3860159" cy="2254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440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х≤ </m:t>
                            </m:r>
                            <m:f>
                              <m:fPr>
                                <m:ctrlPr>
                                  <a:rPr lang="ru-RU" sz="44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sz="44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ru-RU" sz="44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7</m:t>
                                </m:r>
                              </m:den>
                            </m:f>
                          </m:e>
                          <m:e>
                            <m:r>
                              <a:rPr lang="ru-RU" sz="4400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х≥ </m:t>
                            </m:r>
                            <m:f>
                              <m:fPr>
                                <m:ctrlPr>
                                  <a:rPr lang="ru-RU" sz="44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sz="44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ru-RU" sz="4400" i="1">
                                    <a:solidFill>
                                      <a:srgbClr val="FFFF00"/>
                                    </a:solidFill>
                                    <a:latin typeface="Cambria Math"/>
                                  </a:rPr>
                                  <m:t>7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/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=&gt;</m:t>
                    </m:r>
                  </m:oMath>
                </a14:m>
                <a:r>
                  <a:rPr lang="ru-RU" sz="4400" dirty="0">
                    <a:solidFill>
                      <a:srgbClr val="FFFF00"/>
                    </a:solidFill>
                  </a:rPr>
                  <a:t> х=</a:t>
                </a:r>
                <a14:m>
                  <m:oMath xmlns:m="http://schemas.openxmlformats.org/officeDocument/2006/math">
                    <m:r>
                      <a:rPr lang="ru-RU" sz="4400" i="1">
                        <a:solidFill>
                          <a:srgbClr val="FFFF00"/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ru-RU" sz="4400" i="1">
                            <a:solidFill>
                              <a:srgbClr val="FFFF00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ru-RU" sz="4400" dirty="0"/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159" y="3456296"/>
                <a:ext cx="3860159" cy="225401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5410200" y="3456296"/>
                <a:ext cx="2745367" cy="13594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∈(−∞;</m:t>
                      </m:r>
                      <m:f>
                        <m:fPr>
                          <m:ctrlP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4400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ru-RU" sz="4400" i="1">
                          <a:solidFill>
                            <a:srgbClr val="FFFF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3456296"/>
                <a:ext cx="2745367" cy="135941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5214942" y="3786190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x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48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-2957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" y="457200"/>
            <a:ext cx="5943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>
              <a:solidFill>
                <a:srgbClr val="FFFF00"/>
              </a:solidFill>
            </a:endParaRPr>
          </a:p>
          <a:p>
            <a:endParaRPr lang="ru-RU" sz="4400" i="1" dirty="0" smtClean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2514600" y="1561858"/>
                <a:ext cx="4423455" cy="11007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400" b="1" dirty="0" smtClean="0">
                    <a:solidFill>
                      <a:srgbClr val="FFFF00"/>
                    </a:solidFill>
                  </a:rPr>
                  <a:t>Ответ. х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rgbClr val="FFFF00"/>
                        </a:solidFill>
                        <a:latin typeface="Cambria Math"/>
                      </a:rPr>
                      <m:t>∈(−∞;</m:t>
                    </m:r>
                    <m:d>
                      <m:dPr>
                        <m:begChr m:val=""/>
                        <m:endChr m:val="]"/>
                        <m:ctrlPr>
                          <a:rPr lang="ru-RU" sz="4400" b="1" i="1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44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44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𝟒</m:t>
                            </m:r>
                          </m:num>
                          <m:den>
                            <m:r>
                              <a:rPr lang="ru-RU" sz="4400" b="1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𝟕</m:t>
                            </m:r>
                          </m:den>
                        </m:f>
                      </m:e>
                    </m:d>
                  </m:oMath>
                </a14:m>
                <a:endParaRPr lang="ru-RU" sz="4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561858"/>
                <a:ext cx="4423455" cy="1100751"/>
              </a:xfrm>
              <a:prstGeom prst="rect">
                <a:avLst/>
              </a:prstGeom>
              <a:blipFill rotWithShape="1">
                <a:blip r:embed="rId3"/>
                <a:stretch>
                  <a:fillRect l="-5655" b="-116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12" descr="http://www.google.ru/url?source=imglanding&amp;ct=img&amp;q=http://www.milton.k12.wi.us/schools/nis/teachers/losching_k/images/MATH-4.jpg&amp;sa=X&amp;ei=a542T5b-IpCL4gSAkpCbDA&amp;ved=0CAwQ8wc4ugQ&amp;usg=AFQjCNHgFUWK0ncN7_H_9tAivL8mUVpKS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3145958"/>
            <a:ext cx="3333750" cy="2990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312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8153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Я научилась:</a:t>
            </a:r>
          </a:p>
          <a:p>
            <a:pPr lvl="0"/>
            <a:r>
              <a:rPr lang="ru-RU" sz="3200" dirty="0" smtClean="0">
                <a:solidFill>
                  <a:srgbClr val="FFFF00"/>
                </a:solidFill>
              </a:rPr>
              <a:t>1). Использовать условия равносильности</a:t>
            </a:r>
            <a:r>
              <a:rPr lang="ru-RU" sz="3200" dirty="0">
                <a:solidFill>
                  <a:srgbClr val="FFFF00"/>
                </a:solidFill>
              </a:rPr>
              <a:t>. </a:t>
            </a:r>
            <a:endParaRPr lang="ru-RU" sz="3200" dirty="0" smtClean="0">
              <a:solidFill>
                <a:srgbClr val="FFFF00"/>
              </a:solidFill>
            </a:endParaRPr>
          </a:p>
          <a:p>
            <a:pPr lvl="0"/>
            <a:endParaRPr lang="ru-RU" sz="3200" dirty="0">
              <a:solidFill>
                <a:srgbClr val="FFFF00"/>
              </a:solidFill>
            </a:endParaRPr>
          </a:p>
          <a:p>
            <a:pPr lvl="0"/>
            <a:r>
              <a:rPr lang="ru-RU" sz="3200" dirty="0" smtClean="0">
                <a:solidFill>
                  <a:srgbClr val="FFFF00"/>
                </a:solidFill>
              </a:rPr>
              <a:t>2). Сочетать </a:t>
            </a:r>
            <a:r>
              <a:rPr lang="ru-RU" sz="3200" dirty="0">
                <a:solidFill>
                  <a:srgbClr val="FFFF00"/>
                </a:solidFill>
              </a:rPr>
              <a:t>«алгоритмический» подход с творческим поиском.</a:t>
            </a:r>
          </a:p>
        </p:txBody>
      </p:sp>
      <p:pic>
        <p:nvPicPr>
          <p:cNvPr id="6" name="Picture 2" descr="http://www.google.ru/url?source=imglanding&amp;ct=img&amp;q=http://school-5.slavyansk.biz/uploads/posts/2012-01/1326698653_ce065d5f01.jpg&amp;sa=X&amp;ei=7Jw2T6_wK8iL4gSB0OmaDA&amp;ved=0CBAQ8wc4Tg&amp;usg=AFQjCNFxL5tiiTleibHb0xvzEycYcsQ3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928934"/>
            <a:ext cx="1931589" cy="27478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9475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" y="12192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7200" b="1" i="1" dirty="0">
              <a:solidFill>
                <a:srgbClr val="FFFF99"/>
              </a:solidFill>
              <a:latin typeface="Arial Narrow" pitchFamily="34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35429" y="157371"/>
            <a:ext cx="8077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4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Цель: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FFC000"/>
                </a:solidFill>
                <a:latin typeface="Arial Narrow" pitchFamily="34" charset="0"/>
              </a:rPr>
              <a:t>Освоить  способы решения некоторых уравнений и неравенств, содержащих знак модуля</a:t>
            </a:r>
            <a:r>
              <a:rPr kumimoji="0" lang="ru-RU" sz="5400" b="1" i="1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600" b="1" i="1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375046"/>
            <a:ext cx="845819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</a:rPr>
              <a:t>Ценность проекта: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400" dirty="0" smtClean="0">
                <a:solidFill>
                  <a:srgbClr val="FFFF00"/>
                </a:solidFill>
              </a:rPr>
              <a:t>Собран теоретический материал по теме;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400" dirty="0">
                <a:solidFill>
                  <a:srgbClr val="FFFF00"/>
                </a:solidFill>
              </a:rPr>
              <a:t>В</a:t>
            </a:r>
            <a:r>
              <a:rPr lang="ru-RU" sz="4400" dirty="0" smtClean="0">
                <a:solidFill>
                  <a:srgbClr val="FFFF00"/>
                </a:solidFill>
              </a:rPr>
              <a:t>се </a:t>
            </a:r>
            <a:r>
              <a:rPr lang="ru-RU" sz="4400" dirty="0">
                <a:solidFill>
                  <a:srgbClr val="FFFF00"/>
                </a:solidFill>
              </a:rPr>
              <a:t>задания </a:t>
            </a:r>
            <a:r>
              <a:rPr lang="ru-RU" sz="4400" dirty="0" smtClean="0">
                <a:solidFill>
                  <a:srgbClr val="FFFF00"/>
                </a:solidFill>
              </a:rPr>
              <a:t>решены несколькими способами;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400" dirty="0" smtClean="0">
                <a:solidFill>
                  <a:srgbClr val="FFFF00"/>
                </a:solidFill>
              </a:rPr>
              <a:t>Изготовлен справочный материал для одноклассников.</a:t>
            </a:r>
          </a:p>
          <a:p>
            <a:endParaRPr lang="ru-RU" dirty="0"/>
          </a:p>
        </p:txBody>
      </p:sp>
      <p:pic>
        <p:nvPicPr>
          <p:cNvPr id="6" name="Picture 6" descr="http://www.google.ru/url?source=imglanding&amp;ct=img&amp;q=http://math.phillipmartin.info/math_magic_squares.gif&amp;sa=X&amp;ei=tp02T9DiEuHa4QS2yvWaDA&amp;ved=0CAsQ8wc4sAM&amp;usg=AFQjCNEWqizYRh2Q2ZPC8oo3fKyY1jDB8w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868"/>
          <a:stretch/>
        </p:blipFill>
        <p:spPr bwMode="auto">
          <a:xfrm>
            <a:off x="5943600" y="1523999"/>
            <a:ext cx="3086100" cy="2215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559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3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sen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-55720"/>
            <a:ext cx="9215735" cy="691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43000" y="3886200"/>
            <a:ext cx="7035900" cy="2747682"/>
          </a:xfrm>
          <a:prstGeom prst="rect">
            <a:avLst/>
          </a:prstGeom>
          <a:noFill/>
        </p:spPr>
        <p:txBody>
          <a:bodyPr wrap="none">
            <a:prstTxWarp prst="textCurveDown">
              <a:avLst>
                <a:gd name="adj" fmla="val 5633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304800"/>
            <a:ext cx="838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7400" b="1" dirty="0" smtClean="0">
                <a:solidFill>
                  <a:srgbClr val="FF0000"/>
                </a:solidFill>
                <a:latin typeface="Monotype Corsiva" pitchFamily="66" charset="0"/>
              </a:rPr>
              <a:t>Задачи</a:t>
            </a:r>
            <a:r>
              <a:rPr lang="ru-RU" sz="74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/>
            <a:r>
              <a:rPr lang="ru-RU" sz="4000" i="1" dirty="0" smtClean="0">
                <a:solidFill>
                  <a:srgbClr val="FFC000"/>
                </a:solidFill>
                <a:latin typeface="Arial Narrow" pitchFamily="34" charset="0"/>
              </a:rPr>
              <a:t>1.Изучение теоретического материала.</a:t>
            </a:r>
          </a:p>
          <a:p>
            <a:pPr lvl="0"/>
            <a:r>
              <a:rPr lang="ru-RU" sz="4000" i="1" dirty="0" smtClean="0">
                <a:solidFill>
                  <a:srgbClr val="FFC000"/>
                </a:solidFill>
                <a:latin typeface="Arial Narrow" pitchFamily="34" charset="0"/>
              </a:rPr>
              <a:t>2.Рассмотрение различных подходов к решению уравнений и неравенств с модулем.</a:t>
            </a:r>
          </a:p>
          <a:p>
            <a:pPr lvl="0"/>
            <a:r>
              <a:rPr lang="ru-RU" sz="4000" i="1" dirty="0" smtClean="0">
                <a:solidFill>
                  <a:srgbClr val="FFC000"/>
                </a:solidFill>
                <a:latin typeface="Arial Narrow" pitchFamily="34" charset="0"/>
              </a:rPr>
              <a:t>3.Алгоритмирование процесса решения уравнений и неравенств, содержащих неизвестную под знаком модуля.</a:t>
            </a:r>
            <a:endParaRPr lang="ru-RU" sz="4000" i="1" dirty="0">
              <a:solidFill>
                <a:srgbClr val="FFC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70114" y="581799"/>
            <a:ext cx="82296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Объект исследования:</a:t>
            </a:r>
            <a:r>
              <a:rPr kumimoji="0" lang="ru-RU" sz="7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уравнения и неравенства, содержащие</a:t>
            </a:r>
            <a:r>
              <a:rPr kumimoji="0" lang="ru-RU" sz="5400" b="0" i="1" u="none" strike="noStrike" cap="none" normalizeH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знак абсолютной величины</a:t>
            </a:r>
            <a:endParaRPr kumimoji="0" lang="ru-RU" sz="6600" b="0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</p:txBody>
      </p:sp>
      <p:pic>
        <p:nvPicPr>
          <p:cNvPr id="6" name="Picture 4" descr="http://www.google.ru/url?source=imglanding&amp;ct=img&amp;q=http://cabtrans.ru/logs/images/foto_92510.jpg&amp;sa=X&amp;ei=N502T4uTO8bT4QSXvKSbDA&amp;ved=0CA8Q8wc4jQE&amp;usg=AFQjCNG_GxvA3nsvGuPVQiyWT0u0PKor0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22"/>
          <a:stretch/>
        </p:blipFill>
        <p:spPr bwMode="auto">
          <a:xfrm>
            <a:off x="533400" y="4253347"/>
            <a:ext cx="1676400" cy="1845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57200" y="136535"/>
            <a:ext cx="83058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Предмет исследования: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способы решения уравнений и неравенств </a:t>
            </a:r>
            <a:endParaRPr kumimoji="0" lang="ru-RU" sz="7200" b="0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</p:txBody>
      </p:sp>
      <p:pic>
        <p:nvPicPr>
          <p:cNvPr id="6" name="Picture 4" descr="http://www.google.ru/url?source=imglanding&amp;ct=img&amp;q=http://cabtrans.ru/logs/images/foto_92510.jpg&amp;sa=X&amp;ei=N502T4uTO8bT4QSXvKSbDA&amp;ved=0CA8Q8wc4jQE&amp;usg=AFQjCNG_GxvA3nsvGuPVQiyWT0u0PKor0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746"/>
          <a:stretch/>
        </p:blipFill>
        <p:spPr bwMode="auto">
          <a:xfrm>
            <a:off x="7010400" y="4267200"/>
            <a:ext cx="1580764" cy="17472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81000" y="213853"/>
            <a:ext cx="8534400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Методы исследования: </a:t>
            </a:r>
            <a:endParaRPr kumimoji="0" lang="ru-RU" sz="7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1) 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Работа с литературными источниками.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2)   Математическое моделирование постановки задачи.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3) Эксперимент: исследование различных подходов и методов решения уравнений и неравенств.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-32657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268" y="332812"/>
            <a:ext cx="6934200" cy="2073111"/>
          </a:xfrm>
          <a:prstGeom prst="rect">
            <a:avLst/>
          </a:prstGeom>
          <a:noFill/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1524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34300" y="1138237"/>
            <a:ext cx="833247" cy="771525"/>
          </a:xfrm>
          <a:prstGeom prst="rect">
            <a:avLst/>
          </a:prstGeom>
          <a:noFill/>
        </p:spPr>
      </p:pic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197" y="2328182"/>
            <a:ext cx="7093147" cy="2414688"/>
          </a:xfrm>
          <a:prstGeom prst="rect">
            <a:avLst/>
          </a:prstGeom>
          <a:noFill/>
        </p:spPr>
      </p:pic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1369368"/>
            <a:ext cx="4603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34299" y="3200400"/>
            <a:ext cx="952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(2)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14" name="Picture 8" descr="http://www.google.ru/url?source=imglanding&amp;ct=img&amp;q=http://www.mrsrenz.net/images/subjectmatterpics/calc.gif&amp;sa=X&amp;ei=8J02T8SxL-n64QSasZSbDA&amp;ved=0CAsQ8wc42wM&amp;usg=AFQjCNGxJQhFQYbcJlUzp5vncXI7MBpf0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27" y="4031397"/>
            <a:ext cx="2068614" cy="1988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1\Рабочий стол\530381_1.jpg"/>
          <p:cNvPicPr/>
          <p:nvPr/>
        </p:nvPicPr>
        <p:blipFill>
          <a:blip r:embed="rId2" cstate="print"/>
          <a:srcRect l="5894" t="9833" r="6535" b="7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1447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1281793"/>
            <a:ext cx="8001000" cy="1752600"/>
          </a:xfrm>
          <a:prstGeom prst="rect">
            <a:avLst/>
          </a:prstGeom>
          <a:noFill/>
        </p:spPr>
      </p:pic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6" descr="http://www.google.ru/url?source=imglanding&amp;ct=img&amp;q=http://www.nobleednews.com/j0134667%5B1%5D1.gif&amp;sa=X&amp;ei=v582T6-XF8KI4gTw2P2aDA&amp;ved=0CAsQ8wc4Og&amp;usg=AFQjCNGrdjxIgd059kckPknlcQSKcp3uvw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9305"/>
          <a:stretch/>
        </p:blipFill>
        <p:spPr bwMode="auto">
          <a:xfrm>
            <a:off x="571500" y="3200400"/>
            <a:ext cx="2264580" cy="28248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228</Words>
  <Application>Microsoft Office PowerPoint</Application>
  <PresentationFormat>Экран (4:3)</PresentationFormat>
  <Paragraphs>78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Роза</cp:lastModifiedBy>
  <cp:revision>41</cp:revision>
  <dcterms:modified xsi:type="dcterms:W3CDTF">2012-02-13T04:26:29Z</dcterms:modified>
</cp:coreProperties>
</file>