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0" r:id="rId4"/>
    <p:sldId id="260" r:id="rId5"/>
    <p:sldId id="271" r:id="rId6"/>
    <p:sldId id="277" r:id="rId7"/>
    <p:sldId id="272" r:id="rId8"/>
    <p:sldId id="273" r:id="rId9"/>
    <p:sldId id="267" r:id="rId10"/>
    <p:sldId id="274" r:id="rId11"/>
    <p:sldId id="275" r:id="rId12"/>
    <p:sldId id="27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9900"/>
    <a:srgbClr val="00CC00"/>
    <a:srgbClr val="0066FF"/>
    <a:srgbClr val="0A423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615" autoAdjust="0"/>
    <p:restoredTop sz="94743" autoAdjust="0"/>
  </p:normalViewPr>
  <p:slideViewPr>
    <p:cSldViewPr>
      <p:cViewPr varScale="1">
        <p:scale>
          <a:sx n="97" d="100"/>
          <a:sy n="97" d="100"/>
        </p:scale>
        <p:origin x="-102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8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7AD12-2CAC-436C-B351-858BF5942206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CFF48-B98F-477D-9696-DF42EAA7C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AF179-A7A3-4212-8C05-4D835B9F3209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4EC5B-2521-4CE4-B7F9-6CF685EE7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59458-7A58-4469-A254-55A874B04CDD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90DA8-8B8C-475D-BE81-9A7D3C173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152400"/>
            <a:ext cx="8229600" cy="5973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C1A09-E421-46A7-B454-513FDCF0F935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1362C-D717-4533-A81F-862BA1324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E881E-EB6A-4207-AFB5-118C4C565213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66E5C-F263-4505-A1B2-304AD0057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F9567-6EFC-4C27-9797-2DC2BE066C08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4BE28-6151-4620-B4D6-B10AE6518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660C3-14EA-4265-836F-A7E25228FB72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76DE1-4068-4C64-B977-03C0FFBFC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BD155-8E09-4496-A44C-F4663BDD0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FB7F8-B60F-44ED-90E4-B64FCB3D75FB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11A61-840E-4220-AC46-9C54CC3D22EB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0D8FC-2E5D-4623-9AD4-CFF3EBAA5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472A4-1B76-4545-AF3D-3000ABA26173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C8AD2-7472-4C32-9EDF-AE9EDFB0E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55715-15C8-4571-802B-4C92F7DCCACB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455AD-078F-40D7-8304-C179BF3105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52993-6CBC-4811-80A7-975000C363FF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0D108-5801-45F8-8961-AB0D1B02B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854043-D5E2-4E14-AE80-2F72B31EFD1C}" type="datetimeFigureOut">
              <a:rPr lang="ru-RU"/>
              <a:pPr>
                <a:defRPr/>
              </a:pPr>
              <a:t>25.06.2011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D12BB1-3242-41B4-9D41-571D793DB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4" r:id="rId3"/>
    <p:sldLayoutId id="2147483671" r:id="rId4"/>
    <p:sldLayoutId id="2147483675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 t="26627"/>
          <a:stretch>
            <a:fillRect/>
          </a:stretch>
        </p:blipFill>
        <p:spPr bwMode="auto">
          <a:xfrm>
            <a:off x="900113" y="549275"/>
            <a:ext cx="7785100" cy="1651000"/>
          </a:xfrm>
          <a:noFill/>
        </p:spPr>
      </p:pic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1116013" y="4292600"/>
            <a:ext cx="7127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/>
          <a:srcRect r="1181"/>
          <a:stretch>
            <a:fillRect/>
          </a:stretch>
        </p:blipFill>
        <p:spPr bwMode="auto">
          <a:xfrm>
            <a:off x="1908175" y="2349500"/>
            <a:ext cx="6024563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 descr="лице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765175"/>
            <a:ext cx="37433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6" descr="д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476250"/>
            <a:ext cx="3743325" cy="28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7" descr="DSC0066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3644900"/>
            <a:ext cx="3671887" cy="275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8" descr="DSC006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900" y="3644900"/>
            <a:ext cx="3600450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02" name="Group 42"/>
          <p:cNvGraphicFramePr>
            <a:graphicFrameLocks noGrp="1"/>
          </p:cNvGraphicFramePr>
          <p:nvPr>
            <p:ph/>
          </p:nvPr>
        </p:nvGraphicFramePr>
        <p:xfrm>
          <a:off x="457200" y="981075"/>
          <a:ext cx="8229600" cy="4470400"/>
        </p:xfrm>
        <a:graphic>
          <a:graphicData uri="http://schemas.openxmlformats.org/drawingml/2006/table">
            <a:tbl>
              <a:tblPr/>
              <a:tblGrid>
                <a:gridCol w="730250"/>
                <a:gridCol w="2562225"/>
                <a:gridCol w="1644650"/>
                <a:gridCol w="1646238"/>
                <a:gridCol w="1646237"/>
              </a:tblGrid>
              <a:tr h="892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п/п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Здание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Длина (м)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Высота (м)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Высота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Длина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Лицей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32,12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Магазин «Центральный»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Офис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ООО «Лес»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22,55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14,35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39" name="Line 45"/>
          <p:cNvSpPr>
            <a:spLocks noChangeShapeType="1"/>
          </p:cNvSpPr>
          <p:nvPr/>
        </p:nvSpPr>
        <p:spPr bwMode="auto">
          <a:xfrm>
            <a:off x="7308850" y="1412875"/>
            <a:ext cx="1150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mtClean="0">
                <a:ln>
                  <a:noFill/>
                </a:ln>
                <a:solidFill>
                  <a:srgbClr val="00CC00"/>
                </a:solidFill>
                <a:effectLst/>
                <a:latin typeface="Times New Roman" pitchFamily="18" charset="0"/>
              </a:rPr>
              <a:t>Вывод: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Arial" charset="0"/>
              </a:rPr>
              <a:t>В природе золотое сечение выражает средний статистический закон;</a:t>
            </a:r>
          </a:p>
          <a:p>
            <a:pPr eaLnBrk="1" hangingPunct="1"/>
            <a:r>
              <a:rPr lang="ru-RU" sz="2800" smtClean="0">
                <a:latin typeface="Arial" charset="0"/>
              </a:rPr>
              <a:t>Золотое сечение широко использовалось древними архитекторами, а в современной архитектуре золотое сечение трудно найти, так как архитекторы не преследуют цели красоты и гармонии, важно, чтобы здание возвели быстро из готовых конструкций, затратив  как можно меньше средств.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950" y="195263"/>
            <a:ext cx="822960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B050"/>
                </a:solidFill>
              </a:rPr>
              <a:t>Цель: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8115300" cy="3905250"/>
          </a:xfrm>
        </p:spPr>
        <p:txBody>
          <a:bodyPr/>
          <a:lstStyle/>
          <a:p>
            <a:pPr marL="514350" indent="-514350" eaLnBrk="1" hangingPunct="1">
              <a:buFont typeface="Wingdings 2" pitchFamily="18" charset="2"/>
              <a:buNone/>
            </a:pPr>
            <a:r>
              <a:rPr lang="ru-RU" sz="4000" smtClean="0">
                <a:latin typeface="Arial" charset="0"/>
              </a:rPr>
              <a:t>	Исследовать выполнение правила «золотого сечения» в природе и элементах архитектурных сооружений.</a:t>
            </a:r>
            <a:r>
              <a:rPr lang="ru-RU" sz="2200" smtClean="0"/>
              <a:t> </a:t>
            </a:r>
          </a:p>
        </p:txBody>
      </p:sp>
      <p:pic>
        <p:nvPicPr>
          <p:cNvPr id="15363" name="Заголово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8474075" cy="1231900"/>
          </a:xfrm>
          <a:prstGeom prst="rect">
            <a:avLst/>
          </a:prstGeom>
          <a:noFill/>
          <a:ln w="6350" cap="rnd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mtClean="0">
                <a:ln>
                  <a:noFill/>
                </a:ln>
                <a:solidFill>
                  <a:srgbClr val="00CC00"/>
                </a:solidFill>
                <a:effectLst/>
                <a:latin typeface="Times New Roman" pitchFamily="18" charset="0"/>
              </a:rPr>
              <a:t>Задачи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ru-RU" sz="3200" smtClean="0">
                <a:latin typeface="Arial" charset="0"/>
              </a:rPr>
              <a:t>Анализ и обобщение материала о «золотом сечении»;</a:t>
            </a:r>
          </a:p>
          <a:p>
            <a:r>
              <a:rPr lang="ru-RU" sz="3200" smtClean="0">
                <a:latin typeface="Arial" charset="0"/>
              </a:rPr>
              <a:t>Исследовать правило «золотого сечения» для растений;</a:t>
            </a:r>
          </a:p>
          <a:p>
            <a:r>
              <a:rPr lang="ru-RU" sz="3200" smtClean="0">
                <a:latin typeface="Arial" charset="0"/>
              </a:rPr>
              <a:t>Исследовать правило «золотого сечения» для фигуры человека;</a:t>
            </a:r>
          </a:p>
          <a:p>
            <a:r>
              <a:rPr lang="ru-RU" sz="3200" smtClean="0">
                <a:latin typeface="Arial" charset="0"/>
              </a:rPr>
              <a:t>Исследовать правило «золотого сечения» для архитектурных сооружений с.Михайловское;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5"/>
          <p:cNvSpPr txBox="1">
            <a:spLocks noChangeArrowheads="1"/>
          </p:cNvSpPr>
          <p:nvPr/>
        </p:nvSpPr>
        <p:spPr bwMode="auto">
          <a:xfrm>
            <a:off x="827088" y="836613"/>
            <a:ext cx="7632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00CC00"/>
                </a:solidFill>
                <a:latin typeface="Times New Roman" pitchFamily="18" charset="0"/>
              </a:rPr>
              <a:t>Что такое золотое сечение</a:t>
            </a:r>
            <a:r>
              <a:rPr lang="ru-RU"/>
              <a:t> </a:t>
            </a:r>
          </a:p>
        </p:txBody>
      </p:sp>
      <p:sp>
        <p:nvSpPr>
          <p:cNvPr id="1028" name="Line 6"/>
          <p:cNvSpPr>
            <a:spLocks noChangeShapeType="1"/>
          </p:cNvSpPr>
          <p:nvPr/>
        </p:nvSpPr>
        <p:spPr bwMode="auto">
          <a:xfrm>
            <a:off x="1331913" y="2060575"/>
            <a:ext cx="388778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>
            <a:off x="5219700" y="2060575"/>
            <a:ext cx="266541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0" name="Text Box 8"/>
          <p:cNvSpPr txBox="1">
            <a:spLocks noChangeArrowheads="1"/>
          </p:cNvSpPr>
          <p:nvPr/>
        </p:nvSpPr>
        <p:spPr bwMode="auto">
          <a:xfrm>
            <a:off x="1116013" y="2276475"/>
            <a:ext cx="719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А</a:t>
            </a:r>
          </a:p>
        </p:txBody>
      </p:sp>
      <p:sp>
        <p:nvSpPr>
          <p:cNvPr id="1031" name="Text Box 9"/>
          <p:cNvSpPr txBox="1">
            <a:spLocks noChangeArrowheads="1"/>
          </p:cNvSpPr>
          <p:nvPr/>
        </p:nvSpPr>
        <p:spPr bwMode="auto">
          <a:xfrm>
            <a:off x="4932363" y="2276475"/>
            <a:ext cx="719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С</a:t>
            </a:r>
          </a:p>
        </p:txBody>
      </p:sp>
      <p:sp>
        <p:nvSpPr>
          <p:cNvPr id="1032" name="Text Box 10"/>
          <p:cNvSpPr txBox="1">
            <a:spLocks noChangeArrowheads="1"/>
          </p:cNvSpPr>
          <p:nvPr/>
        </p:nvSpPr>
        <p:spPr bwMode="auto">
          <a:xfrm>
            <a:off x="7667625" y="2276475"/>
            <a:ext cx="719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В</a:t>
            </a:r>
          </a:p>
        </p:txBody>
      </p:sp>
      <p:sp>
        <p:nvSpPr>
          <p:cNvPr id="1033" name="Text Box 11"/>
          <p:cNvSpPr txBox="1">
            <a:spLocks noChangeArrowheads="1"/>
          </p:cNvSpPr>
          <p:nvPr/>
        </p:nvSpPr>
        <p:spPr bwMode="auto">
          <a:xfrm>
            <a:off x="3492500" y="3357563"/>
            <a:ext cx="43926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</a:t>
            </a:r>
            <a:r>
              <a:rPr lang="ru-RU" sz="2800"/>
              <a:t>= </a:t>
            </a:r>
            <a:r>
              <a:rPr lang="ru-RU" sz="3200"/>
              <a:t>φ,    где  φ ≈ 0,618</a:t>
            </a:r>
            <a:r>
              <a:rPr lang="ru-RU"/>
              <a:t> </a:t>
            </a:r>
          </a:p>
        </p:txBody>
      </p:sp>
      <p:sp>
        <p:nvSpPr>
          <p:cNvPr id="103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12"/>
          <p:cNvGraphicFramePr>
            <a:graphicFrameLocks noChangeAspect="1"/>
          </p:cNvGraphicFramePr>
          <p:nvPr/>
        </p:nvGraphicFramePr>
        <p:xfrm>
          <a:off x="0" y="0"/>
          <a:ext cx="333375" cy="476250"/>
        </p:xfrm>
        <a:graphic>
          <a:graphicData uri="http://schemas.openxmlformats.org/presentationml/2006/ole">
            <p:oleObj spid="_x0000_s1026" name="Формула" r:id="rId3" imgW="279279" imgH="393529" progId="Equation.3">
              <p:embed/>
            </p:oleObj>
          </a:graphicData>
        </a:graphic>
      </p:graphicFrame>
      <p:sp>
        <p:nvSpPr>
          <p:cNvPr id="1035" name="Text Box 15"/>
          <p:cNvSpPr txBox="1">
            <a:spLocks noChangeArrowheads="1"/>
          </p:cNvSpPr>
          <p:nvPr/>
        </p:nvSpPr>
        <p:spPr bwMode="auto">
          <a:xfrm>
            <a:off x="1692275" y="3141663"/>
            <a:ext cx="790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СВ</a:t>
            </a:r>
          </a:p>
        </p:txBody>
      </p:sp>
      <p:sp>
        <p:nvSpPr>
          <p:cNvPr id="1036" name="Text Box 16"/>
          <p:cNvSpPr txBox="1">
            <a:spLocks noChangeArrowheads="1"/>
          </p:cNvSpPr>
          <p:nvPr/>
        </p:nvSpPr>
        <p:spPr bwMode="auto">
          <a:xfrm>
            <a:off x="1692275" y="3644900"/>
            <a:ext cx="86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АС</a:t>
            </a:r>
          </a:p>
        </p:txBody>
      </p:sp>
      <p:sp>
        <p:nvSpPr>
          <p:cNvPr id="1037" name="Text Box 17"/>
          <p:cNvSpPr txBox="1">
            <a:spLocks noChangeArrowheads="1"/>
          </p:cNvSpPr>
          <p:nvPr/>
        </p:nvSpPr>
        <p:spPr bwMode="auto">
          <a:xfrm>
            <a:off x="2771775" y="3141663"/>
            <a:ext cx="8651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АС</a:t>
            </a:r>
          </a:p>
        </p:txBody>
      </p:sp>
      <p:sp>
        <p:nvSpPr>
          <p:cNvPr id="1038" name="Text Box 18"/>
          <p:cNvSpPr txBox="1">
            <a:spLocks noChangeArrowheads="1"/>
          </p:cNvSpPr>
          <p:nvPr/>
        </p:nvSpPr>
        <p:spPr bwMode="auto">
          <a:xfrm>
            <a:off x="2771775" y="3644900"/>
            <a:ext cx="792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АВ</a:t>
            </a:r>
          </a:p>
        </p:txBody>
      </p:sp>
      <p:sp>
        <p:nvSpPr>
          <p:cNvPr id="1039" name="Line 19"/>
          <p:cNvSpPr>
            <a:spLocks noChangeShapeType="1"/>
          </p:cNvSpPr>
          <p:nvPr/>
        </p:nvSpPr>
        <p:spPr bwMode="auto">
          <a:xfrm>
            <a:off x="2843213" y="3716338"/>
            <a:ext cx="5762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0" name="Line 20"/>
          <p:cNvSpPr>
            <a:spLocks noChangeShapeType="1"/>
          </p:cNvSpPr>
          <p:nvPr/>
        </p:nvSpPr>
        <p:spPr bwMode="auto">
          <a:xfrm>
            <a:off x="1763713" y="3716338"/>
            <a:ext cx="5762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1" name="Text Box 21"/>
          <p:cNvSpPr txBox="1">
            <a:spLocks noChangeArrowheads="1"/>
          </p:cNvSpPr>
          <p:nvPr/>
        </p:nvSpPr>
        <p:spPr bwMode="auto">
          <a:xfrm>
            <a:off x="2411413" y="3429000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=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/>
          </p:cNvSpPr>
          <p:nvPr>
            <p:ph type="body" idx="1"/>
          </p:nvPr>
        </p:nvSpPr>
        <p:spPr>
          <a:xfrm>
            <a:off x="468313" y="836613"/>
            <a:ext cx="8229600" cy="46783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000" smtClean="0">
                <a:solidFill>
                  <a:srgbClr val="00CC00"/>
                </a:solidFill>
                <a:latin typeface="Times New Roman" pitchFamily="18" charset="0"/>
              </a:rPr>
              <a:t>Золотое сечение в природе</a:t>
            </a:r>
          </a:p>
          <a:p>
            <a:pPr eaLnBrk="1" hangingPunct="1">
              <a:buFont typeface="Wingdings 2" pitchFamily="18" charset="2"/>
              <a:buNone/>
            </a:pPr>
            <a:endParaRPr lang="ru-RU" sz="4000" smtClean="0">
              <a:solidFill>
                <a:srgbClr val="00CC00"/>
              </a:solidFill>
              <a:latin typeface="Times New Roman" pitchFamily="18" charset="0"/>
            </a:endParaRPr>
          </a:p>
        </p:txBody>
      </p:sp>
      <p:pic>
        <p:nvPicPr>
          <p:cNvPr id="19458" name="Picture 4" descr="DSC006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916113"/>
            <a:ext cx="3371850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Line 6"/>
          <p:cNvSpPr>
            <a:spLocks noChangeShapeType="1"/>
          </p:cNvSpPr>
          <p:nvPr/>
        </p:nvSpPr>
        <p:spPr bwMode="auto">
          <a:xfrm>
            <a:off x="2411413" y="3213100"/>
            <a:ext cx="288925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0" name="Line 7"/>
          <p:cNvSpPr>
            <a:spLocks noChangeShapeType="1"/>
          </p:cNvSpPr>
          <p:nvPr/>
        </p:nvSpPr>
        <p:spPr bwMode="auto">
          <a:xfrm>
            <a:off x="2339975" y="3860800"/>
            <a:ext cx="288925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1" name="Line 8"/>
          <p:cNvSpPr>
            <a:spLocks noChangeShapeType="1"/>
          </p:cNvSpPr>
          <p:nvPr/>
        </p:nvSpPr>
        <p:spPr bwMode="auto">
          <a:xfrm>
            <a:off x="2124075" y="5013325"/>
            <a:ext cx="288925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2" name="Text Box 13"/>
          <p:cNvSpPr txBox="1">
            <a:spLocks noChangeArrowheads="1"/>
          </p:cNvSpPr>
          <p:nvPr/>
        </p:nvSpPr>
        <p:spPr bwMode="auto">
          <a:xfrm>
            <a:off x="2771775" y="2997200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</a:p>
        </p:txBody>
      </p:sp>
      <p:sp>
        <p:nvSpPr>
          <p:cNvPr id="19463" name="Text Box 14"/>
          <p:cNvSpPr txBox="1">
            <a:spLocks noChangeArrowheads="1"/>
          </p:cNvSpPr>
          <p:nvPr/>
        </p:nvSpPr>
        <p:spPr bwMode="auto">
          <a:xfrm>
            <a:off x="2700338" y="3644900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</a:t>
            </a:r>
          </a:p>
        </p:txBody>
      </p:sp>
      <p:sp>
        <p:nvSpPr>
          <p:cNvPr id="19464" name="Text Box 15"/>
          <p:cNvSpPr txBox="1">
            <a:spLocks noChangeArrowheads="1"/>
          </p:cNvSpPr>
          <p:nvPr/>
        </p:nvSpPr>
        <p:spPr bwMode="auto">
          <a:xfrm>
            <a:off x="2484438" y="4797425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</a:t>
            </a:r>
          </a:p>
        </p:txBody>
      </p:sp>
      <p:sp>
        <p:nvSpPr>
          <p:cNvPr id="19465" name="Text Box 16"/>
          <p:cNvSpPr txBox="1">
            <a:spLocks noChangeArrowheads="1"/>
          </p:cNvSpPr>
          <p:nvPr/>
        </p:nvSpPr>
        <p:spPr bwMode="auto">
          <a:xfrm>
            <a:off x="4716463" y="1916113"/>
            <a:ext cx="36004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АВ = 1,8 см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ВС = 3 см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АС = 4,8</a:t>
            </a:r>
          </a:p>
        </p:txBody>
      </p:sp>
      <p:sp>
        <p:nvSpPr>
          <p:cNvPr id="19466" name="Text Box 18"/>
          <p:cNvSpPr txBox="1">
            <a:spLocks noChangeArrowheads="1"/>
          </p:cNvSpPr>
          <p:nvPr/>
        </p:nvSpPr>
        <p:spPr bwMode="auto">
          <a:xfrm>
            <a:off x="4859338" y="3644900"/>
            <a:ext cx="792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АВ</a:t>
            </a:r>
          </a:p>
        </p:txBody>
      </p:sp>
      <p:sp>
        <p:nvSpPr>
          <p:cNvPr id="19467" name="Text Box 20"/>
          <p:cNvSpPr txBox="1">
            <a:spLocks noChangeArrowheads="1"/>
          </p:cNvSpPr>
          <p:nvPr/>
        </p:nvSpPr>
        <p:spPr bwMode="auto">
          <a:xfrm>
            <a:off x="4859338" y="42211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ВС</a:t>
            </a:r>
          </a:p>
        </p:txBody>
      </p:sp>
      <p:sp>
        <p:nvSpPr>
          <p:cNvPr id="19468" name="Line 21"/>
          <p:cNvSpPr>
            <a:spLocks noChangeShapeType="1"/>
          </p:cNvSpPr>
          <p:nvPr/>
        </p:nvSpPr>
        <p:spPr bwMode="auto">
          <a:xfrm>
            <a:off x="4932363" y="4149725"/>
            <a:ext cx="5032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9" name="Text Box 22"/>
          <p:cNvSpPr txBox="1">
            <a:spLocks noChangeArrowheads="1"/>
          </p:cNvSpPr>
          <p:nvPr/>
        </p:nvSpPr>
        <p:spPr bwMode="auto">
          <a:xfrm>
            <a:off x="5580063" y="3933825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= 0,6</a:t>
            </a:r>
          </a:p>
        </p:txBody>
      </p:sp>
      <p:sp>
        <p:nvSpPr>
          <p:cNvPr id="19470" name="Text Box 23"/>
          <p:cNvSpPr txBox="1">
            <a:spLocks noChangeArrowheads="1"/>
          </p:cNvSpPr>
          <p:nvPr/>
        </p:nvSpPr>
        <p:spPr bwMode="auto">
          <a:xfrm>
            <a:off x="4859338" y="48688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ВС</a:t>
            </a:r>
          </a:p>
        </p:txBody>
      </p:sp>
      <p:sp>
        <p:nvSpPr>
          <p:cNvPr id="19471" name="Text Box 24"/>
          <p:cNvSpPr txBox="1">
            <a:spLocks noChangeArrowheads="1"/>
          </p:cNvSpPr>
          <p:nvPr/>
        </p:nvSpPr>
        <p:spPr bwMode="auto">
          <a:xfrm>
            <a:off x="4859338" y="5300663"/>
            <a:ext cx="792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АС</a:t>
            </a:r>
          </a:p>
        </p:txBody>
      </p:sp>
      <p:sp>
        <p:nvSpPr>
          <p:cNvPr id="19472" name="Line 25"/>
          <p:cNvSpPr>
            <a:spLocks noChangeShapeType="1"/>
          </p:cNvSpPr>
          <p:nvPr/>
        </p:nvSpPr>
        <p:spPr bwMode="auto">
          <a:xfrm>
            <a:off x="4932363" y="5300663"/>
            <a:ext cx="5032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73" name="Text Box 26"/>
          <p:cNvSpPr txBox="1">
            <a:spLocks noChangeArrowheads="1"/>
          </p:cNvSpPr>
          <p:nvPr/>
        </p:nvSpPr>
        <p:spPr bwMode="auto">
          <a:xfrm>
            <a:off x="5580063" y="5084763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= 0,62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DSC0066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412875"/>
            <a:ext cx="2928937" cy="3960813"/>
          </a:xfrm>
        </p:spPr>
      </p:pic>
      <p:sp>
        <p:nvSpPr>
          <p:cNvPr id="20482" name="Line 5"/>
          <p:cNvSpPr>
            <a:spLocks noChangeShapeType="1"/>
          </p:cNvSpPr>
          <p:nvPr/>
        </p:nvSpPr>
        <p:spPr bwMode="auto">
          <a:xfrm>
            <a:off x="2051050" y="3429000"/>
            <a:ext cx="288925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3" name="Line 6"/>
          <p:cNvSpPr>
            <a:spLocks noChangeShapeType="1"/>
          </p:cNvSpPr>
          <p:nvPr/>
        </p:nvSpPr>
        <p:spPr bwMode="auto">
          <a:xfrm>
            <a:off x="2051050" y="4005263"/>
            <a:ext cx="288925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4" name="Line 7"/>
          <p:cNvSpPr>
            <a:spLocks noChangeShapeType="1"/>
          </p:cNvSpPr>
          <p:nvPr/>
        </p:nvSpPr>
        <p:spPr bwMode="auto">
          <a:xfrm>
            <a:off x="2051050" y="4797425"/>
            <a:ext cx="288925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5" name="Text Box 8"/>
          <p:cNvSpPr txBox="1">
            <a:spLocks noChangeArrowheads="1"/>
          </p:cNvSpPr>
          <p:nvPr/>
        </p:nvSpPr>
        <p:spPr bwMode="auto">
          <a:xfrm>
            <a:off x="2411413" y="371633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</a:t>
            </a:r>
          </a:p>
        </p:txBody>
      </p:sp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2484438" y="429260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</a:t>
            </a:r>
          </a:p>
        </p:txBody>
      </p:sp>
      <p:sp>
        <p:nvSpPr>
          <p:cNvPr id="20487" name="Text Box 10"/>
          <p:cNvSpPr txBox="1">
            <a:spLocks noChangeArrowheads="1"/>
          </p:cNvSpPr>
          <p:nvPr/>
        </p:nvSpPr>
        <p:spPr bwMode="auto">
          <a:xfrm>
            <a:off x="2484438" y="5013325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4500563" y="1557338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АВ = 1,2 см</a:t>
            </a:r>
          </a:p>
        </p:txBody>
      </p:sp>
      <p:sp>
        <p:nvSpPr>
          <p:cNvPr id="20489" name="Text Box 12"/>
          <p:cNvSpPr txBox="1">
            <a:spLocks noChangeArrowheads="1"/>
          </p:cNvSpPr>
          <p:nvPr/>
        </p:nvSpPr>
        <p:spPr bwMode="auto">
          <a:xfrm>
            <a:off x="4572000" y="2852738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АС = 3,2 см</a:t>
            </a:r>
          </a:p>
        </p:txBody>
      </p:sp>
      <p:sp>
        <p:nvSpPr>
          <p:cNvPr id="20490" name="Text Box 13"/>
          <p:cNvSpPr txBox="1">
            <a:spLocks noChangeArrowheads="1"/>
          </p:cNvSpPr>
          <p:nvPr/>
        </p:nvSpPr>
        <p:spPr bwMode="auto">
          <a:xfrm>
            <a:off x="4572000" y="2205038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ВС = 2 см</a:t>
            </a:r>
          </a:p>
        </p:txBody>
      </p:sp>
      <p:sp>
        <p:nvSpPr>
          <p:cNvPr id="20491" name="Text Box 14"/>
          <p:cNvSpPr txBox="1">
            <a:spLocks noChangeArrowheads="1"/>
          </p:cNvSpPr>
          <p:nvPr/>
        </p:nvSpPr>
        <p:spPr bwMode="auto">
          <a:xfrm>
            <a:off x="4643438" y="37893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АВ</a:t>
            </a:r>
          </a:p>
        </p:txBody>
      </p:sp>
      <p:sp>
        <p:nvSpPr>
          <p:cNvPr id="20492" name="Text Box 15"/>
          <p:cNvSpPr txBox="1">
            <a:spLocks noChangeArrowheads="1"/>
          </p:cNvSpPr>
          <p:nvPr/>
        </p:nvSpPr>
        <p:spPr bwMode="auto">
          <a:xfrm>
            <a:off x="4643438" y="42211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ВС</a:t>
            </a:r>
          </a:p>
        </p:txBody>
      </p:sp>
      <p:sp>
        <p:nvSpPr>
          <p:cNvPr id="20493" name="Text Box 16"/>
          <p:cNvSpPr txBox="1">
            <a:spLocks noChangeArrowheads="1"/>
          </p:cNvSpPr>
          <p:nvPr/>
        </p:nvSpPr>
        <p:spPr bwMode="auto">
          <a:xfrm>
            <a:off x="4643438" y="4724400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ВС</a:t>
            </a:r>
          </a:p>
        </p:txBody>
      </p:sp>
      <p:sp>
        <p:nvSpPr>
          <p:cNvPr id="20494" name="Text Box 17"/>
          <p:cNvSpPr txBox="1">
            <a:spLocks noChangeArrowheads="1"/>
          </p:cNvSpPr>
          <p:nvPr/>
        </p:nvSpPr>
        <p:spPr bwMode="auto">
          <a:xfrm>
            <a:off x="4643438" y="5157788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АС</a:t>
            </a:r>
          </a:p>
        </p:txBody>
      </p:sp>
      <p:sp>
        <p:nvSpPr>
          <p:cNvPr id="20495" name="Line 18"/>
          <p:cNvSpPr>
            <a:spLocks noChangeShapeType="1"/>
          </p:cNvSpPr>
          <p:nvPr/>
        </p:nvSpPr>
        <p:spPr bwMode="auto">
          <a:xfrm>
            <a:off x="4716463" y="4221163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6" name="Line 21"/>
          <p:cNvSpPr>
            <a:spLocks noChangeShapeType="1"/>
          </p:cNvSpPr>
          <p:nvPr/>
        </p:nvSpPr>
        <p:spPr bwMode="auto">
          <a:xfrm>
            <a:off x="4716463" y="5157788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7" name="Line 22"/>
          <p:cNvSpPr>
            <a:spLocks noChangeShapeType="1"/>
          </p:cNvSpPr>
          <p:nvPr/>
        </p:nvSpPr>
        <p:spPr bwMode="auto">
          <a:xfrm>
            <a:off x="4716463" y="5157788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8" name="Text Box 23"/>
          <p:cNvSpPr txBox="1">
            <a:spLocks noChangeArrowheads="1"/>
          </p:cNvSpPr>
          <p:nvPr/>
        </p:nvSpPr>
        <p:spPr bwMode="auto">
          <a:xfrm>
            <a:off x="5364163" y="4076700"/>
            <a:ext cx="1223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= 0,6</a:t>
            </a:r>
          </a:p>
        </p:txBody>
      </p:sp>
      <p:sp>
        <p:nvSpPr>
          <p:cNvPr id="20499" name="Text Box 24"/>
          <p:cNvSpPr txBox="1">
            <a:spLocks noChangeArrowheads="1"/>
          </p:cNvSpPr>
          <p:nvPr/>
        </p:nvSpPr>
        <p:spPr bwMode="auto">
          <a:xfrm>
            <a:off x="5364163" y="4941888"/>
            <a:ext cx="1223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= 0,625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84438" y="1341438"/>
            <a:ext cx="4114800" cy="4000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30" name="Group 90"/>
          <p:cNvGraphicFramePr>
            <a:graphicFrameLocks noGrp="1"/>
          </p:cNvGraphicFramePr>
          <p:nvPr>
            <p:ph/>
          </p:nvPr>
        </p:nvGraphicFramePr>
        <p:xfrm>
          <a:off x="539750" y="981075"/>
          <a:ext cx="8124825" cy="3527425"/>
        </p:xfrm>
        <a:graphic>
          <a:graphicData uri="http://schemas.openxmlformats.org/drawingml/2006/table">
            <a:tbl>
              <a:tblPr/>
              <a:tblGrid>
                <a:gridCol w="647700"/>
                <a:gridCol w="2952750"/>
                <a:gridCol w="904875"/>
                <a:gridCol w="904875"/>
                <a:gridCol w="904875"/>
                <a:gridCol w="904875"/>
                <a:gridCol w="904875"/>
              </a:tblGrid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п/п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Фамилия, имя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(см)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 (см)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АС (см)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419100" marR="0" lvl="0" indent="-419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Бокк Юля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419100" marR="0" lvl="0" indent="-419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Есина Ира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419100" marR="0" lvl="0" indent="-419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Филатов Андрей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419100" marR="0" lvl="0" indent="-419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Шумилов Иван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79" name="Line 68"/>
          <p:cNvSpPr>
            <a:spLocks noChangeShapeType="1"/>
          </p:cNvSpPr>
          <p:nvPr/>
        </p:nvSpPr>
        <p:spPr bwMode="auto">
          <a:xfrm>
            <a:off x="6948488" y="1412875"/>
            <a:ext cx="5762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80" name="Line 69"/>
          <p:cNvSpPr>
            <a:spLocks noChangeShapeType="1"/>
          </p:cNvSpPr>
          <p:nvPr/>
        </p:nvSpPr>
        <p:spPr bwMode="auto">
          <a:xfrm>
            <a:off x="7885113" y="1412875"/>
            <a:ext cx="5762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468313" y="836613"/>
            <a:ext cx="8229600" cy="1219200"/>
          </a:xfrm>
        </p:spPr>
        <p:txBody>
          <a:bodyPr wrap="square" lIns="91440" tIns="45720" rIns="91440" bIns="45720" numCol="1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ln>
                  <a:noFill/>
                </a:ln>
                <a:solidFill>
                  <a:srgbClr val="00CC00"/>
                </a:solidFill>
                <a:effectLst/>
                <a:latin typeface="Times New Roman" pitchFamily="18" charset="0"/>
              </a:rPr>
              <a:t>Золотое сечение в архитектуре</a:t>
            </a:r>
            <a:r>
              <a:rPr lang="ru-RU" sz="5300" smtClean="0">
                <a:ln>
                  <a:noFill/>
                </a:ln>
                <a:solidFill>
                  <a:srgbClr val="00CC00"/>
                </a:solidFill>
                <a:effectLst/>
                <a:latin typeface="Times New Roman" pitchFamily="18" charset="0"/>
              </a:rPr>
              <a:t/>
            </a:r>
            <a:br>
              <a:rPr lang="ru-RU" sz="5300" smtClean="0">
                <a:ln>
                  <a:noFill/>
                </a:ln>
                <a:solidFill>
                  <a:srgbClr val="00CC00"/>
                </a:solidFill>
                <a:effectLst/>
                <a:latin typeface="Times New Roman" pitchFamily="18" charset="0"/>
              </a:rPr>
            </a:br>
            <a:endParaRPr lang="ru-RU" sz="5300" smtClean="0">
              <a:ln>
                <a:noFill/>
              </a:ln>
              <a:solidFill>
                <a:srgbClr val="00CC00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3554" name="Picture 2" descr="C:\Documents and Settings\А11\Рабочий стол\af06803i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2133600"/>
            <a:ext cx="3857625" cy="3095625"/>
          </a:xfrm>
        </p:spPr>
      </p:pic>
      <p:sp>
        <p:nvSpPr>
          <p:cNvPr id="23555" name="Содержимое 8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6" descr="z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133600"/>
            <a:ext cx="40322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</TotalTime>
  <Words>219</Words>
  <Application>Microsoft Office PowerPoint</Application>
  <PresentationFormat>Экран (4:3)</PresentationFormat>
  <Paragraphs>111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</vt:lpstr>
      <vt:lpstr>Constantia</vt:lpstr>
      <vt:lpstr>Wingdings 2</vt:lpstr>
      <vt:lpstr>Calibri</vt:lpstr>
      <vt:lpstr>Times New Roman</vt:lpstr>
      <vt:lpstr>Бумажная</vt:lpstr>
      <vt:lpstr>Бумажная</vt:lpstr>
      <vt:lpstr>Бумажная</vt:lpstr>
      <vt:lpstr>Бумажная</vt:lpstr>
      <vt:lpstr>Формула</vt:lpstr>
      <vt:lpstr>Слайд 1</vt:lpstr>
      <vt:lpstr>Слайд 2</vt:lpstr>
      <vt:lpstr>Задачи</vt:lpstr>
      <vt:lpstr>Слайд 4</vt:lpstr>
      <vt:lpstr>Слайд 5</vt:lpstr>
      <vt:lpstr>Слайд 6</vt:lpstr>
      <vt:lpstr>Слайд 7</vt:lpstr>
      <vt:lpstr>Слайд 8</vt:lpstr>
      <vt:lpstr>Золотое сечение в архитектуре </vt:lpstr>
      <vt:lpstr>Слайд 10</vt:lpstr>
      <vt:lpstr>Слайд 11</vt:lpstr>
      <vt:lpstr>Вывод: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Золотое сечение в природе и архитектуре</dc:title>
  <dc:creator>Дом</dc:creator>
  <cp:lastModifiedBy>Галина</cp:lastModifiedBy>
  <cp:revision>25</cp:revision>
  <dcterms:created xsi:type="dcterms:W3CDTF">2009-03-10T10:06:21Z</dcterms:created>
  <dcterms:modified xsi:type="dcterms:W3CDTF">2011-06-24T20:01:19Z</dcterms:modified>
</cp:coreProperties>
</file>