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sigs" ContentType="application/vnd.openxmlformats-package.digital-signature-origin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_xmlsignatures/sig1.xml" ContentType="application/vnd.openxmlformats-package.digital-signature-xmlsignatur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openxmlformats.org/package/2006/relationships/digital-signature/origin" Target="_xmlsignatures/origin.sigs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7" r:id="rId4"/>
    <p:sldId id="266" r:id="rId5"/>
    <p:sldId id="258" r:id="rId6"/>
    <p:sldId id="261" r:id="rId7"/>
    <p:sldId id="262" r:id="rId8"/>
    <p:sldId id="263" r:id="rId9"/>
    <p:sldId id="264" r:id="rId10"/>
    <p:sldId id="259" r:id="rId11"/>
    <p:sldId id="26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CB63669-E538-43FA-AE0C-65B4FF85B25E}" type="datetimeFigureOut">
              <a:rPr lang="ru-RU" smtClean="0"/>
              <a:pPr/>
              <a:t>02.09.2010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B63669-E538-43FA-AE0C-65B4FF85B25E}" type="datetimeFigureOut">
              <a:rPr lang="ru-RU" smtClean="0"/>
              <a:pPr/>
              <a:t>02.09.2010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B63669-E538-43FA-AE0C-65B4FF85B25E}" type="datetimeFigureOut">
              <a:rPr lang="ru-RU" smtClean="0"/>
              <a:pPr/>
              <a:t>02.09.2010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B63669-E538-43FA-AE0C-65B4FF85B25E}" type="datetimeFigureOut">
              <a:rPr lang="ru-RU" smtClean="0"/>
              <a:pPr/>
              <a:t>02.09.2010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B63669-E538-43FA-AE0C-65B4FF85B25E}" type="datetimeFigureOut">
              <a:rPr lang="ru-RU" smtClean="0"/>
              <a:pPr/>
              <a:t>02.09.2010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B63669-E538-43FA-AE0C-65B4FF85B25E}" type="datetimeFigureOut">
              <a:rPr lang="ru-RU" smtClean="0"/>
              <a:pPr/>
              <a:t>02.09.2010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B63669-E538-43FA-AE0C-65B4FF85B25E}" type="datetimeFigureOut">
              <a:rPr lang="ru-RU" smtClean="0"/>
              <a:pPr/>
              <a:t>02.09.2010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B63669-E538-43FA-AE0C-65B4FF85B25E}" type="datetimeFigureOut">
              <a:rPr lang="ru-RU" smtClean="0"/>
              <a:pPr/>
              <a:t>02.09.2010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B63669-E538-43FA-AE0C-65B4FF85B25E}" type="datetimeFigureOut">
              <a:rPr lang="ru-RU" smtClean="0"/>
              <a:pPr/>
              <a:t>02.09.2010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8CB63669-E538-43FA-AE0C-65B4FF85B25E}" type="datetimeFigureOut">
              <a:rPr lang="ru-RU" smtClean="0"/>
              <a:pPr/>
              <a:t>02.09.2010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CB63669-E538-43FA-AE0C-65B4FF85B25E}" type="datetimeFigureOut">
              <a:rPr lang="ru-RU" smtClean="0"/>
              <a:pPr/>
              <a:t>02.09.2010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8CB63669-E538-43FA-AE0C-65B4FF85B25E}" type="datetimeFigureOut">
              <a:rPr lang="ru-RU" smtClean="0"/>
              <a:pPr/>
              <a:t>02.09.2010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928802"/>
            <a:ext cx="8429684" cy="1829761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54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Объекты изучения физики</a:t>
            </a:r>
            <a:endParaRPr lang="ru-RU" sz="54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1214422"/>
            <a:ext cx="7105992" cy="702410"/>
          </a:xfrm>
        </p:spPr>
        <p:txBody>
          <a:bodyPr>
            <a:noAutofit/>
          </a:bodyPr>
          <a:lstStyle/>
          <a:p>
            <a:endParaRPr lang="ru-RU" sz="20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r>
              <a:rPr lang="ru-RU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Физические методы исследования природы</a:t>
            </a:r>
            <a:endParaRPr lang="ru-RU" sz="2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5949280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Рахматуллин Радик Акрамович,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физики МОУ «Александровская СОШ», 2010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5008" y="4429132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Физика, 7 класс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43702" y="285728"/>
            <a:ext cx="2000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Глава 1.</a:t>
            </a:r>
          </a:p>
          <a:p>
            <a:pPr algn="r"/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226351674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188640"/>
            <a:ext cx="5832648" cy="1944216"/>
          </a:xfrm>
        </p:spPr>
        <p:txBody>
          <a:bodyPr/>
          <a:lstStyle/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В обыденной жизни под словом «тело» подразумевают тело человека или животного. Физики называют физическим телом всякий предмет.</a:t>
            </a:r>
            <a:endParaRPr lang="ru-RU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42844" y="5572140"/>
            <a:ext cx="8856984" cy="82427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физическим телам можно отнести и искусственный спутник Земли, и саму Землю, каплю воды, снежинку, ...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24"/>
            <a:ext cx="2987824" cy="2987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Goodzila\Desktop\Уроки 7 класс\Рис. 7 Капля воды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64" y="1857364"/>
            <a:ext cx="3000396" cy="28692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Goodzila\Desktop\Уроки 7 класс\Рис. 8 Снежинк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60" y="2428868"/>
            <a:ext cx="2928958" cy="29940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3618329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116632"/>
            <a:ext cx="5688632" cy="1656184"/>
          </a:xfrm>
        </p:spPr>
        <p:txBody>
          <a:bodyPr/>
          <a:lstStyle/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Некоторые вещества сочетают свойства жидкостей и твердых тел. Их называют жидкокристаллическими</a:t>
            </a:r>
            <a:endParaRPr lang="ru-RU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" name="Рисунок 9" descr="image_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142852"/>
            <a:ext cx="2643206" cy="2439882"/>
          </a:xfrm>
          <a:prstGeom prst="rect">
            <a:avLst/>
          </a:prstGeom>
        </p:spPr>
      </p:pic>
      <p:pic>
        <p:nvPicPr>
          <p:cNvPr id="11" name="Рисунок 10" descr="presario_r3000_sid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5852" y="2571744"/>
            <a:ext cx="3414364" cy="3000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11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1794737"/>
            <a:ext cx="4143404" cy="3632384"/>
          </a:xfrm>
          <a:prstGeom prst="rect">
            <a:avLst/>
          </a:prstGeom>
        </p:spPr>
      </p:pic>
      <p:sp>
        <p:nvSpPr>
          <p:cNvPr id="12" name="Текст 2"/>
          <p:cNvSpPr txBox="1">
            <a:spLocks/>
          </p:cNvSpPr>
          <p:nvPr/>
        </p:nvSpPr>
        <p:spPr>
          <a:xfrm>
            <a:off x="0" y="5572140"/>
            <a:ext cx="8929718" cy="82427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Жидкокристаллическими</a:t>
            </a:r>
            <a:r>
              <a:rPr kumimoji="0" lang="ru-RU" sz="2400" b="1" i="0" u="none" strike="noStrike" kern="1200" cap="none" spc="0" normalizeH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устройствами с электронным управлением являются: электронное табло, телевизионный экран, дисплеи компьютеров и т.д.</a:t>
            </a:r>
            <a:endParaRPr kumimoji="0" lang="ru-RU" sz="24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4669892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188640"/>
            <a:ext cx="5544616" cy="4320480"/>
          </a:xfrm>
        </p:spPr>
        <p:txBody>
          <a:bodyPr/>
          <a:lstStyle/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Шарик и нить представляют собой маятник.</a:t>
            </a:r>
            <a:b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Отклоним его от вертикального положения и отпустим.</a:t>
            </a:r>
            <a:b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Положение маятника меняется. Он совершает колебания относительно своего первоначального положения.</a:t>
            </a:r>
            <a:endParaRPr lang="ru-RU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8" name="Рисунок 7" descr="Рис. 1 Шарик на длинной нит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428604"/>
            <a:ext cx="2944833" cy="46434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Текст 2"/>
          <p:cNvSpPr txBox="1">
            <a:spLocks/>
          </p:cNvSpPr>
          <p:nvPr/>
        </p:nvSpPr>
        <p:spPr>
          <a:xfrm>
            <a:off x="214282" y="5572140"/>
            <a:ext cx="8715436" cy="82427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Изменение положения маятника –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пример механического явления.</a:t>
            </a:r>
            <a:endParaRPr kumimoji="0" lang="ru-RU" sz="24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229561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600" decel="100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0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0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600" decel="100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00" decel="100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00" decel="100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07504" y="5085184"/>
            <a:ext cx="9036496" cy="1656184"/>
          </a:xfrm>
        </p:spPr>
        <p:txBody>
          <a:bodyPr>
            <a:noAutofit/>
          </a:bodyPr>
          <a:lstStyle/>
          <a:p>
            <a:r>
              <a:rPr lang="ru-RU" sz="2400" dirty="0" smtClean="0"/>
              <a:t>На рисунке изображён прибор – </a:t>
            </a:r>
            <a:r>
              <a:rPr lang="ru-RU" sz="2400" b="1" i="1" dirty="0" smtClean="0">
                <a:solidFill>
                  <a:srgbClr val="FF0000"/>
                </a:solidFill>
              </a:rPr>
              <a:t>камертон</a:t>
            </a:r>
            <a:r>
              <a:rPr lang="ru-RU" sz="2400" dirty="0" smtClean="0"/>
              <a:t>, который используется для настройки музыкальных инструментов. </a:t>
            </a:r>
          </a:p>
          <a:p>
            <a:r>
              <a:rPr lang="ru-RU" sz="2400" dirty="0" smtClean="0"/>
              <a:t>Он представляет собой изогнутый в виде двух ветвей металлический стержень с держателем посередине.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16632"/>
            <a:ext cx="4536504" cy="45012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Текст 2"/>
          <p:cNvSpPr>
            <a:spLocks noGrp="1"/>
          </p:cNvSpPr>
          <p:nvPr>
            <p:ph type="body" idx="2"/>
          </p:nvPr>
        </p:nvSpPr>
        <p:spPr>
          <a:xfrm>
            <a:off x="4067944" y="4653136"/>
            <a:ext cx="4896544" cy="1944216"/>
          </a:xfrm>
        </p:spPr>
        <p:txBody>
          <a:bodyPr>
            <a:noAutofit/>
          </a:bodyPr>
          <a:lstStyle/>
          <a:p>
            <a:pPr eaLnBrk="1" hangingPunct="1"/>
            <a:r>
              <a:rPr lang="ru-RU" sz="2400" dirty="0" smtClean="0"/>
              <a:t>Шарик отскакивает от камертона. Значит, ветви звучащего камертона совершают механические колебания.</a:t>
            </a:r>
          </a:p>
        </p:txBody>
      </p:sp>
      <p:pic>
        <p:nvPicPr>
          <p:cNvPr id="11267" name="Содержимое 4" descr="Рис. 2б.gif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444208" y="332656"/>
            <a:ext cx="2403475" cy="2881313"/>
          </a:xfrm>
        </p:spPr>
      </p:pic>
      <p:sp>
        <p:nvSpPr>
          <p:cNvPr id="11269" name="TextBox 6"/>
          <p:cNvSpPr txBox="1">
            <a:spLocks noChangeArrowheads="1"/>
          </p:cNvSpPr>
          <p:nvPr/>
        </p:nvSpPr>
        <p:spPr bwMode="auto">
          <a:xfrm>
            <a:off x="179512" y="4941168"/>
            <a:ext cx="324036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2400" dirty="0">
                <a:latin typeface="Lucida Sans Unicode" pitchFamily="34" charset="0"/>
              </a:rPr>
              <a:t>Ударим резиновым молоточком по </a:t>
            </a:r>
            <a:r>
              <a:rPr lang="ru-RU" sz="2400" dirty="0" smtClean="0">
                <a:latin typeface="Lucida Sans Unicode" pitchFamily="34" charset="0"/>
              </a:rPr>
              <a:t>ветви прибора</a:t>
            </a:r>
            <a:r>
              <a:rPr lang="ru-RU" sz="2400" dirty="0">
                <a:latin typeface="Lucida Sans Unicode" pitchFamily="34" charset="0"/>
              </a:rPr>
              <a:t>. </a:t>
            </a:r>
            <a:endParaRPr lang="ru-RU" sz="2400" dirty="0" smtClean="0">
              <a:latin typeface="Lucida Sans Unicode" pitchFamily="34" charset="0"/>
            </a:endParaRPr>
          </a:p>
          <a:p>
            <a:pPr algn="r"/>
            <a:r>
              <a:rPr lang="ru-RU" sz="2400" dirty="0" smtClean="0">
                <a:latin typeface="Lucida Sans Unicode" pitchFamily="34" charset="0"/>
              </a:rPr>
              <a:t>Он </a:t>
            </a:r>
            <a:r>
              <a:rPr lang="ru-RU" sz="2400" dirty="0">
                <a:latin typeface="Lucida Sans Unicode" pitchFamily="34" charset="0"/>
              </a:rPr>
              <a:t>начнёт звучать.</a:t>
            </a:r>
          </a:p>
        </p:txBody>
      </p:sp>
      <p:sp>
        <p:nvSpPr>
          <p:cNvPr id="11270" name="TextBox 7"/>
          <p:cNvSpPr txBox="1">
            <a:spLocks noChangeArrowheads="1"/>
          </p:cNvSpPr>
          <p:nvPr/>
        </p:nvSpPr>
        <p:spPr bwMode="auto">
          <a:xfrm>
            <a:off x="3779913" y="3501008"/>
            <a:ext cx="51845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2400" dirty="0">
                <a:latin typeface="Lucida Sans Unicode" pitchFamily="34" charset="0"/>
              </a:rPr>
              <a:t>Схематичный показ колебания ветвей камертона (</a:t>
            </a:r>
            <a:r>
              <a:rPr lang="ru-RU" sz="2400" i="1" dirty="0">
                <a:solidFill>
                  <a:srgbClr val="FF0000"/>
                </a:solidFill>
                <a:latin typeface="Lucida Sans Unicode" pitchFamily="34" charset="0"/>
              </a:rPr>
              <a:t>рис. б</a:t>
            </a:r>
            <a:r>
              <a:rPr lang="ru-RU" sz="2400" dirty="0" smtClean="0">
                <a:latin typeface="Lucida Sans Unicode" pitchFamily="34" charset="0"/>
              </a:rPr>
              <a:t>).</a:t>
            </a:r>
            <a:endParaRPr lang="ru-RU" sz="2400" dirty="0">
              <a:latin typeface="Lucida Sans Unicode" pitchFamily="34" charset="0"/>
            </a:endParaRPr>
          </a:p>
        </p:txBody>
      </p:sp>
      <p:pic>
        <p:nvPicPr>
          <p:cNvPr id="1027" name="Picture 3" descr="C:\Users\Goodzila\Desktop\2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2016224" cy="40744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555776" y="260648"/>
            <a:ext cx="331236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/>
              <a:t>Поднесём к ветви камертона </a:t>
            </a:r>
          </a:p>
          <a:p>
            <a:pPr algn="r"/>
            <a:r>
              <a:rPr lang="ru-RU" sz="2400" dirty="0" smtClean="0"/>
              <a:t>шарик маятника (рис.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1403648" y="443711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6372200" y="2708920"/>
            <a:ext cx="6480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  <a:latin typeface="Lucida Sans Unicode" pitchFamily="34" charset="0"/>
              </a:rPr>
              <a:t>б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p"/>
      <p:bldP spid="11269" grpId="0"/>
      <p:bldP spid="11270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24" y="142852"/>
            <a:ext cx="4463356" cy="4320480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В колбу, укрепленную на штативе, наливают воду (а). Закрывают колбу пробкой со стеклянной трубкой и нагревают воду руками (б). Столбик воды в трубке поднимается. В данном опыте наблюдается несколько явлений</a:t>
            </a:r>
            <a:endParaRPr lang="ru-RU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214290"/>
            <a:ext cx="4269285" cy="41907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Текст 2"/>
          <p:cNvSpPr txBox="1">
            <a:spLocks/>
          </p:cNvSpPr>
          <p:nvPr/>
        </p:nvSpPr>
        <p:spPr>
          <a:xfrm>
            <a:off x="0" y="4786322"/>
            <a:ext cx="8858280" cy="121444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Нагревание воды, расширение жидкости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при нагревании – тепловые явления.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Перемещение столбика жидкости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 трубке - механическое явление.</a:t>
            </a:r>
            <a:endParaRPr kumimoji="0" lang="ru-RU" sz="24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1487994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60"/>
                            </p:stCondLst>
                            <p:childTnLst>
                              <p:par>
                                <p:cTn id="2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00"/>
                            </p:stCondLst>
                            <p:childTnLst>
                              <p:par>
                                <p:cTn id="3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20"/>
                            </p:stCondLst>
                            <p:childTnLst>
                              <p:par>
                                <p:cTn id="3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07504" y="3717032"/>
            <a:ext cx="8856984" cy="280831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К электрическим явлениям относится электрический ток. </a:t>
            </a:r>
          </a:p>
          <a:p>
            <a:r>
              <a:rPr lang="ru-RU" sz="2400" dirty="0" smtClean="0"/>
              <a:t>Он может вызывать тепловые, световые и другие явления, называемые действиями тока.</a:t>
            </a:r>
          </a:p>
          <a:p>
            <a:r>
              <a:rPr lang="ru-RU" sz="2400" dirty="0" smtClean="0"/>
              <a:t> Пронаблюдаем </a:t>
            </a:r>
            <a:r>
              <a:rPr lang="ru-RU" sz="2400" b="1" dirty="0" smtClean="0">
                <a:solidFill>
                  <a:srgbClr val="FF0000"/>
                </a:solidFill>
              </a:rPr>
              <a:t>тепловое действие </a:t>
            </a:r>
            <a:r>
              <a:rPr lang="ru-RU" sz="2400" dirty="0" smtClean="0"/>
              <a:t>тока. </a:t>
            </a:r>
          </a:p>
          <a:p>
            <a:r>
              <a:rPr lang="ru-RU" sz="2400" dirty="0" smtClean="0"/>
              <a:t>Присоединим к полюсам источника постоянного тока никелиновую проволоку.</a:t>
            </a:r>
            <a:endParaRPr lang="ru-RU" sz="2400" dirty="0"/>
          </a:p>
        </p:txBody>
      </p:sp>
      <p:pic>
        <p:nvPicPr>
          <p:cNvPr id="5" name="Содержимое 4" descr="Рис. 4-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7504" y="188640"/>
            <a:ext cx="8888329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79512" y="4365104"/>
            <a:ext cx="8856984" cy="190439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Замкнём ключ.</a:t>
            </a:r>
          </a:p>
          <a:p>
            <a:r>
              <a:rPr lang="ru-RU" sz="2400" dirty="0" smtClean="0"/>
              <a:t>Проволока нагревается и, удлинившись, слегка провисает. </a:t>
            </a:r>
          </a:p>
          <a:p>
            <a:r>
              <a:rPr lang="ru-RU" sz="2400" dirty="0" smtClean="0"/>
              <a:t>Её даже можно раскалить докрасна.</a:t>
            </a:r>
            <a:endParaRPr lang="ru-RU" sz="2400" dirty="0"/>
          </a:p>
        </p:txBody>
      </p:sp>
      <p:pic>
        <p:nvPicPr>
          <p:cNvPr id="5" name="Содержимое 4" descr="Рис. 4-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16632"/>
            <a:ext cx="8353327" cy="32445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51520" y="5229200"/>
            <a:ext cx="8712968" cy="104030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Расположим рядом с проводником магнитную стрелку на подставке.</a:t>
            </a:r>
            <a:endParaRPr lang="ru-RU" sz="2400" dirty="0"/>
          </a:p>
        </p:txBody>
      </p:sp>
      <p:pic>
        <p:nvPicPr>
          <p:cNvPr id="5" name="Содержимое 4" descr="Рис. 5-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16210" y="260648"/>
            <a:ext cx="8201762" cy="4320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07504" y="4077072"/>
            <a:ext cx="8856984" cy="2592288"/>
          </a:xfrm>
        </p:spPr>
        <p:txBody>
          <a:bodyPr>
            <a:noAutofit/>
          </a:bodyPr>
          <a:lstStyle/>
          <a:p>
            <a:r>
              <a:rPr lang="ru-RU" sz="2000" dirty="0" smtClean="0"/>
              <a:t>Замкнём ключ.</a:t>
            </a:r>
          </a:p>
          <a:p>
            <a:r>
              <a:rPr lang="ru-RU" sz="2000" dirty="0" smtClean="0"/>
              <a:t> При пропускании по проводнику постоянного тока магнитная стрелка отклоняется от своего первоначального положения. </a:t>
            </a:r>
          </a:p>
          <a:p>
            <a:r>
              <a:rPr lang="ru-RU" sz="2000" dirty="0" smtClean="0"/>
              <a:t>Это происходит потому, что вокруг проводника с током существует магнитное поле. </a:t>
            </a:r>
          </a:p>
          <a:p>
            <a:r>
              <a:rPr lang="ru-RU" sz="2000" dirty="0" smtClean="0"/>
              <a:t>Оно оказывает действие на магнитную стрелку. </a:t>
            </a:r>
          </a:p>
          <a:p>
            <a:r>
              <a:rPr lang="ru-RU" sz="2000" dirty="0" smtClean="0"/>
              <a:t>Данное явление называют </a:t>
            </a:r>
            <a:r>
              <a:rPr lang="ru-RU" sz="2000" b="1" dirty="0" smtClean="0">
                <a:solidFill>
                  <a:srgbClr val="FF0000"/>
                </a:solidFill>
              </a:rPr>
              <a:t>магнитным действием </a:t>
            </a:r>
            <a:r>
              <a:rPr lang="ru-RU" sz="2000" dirty="0" smtClean="0"/>
              <a:t>тока.</a:t>
            </a:r>
            <a:endParaRPr lang="ru-RU" sz="2000" dirty="0"/>
          </a:p>
        </p:txBody>
      </p:sp>
      <p:pic>
        <p:nvPicPr>
          <p:cNvPr id="5" name="Содержимое 4" descr="Рис. 5-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88640"/>
            <a:ext cx="7010400" cy="3667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_xmlsignatures/_rels/origin.sigs.rels><?xml version="1.0" encoding="UTF-8" standalone="yes"?>
<Relationships xmlns="http://schemas.openxmlformats.org/package/2006/relationships"><Relationship Id="rId1" Type="http://schemas.openxmlformats.org/package/2006/relationships/digital-signature/signature" Target="sig1.xml"/></Relationships>
</file>

<file path=_xmlsignatures/sig1.xml><?xml version="1.0" encoding="utf-8"?>
<Signature xmlns="http://www.w3.org/2000/09/xmldsig#" Id="idPackageSignature">
  <SignedInfo>
    <CanonicalizationMethod Algorithm="http://www.w3.org/TR/2001/REC-xml-c14n-20010315"/>
    <SignatureMethod Algorithm="http://www.w3.org/2000/09/xmldsig#rsa-sha1"/>
    <Reference URI="#idPackageObject" Type="http://www.w3.org/2000/09/xmldsig#Object">
      <DigestMethod Algorithm="http://www.w3.org/2000/09/xmldsig#sha1"/>
      <DigestValue>IsKIrZlYYGyqbZKkNOP6ls/kx9U=</DigestValue>
    </Reference>
    <Reference URI="#idOfficeObject" Type="http://www.w3.org/2000/09/xmldsig#Object">
      <DigestMethod Algorithm="http://www.w3.org/2000/09/xmldsig#sha1"/>
      <DigestValue>ROxQB2/tDtkuMUBL2fJip5eWLF4=</DigestValue>
    </Reference>
  </SignedInfo>
  <SignatureValue>
    SQO5/XK0xuuIRxm02ifTs9t/v5AAyiVwJ2oWMEqShiF7i4W47liaPJakJwX9IEKYtDdWWrRj
    SMGs0/xiY13Jz5okDrTHRm7zGiKsA4GgZ7zqelF7R3io7IgSfPUw6fiBAqHmPIZvakbnI105
    7AGZqW3VheoqmIxsy0Sz9RW1s2ndtknXonYCCy4BEOkuiO3VtoM2yJeNRe5AfqiJTxTMFYNO
    6sxfyAZmIZmNhp1TWWOO0zeyFyiAQy3PbWsXvUgcC+5ZAfXHb8xkLfdeKwjMelt3scBTEJ84
    QGQNg63yVDJKRNhG2yO3pkxPf/zSkfQy/ABQ2EDXNjglQme62EHtWw==
  </SignatureValue>
  <KeyInfo>
    <KeyValue>
      <RSAKeyValue>
        <Modulus>
            s8ZRcLRzwVK/ttDSZoqWsjw/RzMt35fw/szyNm5PuEJbPfmH8ywj4K/APVYW1TMJ9NR4aHLG
            yvAKR9lFUIehvMTk72BZyTztI2MT5kTlHxzPtk+25A5WlyATWtUIuuxLBkYdMBGWuYQxOpHW
            MT1Ig4Ug82vB+RTs7ekyrDfMR3MMLtByAQZuauZMwl3eYJWSmrnH+znkIy6+WxjrVoOWMtvb
            6WlHnGEk65Anz0p0qTrI7W4epfXxAK5hvMXXUF9Xs4eSRMMK5LpYnqN/HBd96fZJeG310BIk
            Z5iiYgCEnKDYA4/iRrFurVHUvlM8rrmZm4MwfhFh2m0pDULrbI8LMw==
          </Modulus>
        <Exponent>AQAB</Exponent>
      </RSAKeyValue>
    </KeyValue>
    <X509Data>
      <X509Certificate>
          MIIDCDCCAfCgAwIBAgIQNTPhC9wCtoBCKNgDu7IeTzANBgkqhkiG9w0BAQUFADATMREwDwYD
          VQQDEwhHb29kemlsYTAgFw0xMDA0MTQxMDQzMjFaGA8yMTEwMDMyMTEwNDMyMVowEzERMA8G
          A1UEAxMIR29vZHppbGEwggEiMA0GCSqGSIb3DQEBAQUAA4IBDwAwggEKAoIBAQCzxlFwtHPB
          Ur+20NJmipayPD9HMy3fl/D+zPI2bk+4Qls9+YfzLCPgr8A9VhbVMwn01HhocsbK8ApH2UVQ
          h6G8xOTvYFnJPO0jYxPmROUfHM+2T7bkDlaXIBNa1Qi67EsGRh0wEZa5hDE6kdYxPUiDhSDz
          a8H5FOzt6TKsN8xHcwwu0HIBBm5q5kzCXd5glZKaucf7OeQjLr5bGOtWg5Yy29vpaUecYSTr
          kCfPSnSpOsjtbh6l9fEArmG8xddQX1ezh5JEwwrkulieo38cF33p9kl4bfXQEiRnmKJiAISc
          oNgDj+JGsW6tUdS+UzyuuZmbgzB+EWHabSkNQutsjwszAgMBAAGjVjBUMBUGA1UdJQQOMAwG
          CisGAQQBgjcKAwQwMAYDVR0RBCkwJ6AlBgorBgEEAYI3FAIDoBcMFUdvb2R6aWxhQEdvb2R6
          aWxhLVBDADAJBgNVHRMEAjAAMA0GCSqGSIb3DQEBBQUAA4IBAQCALg9eMV9Lyiu/j14R9Dl7
          5znXOYET/CR1KPjvJtgDl5blqCBKJf585ZDyR89N3ajShtDUfESi3BIgRUtdE4en9iTpHjAd
          fdo7Jg2iVIgpPMTjc6DfvuFd9ca7cLNM4WuOuDpdz2OC7oOjBOYGbtSNZqg9fNFBNbpJPy/e
          iq5rZpH5Kz/BsMRrEq4t2tZ8zNavE63SPsGzAypNFB4m9cDgDUuydb34XviKTKlVb1AsQt7x
          wUF3OKPETXjH75Zah5sswayq8hpMsJ2VfHzNfNfGudjakh8bz7h9p4Z3gjMr6kXt7Jx9HTXR
          tOvvK4Q42HhCXaxxr2vPSyF0MSVphL1q
        </X509Certificate>
    </X509Data>
  </KeyInfo>
  <Object xmlns:mdssi="http://schemas.openxmlformats.org/package/2006/digital-signature" Id="idPackageObject">
    <Manifest>
      <Reference URI="/_rels/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zU3xVjYU7a1ax8o9OQBgdxm5bvU=</DigestValue>
      </Reference>
      <Reference URI="/ppt/_rels/presentation.xml.rels?ContentType=application/vnd.openxmlformats-package.relationships+xml">
        <Transforms>
          <Transform Algorithm="http://schemas.openxmlformats.org/package/2006/RelationshipTransform">
            <mdssi:RelationshipReference SourceId="rId8"/>
            <mdssi:RelationshipReference SourceId="rId3"/>
            <mdssi:RelationshipReference SourceId="rId7"/>
            <mdssi:RelationshipReference SourceId="rId12"/>
            <mdssi:RelationshipReference SourceId="rId2"/>
            <mdssi:RelationshipReference SourceId="rId16"/>
            <mdssi:RelationshipReference SourceId="rId1"/>
            <mdssi:RelationshipReference SourceId="rId6"/>
            <mdssi:RelationshipReference SourceId="rId11"/>
            <mdssi:RelationshipReference SourceId="rId5"/>
            <mdssi:RelationshipReference SourceId="rId15"/>
            <mdssi:RelationshipReference SourceId="rId10"/>
            <mdssi:RelationshipReference SourceId="rId4"/>
            <mdssi:RelationshipReference SourceId="rId9"/>
          </Transform>
          <Transform Algorithm="http://www.w3.org/TR/2001/REC-xml-c14n-20010315"/>
        </Transforms>
        <DigestMethod Algorithm="http://www.w3.org/2000/09/xmldsig#sha1"/>
        <DigestValue>BFCJJw02u9VPtUn2tYid5cPEi+g=</DigestValue>
      </Reference>
      <Reference URI="/ppt/media/image1.jpeg?ContentType=image/jpeg">
        <DigestMethod Algorithm="http://www.w3.org/2000/09/xmldsig#sha1"/>
        <DigestValue>cOD1pMjOtdUthzxL5q3MkPKPXWE=</DigestValue>
      </Reference>
      <Reference URI="/ppt/media/image10.jpeg?ContentType=image/jpeg">
        <DigestMethod Algorithm="http://www.w3.org/2000/09/xmldsig#sha1"/>
        <DigestValue>x56gETp/BE/s9Iww4WR7j7Zhp7A=</DigestValue>
      </Reference>
      <Reference URI="/ppt/media/image11.jpeg?ContentType=image/jpeg">
        <DigestMethod Algorithm="http://www.w3.org/2000/09/xmldsig#sha1"/>
        <DigestValue>I/LCTScHmg5Ge+wc1Kt4nwQEGI0=</DigestValue>
      </Reference>
      <Reference URI="/ppt/media/image12.jpeg?ContentType=image/jpeg">
        <DigestMethod Algorithm="http://www.w3.org/2000/09/xmldsig#sha1"/>
        <DigestValue>nXCXC3mDajTMa7riYE09PgiaBNs=</DigestValue>
      </Reference>
      <Reference URI="/ppt/media/image13.jpeg?ContentType=image/jpeg">
        <DigestMethod Algorithm="http://www.w3.org/2000/09/xmldsig#sha1"/>
        <DigestValue>idCOZlAB06q0dwBlyIwjdNimy7E=</DigestValue>
      </Reference>
      <Reference URI="/ppt/media/image14.gif?ContentType=image/gif">
        <DigestMethod Algorithm="http://www.w3.org/2000/09/xmldsig#sha1"/>
        <DigestValue>Jtd5BOT2jSCbAqXsumbs0NY0WxM=</DigestValue>
      </Reference>
      <Reference URI="/ppt/media/image15.jpeg?ContentType=image/jpeg">
        <DigestMethod Algorithm="http://www.w3.org/2000/09/xmldsig#sha1"/>
        <DigestValue>uH3f0W4tHlbXMVARq9M0rsTdYXc=</DigestValue>
      </Reference>
      <Reference URI="/ppt/media/image16.png?ContentType=image/png">
        <DigestMethod Algorithm="http://www.w3.org/2000/09/xmldsig#sha1"/>
        <DigestValue>tUBdQflO4a0aQILFsQIuKMUS6po=</DigestValue>
      </Reference>
      <Reference URI="/ppt/media/image2.jpeg?ContentType=image/jpeg">
        <DigestMethod Algorithm="http://www.w3.org/2000/09/xmldsig#sha1"/>
        <DigestValue>5Z8JlUqlyY7oXxRSSxtyBSjLLdg=</DigestValue>
      </Reference>
      <Reference URI="/ppt/media/image3.png?ContentType=image/png">
        <DigestMethod Algorithm="http://www.w3.org/2000/09/xmldsig#sha1"/>
        <DigestValue>VO2WWup4PeGCmogEQM7QdV0Mg/g=</DigestValue>
      </Reference>
      <Reference URI="/ppt/media/image4.gif?ContentType=image/gif">
        <DigestMethod Algorithm="http://www.w3.org/2000/09/xmldsig#sha1"/>
        <DigestValue>+cvapyCORp7gaDD8x4gzc5x7UWk=</DigestValue>
      </Reference>
      <Reference URI="/ppt/media/image5.jpeg?ContentType=image/jpeg">
        <DigestMethod Algorithm="http://www.w3.org/2000/09/xmldsig#sha1"/>
        <DigestValue>PiMZiHySdeg4e4g52aDhI3oaJmE=</DigestValue>
      </Reference>
      <Reference URI="/ppt/media/image6.jpeg?ContentType=image/jpeg">
        <DigestMethod Algorithm="http://www.w3.org/2000/09/xmldsig#sha1"/>
        <DigestValue>ZnO9WG4Ck8XlnAo6qtf4tDyghfk=</DigestValue>
      </Reference>
      <Reference URI="/ppt/media/image7.jpeg?ContentType=image/jpeg">
        <DigestMethod Algorithm="http://www.w3.org/2000/09/xmldsig#sha1"/>
        <DigestValue>Nkfvh0meLiE0sduR+vT1mFMr8VE=</DigestValue>
      </Reference>
      <Reference URI="/ppt/media/image8.jpeg?ContentType=image/jpeg">
        <DigestMethod Algorithm="http://www.w3.org/2000/09/xmldsig#sha1"/>
        <DigestValue>2fcs8WqB/FD3D6Ef8A5Ve5GPtQ4=</DigestValue>
      </Reference>
      <Reference URI="/ppt/media/image9.jpeg?ContentType=image/jpeg">
        <DigestMethod Algorithm="http://www.w3.org/2000/09/xmldsig#sha1"/>
        <DigestValue>7plzRB7wBBczASgy8/6W2EIcGRI=</DigestValue>
      </Reference>
      <Reference URI="/ppt/presentation.xml?ContentType=application/vnd.openxmlformats-officedocument.presentationml.presentation.main+xml">
        <DigestMethod Algorithm="http://www.w3.org/2000/09/xmldsig#sha1"/>
        <DigestValue>UVYbpsi74EvSKrPELyZAdBWpa4E=</DigestValue>
      </Reference>
      <Reference URI="/ppt/slideLayouts/_rels/slideLayout1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QAZvtl3Xz8QRvMuvyUUbkPg66Xc=</DigestValue>
      </Reference>
      <Reference URI="/ppt/slideLayouts/_rels/slideLayout10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dYByJLKRFpilzHfDpCCztlNdVng=</DigestValue>
      </Reference>
      <Reference URI="/ppt/slideLayouts/_rels/slideLayout11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dYByJLKRFpilzHfDpCCztlNdVng=</DigestValue>
      </Reference>
      <Reference URI="/ppt/slideLayouts/_rels/slideLayout2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dYByJLKRFpilzHfDpCCztlNdVng=</DigestValue>
      </Reference>
      <Reference URI="/ppt/slideLayouts/_rels/slideLayout3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dYByJLKRFpilzHfDpCCztlNdVng=</DigestValue>
      </Reference>
      <Reference URI="/ppt/slideLayouts/_rels/slideLayout4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dYByJLKRFpilzHfDpCCztlNdVng=</DigestValue>
      </Reference>
      <Reference URI="/ppt/slideLayouts/_rels/slideLayout5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dYByJLKRFpilzHfDpCCztlNdVng=</DigestValue>
      </Reference>
      <Reference URI="/ppt/slideLayouts/_rels/slideLayout6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dYByJLKRFpilzHfDpCCztlNdVng=</DigestValue>
      </Reference>
      <Reference URI="/ppt/slideLayouts/_rels/slideLayout7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dYByJLKRFpilzHfDpCCztlNdVng=</DigestValue>
      </Reference>
      <Reference URI="/ppt/slideLayouts/_rels/slideLayout8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dYByJLKRFpilzHfDpCCztlNdVng=</DigestValue>
      </Reference>
      <Reference URI="/ppt/slideLayouts/_rels/slideLayout9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QAZvtl3Xz8QRvMuvyUUbkPg66Xc=</DigestValue>
      </Reference>
      <Reference URI="/ppt/slideLayouts/slideLayout1.xml?ContentType=application/vnd.openxmlformats-officedocument.presentationml.slideLayout+xml">
        <DigestMethod Algorithm="http://www.w3.org/2000/09/xmldsig#sha1"/>
        <DigestValue>OuVqkJVbo5KVBtqfLZhgUueVXNM=</DigestValue>
      </Reference>
      <Reference URI="/ppt/slideLayouts/slideLayout10.xml?ContentType=application/vnd.openxmlformats-officedocument.presentationml.slideLayout+xml">
        <DigestMethod Algorithm="http://www.w3.org/2000/09/xmldsig#sha1"/>
        <DigestValue>KKHSGoOOLqa0iey/Z4hcGCOpoF8=</DigestValue>
      </Reference>
      <Reference URI="/ppt/slideLayouts/slideLayout11.xml?ContentType=application/vnd.openxmlformats-officedocument.presentationml.slideLayout+xml">
        <DigestMethod Algorithm="http://www.w3.org/2000/09/xmldsig#sha1"/>
        <DigestValue>WSVkhaio7IGbvRmxNvNT1qIMgmI=</DigestValue>
      </Reference>
      <Reference URI="/ppt/slideLayouts/slideLayout2.xml?ContentType=application/vnd.openxmlformats-officedocument.presentationml.slideLayout+xml">
        <DigestMethod Algorithm="http://www.w3.org/2000/09/xmldsig#sha1"/>
        <DigestValue>+mML5PlyGsiNHETxdfKC2fQljCk=</DigestValue>
      </Reference>
      <Reference URI="/ppt/slideLayouts/slideLayout3.xml?ContentType=application/vnd.openxmlformats-officedocument.presentationml.slideLayout+xml">
        <DigestMethod Algorithm="http://www.w3.org/2000/09/xmldsig#sha1"/>
        <DigestValue>02aHlSb2A0PrxNMPFRmEj1CoeRg=</DigestValue>
      </Reference>
      <Reference URI="/ppt/slideLayouts/slideLayout4.xml?ContentType=application/vnd.openxmlformats-officedocument.presentationml.slideLayout+xml">
        <DigestMethod Algorithm="http://www.w3.org/2000/09/xmldsig#sha1"/>
        <DigestValue>eDUBIqKNWhJuWyvi7K/Ab2zUzJ8=</DigestValue>
      </Reference>
      <Reference URI="/ppt/slideLayouts/slideLayout5.xml?ContentType=application/vnd.openxmlformats-officedocument.presentationml.slideLayout+xml">
        <DigestMethod Algorithm="http://www.w3.org/2000/09/xmldsig#sha1"/>
        <DigestValue>L0YW/r+kIWLkRpv+kr/hWTRpi40=</DigestValue>
      </Reference>
      <Reference URI="/ppt/slideLayouts/slideLayout6.xml?ContentType=application/vnd.openxmlformats-officedocument.presentationml.slideLayout+xml">
        <DigestMethod Algorithm="http://www.w3.org/2000/09/xmldsig#sha1"/>
        <DigestValue>ArwfkXdQDCercntMs7LhUgBsA6s=</DigestValue>
      </Reference>
      <Reference URI="/ppt/slideLayouts/slideLayout7.xml?ContentType=application/vnd.openxmlformats-officedocument.presentationml.slideLayout+xml">
        <DigestMethod Algorithm="http://www.w3.org/2000/09/xmldsig#sha1"/>
        <DigestValue>JyRpelc7cxKJUIjOAOx9TQ+Bs00=</DigestValue>
      </Reference>
      <Reference URI="/ppt/slideLayouts/slideLayout8.xml?ContentType=application/vnd.openxmlformats-officedocument.presentationml.slideLayout+xml">
        <DigestMethod Algorithm="http://www.w3.org/2000/09/xmldsig#sha1"/>
        <DigestValue>r1xN3V9CZf3xrcx/PSsvd2MBx1Y=</DigestValue>
      </Reference>
      <Reference URI="/ppt/slideLayouts/slideLayout9.xml?ContentType=application/vnd.openxmlformats-officedocument.presentationml.slideLayout+xml">
        <DigestMethod Algorithm="http://www.w3.org/2000/09/xmldsig#sha1"/>
        <DigestValue>oS2CJ5zS4bdPFMTzlRXz3rMJCIw=</DigestValue>
      </Reference>
      <Reference URI="/ppt/slideMasters/_rels/slideMaster1.xml.rels?ContentType=application/vnd.openxmlformats-package.relationships+xml">
        <Transforms>
          <Transform Algorithm="http://schemas.openxmlformats.org/package/2006/RelationshipTransform">
            <mdssi:RelationshipReference SourceId="rId8"/>
            <mdssi:RelationshipReference SourceId="rId13"/>
            <mdssi:RelationshipReference SourceId="rId3"/>
            <mdssi:RelationshipReference SourceId="rId7"/>
            <mdssi:RelationshipReference SourceId="rId12"/>
            <mdssi:RelationshipReference SourceId="rId2"/>
            <mdssi:RelationshipReference SourceId="rId1"/>
            <mdssi:RelationshipReference SourceId="rId6"/>
            <mdssi:RelationshipReference SourceId="rId11"/>
            <mdssi:RelationshipReference SourceId="rId5"/>
            <mdssi:RelationshipReference SourceId="rId10"/>
            <mdssi:RelationshipReference SourceId="rId4"/>
            <mdssi:RelationshipReference SourceId="rId9"/>
          </Transform>
          <Transform Algorithm="http://www.w3.org/TR/2001/REC-xml-c14n-20010315"/>
        </Transforms>
        <DigestMethod Algorithm="http://www.w3.org/2000/09/xmldsig#sha1"/>
        <DigestValue>RGADhq7Q2g21daEgPz7gFRKMaFw=</DigestValue>
      </Reference>
      <Reference URI="/ppt/slideMasters/slideMaster1.xml?ContentType=application/vnd.openxmlformats-officedocument.presentationml.slideMaster+xml">
        <DigestMethod Algorithm="http://www.w3.org/2000/09/xmldsig#sha1"/>
        <DigestValue>2WQtMpyr0T/PtwIY1TCsm8PGczU=</DigestValue>
      </Reference>
      <Reference URI="/ppt/slides/_rels/slide1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Y4xwN4sffvEqfZ8Jv9at7OGSPhE=</DigestValue>
      </Reference>
      <Reference URI="/ppt/slides/_rels/slide10.xml.rels?ContentType=application/vnd.openxmlformats-package.relationships+xml">
        <Transforms>
          <Transform Algorithm="http://schemas.openxmlformats.org/package/2006/RelationshipTransform">
            <mdssi:RelationshipReference SourceId="rId3"/>
            <mdssi:RelationshipReference SourceId="rId2"/>
            <mdssi:RelationshipReference SourceId="rId1"/>
            <mdssi:RelationshipReference SourceId="rId4"/>
          </Transform>
          <Transform Algorithm="http://www.w3.org/TR/2001/REC-xml-c14n-20010315"/>
        </Transforms>
        <DigestMethod Algorithm="http://www.w3.org/2000/09/xmldsig#sha1"/>
        <DigestValue>uvV05ejqpViwy3PvkoG+tSSpR+I=</DigestValue>
      </Reference>
      <Reference URI="/ppt/slides/_rels/slide11.xml.rels?ContentType=application/vnd.openxmlformats-package.relationships+xml">
        <Transforms>
          <Transform Algorithm="http://schemas.openxmlformats.org/package/2006/RelationshipTransform">
            <mdssi:RelationshipReference SourceId="rId3"/>
            <mdssi:RelationshipReference SourceId="rId2"/>
            <mdssi:RelationshipReference SourceId="rId1"/>
            <mdssi:RelationshipReference SourceId="rId4"/>
          </Transform>
          <Transform Algorithm="http://www.w3.org/TR/2001/REC-xml-c14n-20010315"/>
        </Transforms>
        <DigestMethod Algorithm="http://www.w3.org/2000/09/xmldsig#sha1"/>
        <DigestValue>SI6KtKC9Ebd7t+xMR+rIktXflWs=</DigestValue>
      </Reference>
      <Reference URI="/ppt/slides/_rels/slide2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tnxDypwHYMxmKe0owlSpwAx9YDk=</DigestValue>
      </Reference>
      <Reference URI="/ppt/slides/_rels/slide3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Rif8akeSGx/TWGEh2b1+Y+4KRe8=</DigestValue>
      </Reference>
      <Reference URI="/ppt/slides/_rels/slide4.xml.rels?ContentType=application/vnd.openxmlformats-package.relationships+xml">
        <Transforms>
          <Transform Algorithm="http://schemas.openxmlformats.org/package/2006/RelationshipTransform">
            <mdssi:RelationshipReference SourceId="rId3"/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2UetGF4acBrU44tY8I3FZwwQbDo=</DigestValue>
      </Reference>
      <Reference URI="/ppt/slides/_rels/slide5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3rxxPlG3kY5HdORBTvEhXTCrqt0=</DigestValue>
      </Reference>
      <Reference URI="/ppt/slides/_rels/slide6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4E+OhsQHirMo9JJ/TXnZXba+lWA=</DigestValue>
      </Reference>
      <Reference URI="/ppt/slides/_rels/slide7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dE0/YJO0i8AtHZPQ2+Oxri4Ys9I=</DigestValue>
      </Reference>
      <Reference URI="/ppt/slides/_rels/slide8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mKkdiaij5M4Zk5O/thvjq6f0JCY=</DigestValue>
      </Reference>
      <Reference URI="/ppt/slides/_rels/slide9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F7MbK9pho2ak/W3lGLpKl26U6C8=</DigestValue>
      </Reference>
      <Reference URI="/ppt/slides/slide1.xml?ContentType=application/vnd.openxmlformats-officedocument.presentationml.slide+xml">
        <DigestMethod Algorithm="http://www.w3.org/2000/09/xmldsig#sha1"/>
        <DigestValue>rbslGpQ4vHR5r3ckb+5RVtD5ulQ=</DigestValue>
      </Reference>
      <Reference URI="/ppt/slides/slide10.xml?ContentType=application/vnd.openxmlformats-officedocument.presentationml.slide+xml">
        <DigestMethod Algorithm="http://www.w3.org/2000/09/xmldsig#sha1"/>
        <DigestValue>s7jKDXATMjtpJbXeW0YtNjp2Zhg=</DigestValue>
      </Reference>
      <Reference URI="/ppt/slides/slide11.xml?ContentType=application/vnd.openxmlformats-officedocument.presentationml.slide+xml">
        <DigestMethod Algorithm="http://www.w3.org/2000/09/xmldsig#sha1"/>
        <DigestValue>Jdymgujt0DpNajnuIpoZrDgMIOc=</DigestValue>
      </Reference>
      <Reference URI="/ppt/slides/slide2.xml?ContentType=application/vnd.openxmlformats-officedocument.presentationml.slide+xml">
        <DigestMethod Algorithm="http://www.w3.org/2000/09/xmldsig#sha1"/>
        <DigestValue>oN1AYxUpi9USPSMNwABywLo9g0s=</DigestValue>
      </Reference>
      <Reference URI="/ppt/slides/slide3.xml?ContentType=application/vnd.openxmlformats-officedocument.presentationml.slide+xml">
        <DigestMethod Algorithm="http://www.w3.org/2000/09/xmldsig#sha1"/>
        <DigestValue>1S/3+fd0k84EHArPsJqmKcC8MPw=</DigestValue>
      </Reference>
      <Reference URI="/ppt/slides/slide4.xml?ContentType=application/vnd.openxmlformats-officedocument.presentationml.slide+xml">
        <DigestMethod Algorithm="http://www.w3.org/2000/09/xmldsig#sha1"/>
        <DigestValue>Ryh0muMHbJ0uysb3CBz33dyFlAc=</DigestValue>
      </Reference>
      <Reference URI="/ppt/slides/slide5.xml?ContentType=application/vnd.openxmlformats-officedocument.presentationml.slide+xml">
        <DigestMethod Algorithm="http://www.w3.org/2000/09/xmldsig#sha1"/>
        <DigestValue>x3MXaFpJ2ojAqLXOwsnmDNpsJZ8=</DigestValue>
      </Reference>
      <Reference URI="/ppt/slides/slide6.xml?ContentType=application/vnd.openxmlformats-officedocument.presentationml.slide+xml">
        <DigestMethod Algorithm="http://www.w3.org/2000/09/xmldsig#sha1"/>
        <DigestValue>M8JT5J7Kug5i0vd4dqErUORC8ZI=</DigestValue>
      </Reference>
      <Reference URI="/ppt/slides/slide7.xml?ContentType=application/vnd.openxmlformats-officedocument.presentationml.slide+xml">
        <DigestMethod Algorithm="http://www.w3.org/2000/09/xmldsig#sha1"/>
        <DigestValue>Gu3RjLb6D0N7yzoCebhe+sTJQf4=</DigestValue>
      </Reference>
      <Reference URI="/ppt/slides/slide8.xml?ContentType=application/vnd.openxmlformats-officedocument.presentationml.slide+xml">
        <DigestMethod Algorithm="http://www.w3.org/2000/09/xmldsig#sha1"/>
        <DigestValue>0E2s/AV4CYFfCwsvAPrjXf4KaiQ=</DigestValue>
      </Reference>
      <Reference URI="/ppt/slides/slide9.xml?ContentType=application/vnd.openxmlformats-officedocument.presentationml.slide+xml">
        <DigestMethod Algorithm="http://www.w3.org/2000/09/xmldsig#sha1"/>
        <DigestValue>Xy5dKerm3aTD1WI5lgRQXpSTClI=</DigestValue>
      </Reference>
      <Reference URI="/ppt/tableStyles.xml?ContentType=application/vnd.openxmlformats-officedocument.presentationml.tableStyles+xml">
        <DigestMethod Algorithm="http://www.w3.org/2000/09/xmldsig#sha1"/>
        <DigestValue>Sb/RPtAhmbAEvwoBmllvEndY2SY=</DigestValue>
      </Reference>
      <Reference URI="/ppt/theme/_rels/theme1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1BBpj2jAlVTMOUsDXEcb09MQuQQ=</DigestValue>
      </Reference>
      <Reference URI="/ppt/theme/theme1.xml?ContentType=application/vnd.openxmlformats-officedocument.theme+xml">
        <DigestMethod Algorithm="http://www.w3.org/2000/09/xmldsig#sha1"/>
        <DigestValue>KCxNLKR5n40QObZJiBpjr3Lzzds=</DigestValue>
      </Reference>
    </Manifest>
    <SignatureProperties>
      <SignatureProperty Id="idSignatureTime" Target="#idPackageSignature">
        <mdssi:SignatureTime>
          <mdssi:Format>YYYY-MM-DDThh:mm:ssTZD</mdssi:Format>
          <mdssi:Value>2010-09-02T14:15:33Z</mdssi:Value>
        </mdssi:SignatureTime>
      </SignatureProperty>
    </SignatureProperties>
  </Object>
  <Object Id="idOfficeObject">
    <SignatureProperties>
      <SignatureProperty Id="idOfficeV1Details" Target="#idPackageSignature">
        <SignatureInfoV1 xmlns="http://schemas.microsoft.com/office/2006/digsig">
          <SetupID/>
          <SignatureText/>
          <SignatureImage/>
          <SignatureComments>Рахматуллин Радик Акрамович</SignatureComments>
          <WindowsVersion>6.1</WindowsVersion>
          <OfficeVersion>12.0</OfficeVersion>
          <ApplicationVersion>12.0</ApplicationVersion>
          <Monitors>1</Monitors>
          <HorizontalResolution>1280</HorizontalResolution>
          <VerticalResolution>1024</VerticalResolution>
          <ColorDepth>32</ColorDepth>
          <SignatureProviderId>{00000000-0000-0000-0000-000000000000}</SignatureProviderId>
          <SignatureProviderUrl/>
          <SignatureProviderDetails>9</SignatureProviderDetails>
          <ManifestHashAlgorithm>http://www.w3.org/2000/09/xmldsig#sha1</ManifestHashAlgorithm>
          <SignatureType>1</SignatureType>
        </SignatureInfoV1>
      </SignatureProperty>
    </SignatureProperties>
  </Object>
</Signatur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324</TotalTime>
  <Words>309</Words>
  <Application>Microsoft Office PowerPoint</Application>
  <PresentationFormat>Экран (4:3)</PresentationFormat>
  <Paragraphs>42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Открытая</vt:lpstr>
      <vt:lpstr>Объекты изучения физики</vt:lpstr>
      <vt:lpstr> Шарик и нить представляют собой маятник. Отклоним его от вертикального положения и отпустим. Положение маятника меняется. Он совершает колебания относительно своего первоначального положения.</vt:lpstr>
      <vt:lpstr>Слайд 3</vt:lpstr>
      <vt:lpstr>Слайд 4</vt:lpstr>
      <vt:lpstr> В колбу, укрепленную на штативе, наливают воду (а). Закрывают колбу пробкой со стеклянной трубкой и нагревают воду руками (б). Столбик воды в трубке поднимается. В данном опыте наблюдается несколько явлений</vt:lpstr>
      <vt:lpstr>Слайд 6</vt:lpstr>
      <vt:lpstr>Слайд 7</vt:lpstr>
      <vt:lpstr>Слайд 8</vt:lpstr>
      <vt:lpstr>Слайд 9</vt:lpstr>
      <vt:lpstr>В обыденной жизни под словом «тело» подразумевают тело человека или животного. Физики называют физическим телом всякий предмет.</vt:lpstr>
      <vt:lpstr>Некоторые вещества сочетают свойства жидкостей и твердых тел. Их называют жидкокристаллическими</vt:lpstr>
    </vt:vector>
  </TitlesOfParts>
  <Manager>Рахматуллин Радик Акрамович</Manager>
  <Company>www.radik.web-box.ru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Объекты изучения физики</dc:title>
  <dc:creator>Рахматуллин Радик Акрамович</dc:creator>
  <cp:lastModifiedBy>Goodzila</cp:lastModifiedBy>
  <cp:revision>2</cp:revision>
  <dcterms:created xsi:type="dcterms:W3CDTF">2010-07-06T07:04:45Z</dcterms:created>
  <dcterms:modified xsi:type="dcterms:W3CDTF">2010-09-02T14:14:56Z</dcterms:modified>
  <cp:contentStatus>Окончательное</cp:contentStatus>
  <cp:version>1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