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4" r:id="rId13"/>
    <p:sldId id="266" r:id="rId14"/>
    <p:sldId id="267" r:id="rId15"/>
    <p:sldId id="268" r:id="rId16"/>
    <p:sldId id="270" r:id="rId17"/>
    <p:sldId id="271" r:id="rId18"/>
    <p:sldId id="27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3A7802F2-47BE-4B49-82A0-DDB4F85E33C3}" type="datetimeFigureOut">
              <a:rPr lang="ru-RU" smtClean="0"/>
              <a:pPr/>
              <a:t>28.01.2011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5ABE9E36-4BF4-48EF-A22C-6BDC2A825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Работу выполнила: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Булгакова Елизавета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МОУСОШ №7</a:t>
            </a:r>
          </a:p>
          <a:p>
            <a:pPr algn="r"/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Г.Сальска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5120640" cy="230428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Уникальный мир </a:t>
            </a:r>
            <a:b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мыла</a:t>
            </a:r>
            <a:endParaRPr lang="ru-RU" sz="36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0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ОХ УЖ ЭТА РЕКЛАМА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Реклама стала неотъемлемой частью нашей жизни. Иногда она действительно помогает сориентироваться в многообразии товаров и услуг, а иногда обещает просто «чудеса».</a:t>
            </a:r>
          </a:p>
          <a:p>
            <a:r>
              <a:rPr lang="ru-RU" dirty="0"/>
              <a:t>Рекламой заниматься не так просто, как может показаться поначалу. Мало того, что для своего продукта нужно придумать красивый и привлекающий внимание слоган. К тому же, и картинки должны быть…яркими.</a:t>
            </a:r>
          </a:p>
          <a:p>
            <a:r>
              <a:rPr lang="ru-RU" dirty="0"/>
              <a:t>Например, как сделать интересную рекламу для мыла, задаемся мы вопросом? Казалось бы, все идеи уже придуманы давным-давно, и никого не удивишь. Мыло спасает от бактерий, смягчает руки, удаляет жир… ну, что новенького можно придумать? А дизайнерам и пиарщикам удается. Перед одним рекламным агентством поставили задачу – нужно разрекламировать мыло так, чтобы это было по-новому, неожиданно, </a:t>
            </a:r>
            <a:r>
              <a:rPr lang="ru-RU" dirty="0" err="1"/>
              <a:t>инновационно</a:t>
            </a:r>
            <a:r>
              <a:rPr lang="ru-RU" dirty="0"/>
              <a:t>. И они сделали это. Придумали слоган </a:t>
            </a:r>
            <a:r>
              <a:rPr lang="ru-RU" b="1" dirty="0"/>
              <a:t>«Ты ешь то, что трогаешь».</a:t>
            </a:r>
            <a:r>
              <a:rPr lang="ru-RU" dirty="0"/>
              <a:t> Поначалу звучит несколько непонятно, но стоит </a:t>
            </a:r>
            <a:r>
              <a:rPr lang="ru-RU" dirty="0" err="1"/>
              <a:t>намподумать</a:t>
            </a:r>
            <a:r>
              <a:rPr lang="ru-RU" dirty="0"/>
              <a:t> мы вспомним что нам всем мама говорила перед едой в детстве? «После того, как погладил кошечку/хомячка/поиграл с рыбкой, немедленно мой руки! Иначе за стол не пущу!» Именно об этом же и гласит реклама. Таким образом, рекламщики убивают сразу двух зайцев – они с одной стороны говорят от лица мамы, что несомненно родителям понравится, а во-вторых – наглядно демонстрируют суть рекламы. Пусть несколько неприятно смотреть на данные фотографии, зато сразу появляется желание вымыть руки с мылом, и уже неважно – каким. Хотя дизайнеры еще выбрали симпатичный вариант, а могли бы ведь нарисовать и блох, и лишайник, и прочее.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60" y="0"/>
            <a:ext cx="9141939" cy="68580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44624"/>
            <a:ext cx="8928992" cy="669674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33357" y="15310"/>
            <a:ext cx="9110642" cy="684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dirty="0" smtClean="0"/>
              <a:t>МОИ ИССЛЕДОВАНИЯ</a:t>
            </a:r>
            <a:endParaRPr lang="ru-RU" sz="5400" dirty="0"/>
          </a:p>
        </p:txBody>
      </p:sp>
      <p:pic>
        <p:nvPicPr>
          <p:cNvPr id="2050" name="Picture 2" descr="C:\Users\LIZA\Desktop\img_3047760_145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61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04664"/>
            <a:ext cx="8595360" cy="56166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dirty="0"/>
              <a:t>Исследование растворимости мыла и его поведения в разных растворителях.</a:t>
            </a:r>
          </a:p>
        </p:txBody>
      </p:sp>
    </p:spTree>
    <p:extLst>
      <p:ext uri="{BB962C8B-B14F-4D97-AF65-F5344CB8AC3E}">
        <p14:creationId xmlns:p14="http://schemas.microsoft.com/office/powerpoint/2010/main" val="375362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Туалетное мыло группы «Экстра»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Мыло                                                                            </a:t>
            </a:r>
            <a:r>
              <a:rPr lang="ru-RU" sz="1600" dirty="0" err="1" smtClean="0"/>
              <a:t>Дис.вода</a:t>
            </a:r>
            <a:r>
              <a:rPr lang="ru-RU" sz="1600" dirty="0" smtClean="0"/>
              <a:t>  Спирт    Обычная</a:t>
            </a:r>
          </a:p>
          <a:p>
            <a:pPr marL="0" indent="0">
              <a:buNone/>
            </a:pPr>
            <a:r>
              <a:rPr lang="ru-RU" sz="1600" dirty="0" smtClean="0"/>
              <a:t>                                                                                                                                                          вода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Вывод: Хорошо растворяется в обычной воде.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2060848"/>
            <a:ext cx="2792413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H:\P10704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12" y="2402872"/>
            <a:ext cx="3368847" cy="225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42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Премьер парфюмер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Мыло                                                        Спирт    </a:t>
            </a:r>
            <a:r>
              <a:rPr lang="ru-RU" dirty="0" err="1" smtClean="0"/>
              <a:t>Дис.вода</a:t>
            </a:r>
            <a:r>
              <a:rPr lang="ru-RU" dirty="0" smtClean="0"/>
              <a:t> Обычная вода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Вывод: Хорошо растворяется в дистиллированной воде</a:t>
            </a:r>
            <a:endParaRPr lang="ru-RU" dirty="0"/>
          </a:p>
        </p:txBody>
      </p:sp>
      <p:pic>
        <p:nvPicPr>
          <p:cNvPr id="4" name="Рисунок 3" descr="C:\Users\777\Desktop\Новая папка (3)\P100084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417646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4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174764" cy="279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5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en-US" dirty="0" err="1"/>
              <a:t>Duru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Мыло                                                      Обычная вода Спирт    </a:t>
            </a:r>
            <a:r>
              <a:rPr lang="ru-RU" dirty="0" err="1" smtClean="0"/>
              <a:t>Дис</a:t>
            </a:r>
            <a:r>
              <a:rPr lang="ru-RU" dirty="0" smtClean="0"/>
              <a:t>. вода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Вывод :Плохо растворимо во всех растворителях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5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78831"/>
            <a:ext cx="4281133" cy="2468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4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76662"/>
            <a:ext cx="3096344" cy="207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48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«Camay»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Мыло                                                      Обычная вода Спирт    </a:t>
            </a:r>
            <a:r>
              <a:rPr lang="ru-RU" dirty="0" err="1"/>
              <a:t>Дис</a:t>
            </a:r>
            <a:r>
              <a:rPr lang="ru-RU" dirty="0"/>
              <a:t>. вода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Вывод :Хорошо растворяется в дистиллированной воде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16832"/>
            <a:ext cx="4104456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:\P10705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02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Мыло «Детское»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Мыло                                                      Обычная вода Спирт    </a:t>
            </a:r>
            <a:r>
              <a:rPr lang="ru-RU" dirty="0" err="1"/>
              <a:t>Дис</a:t>
            </a:r>
            <a:r>
              <a:rPr lang="ru-RU" dirty="0"/>
              <a:t>. вода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Вывод :Хорошо растворяется в дистиллированной воде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5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238500" cy="21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4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228647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6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/>
              <a:t>Вывод </a:t>
            </a:r>
            <a:endParaRPr lang="ru-RU" sz="7200" b="1" i="1" u="sng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ru-RU" sz="3200" dirty="0"/>
              <a:t>В полярных растворителях(вода) данные виды мыла при обычных условиях(холодная вода) мало растворимы, но при повышении </a:t>
            </a:r>
            <a:r>
              <a:rPr lang="ru-RU" sz="3200" dirty="0" smtClean="0"/>
              <a:t>температуры </a:t>
            </a:r>
            <a:r>
              <a:rPr lang="ru-RU" sz="3200" dirty="0"/>
              <a:t>растворимость увеличивается.</a:t>
            </a:r>
          </a:p>
          <a:p>
            <a:pPr algn="ctr"/>
            <a:r>
              <a:rPr lang="ru-RU" sz="3200" dirty="0"/>
              <a:t>В не полярных растворителях(спирт) данные виды мыла не растворимы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90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i="1" dirty="0" smtClean="0"/>
              <a:t>Отношение мыла к сильным кислотам (</a:t>
            </a:r>
            <a:r>
              <a:rPr lang="en-US" sz="4800" i="1" dirty="0" smtClean="0"/>
              <a:t>H</a:t>
            </a:r>
            <a:r>
              <a:rPr lang="ru-RU" sz="4800" i="1" baseline="-25000" dirty="0" smtClean="0"/>
              <a:t>2</a:t>
            </a:r>
            <a:r>
              <a:rPr lang="en-US" sz="4800" i="1" dirty="0" smtClean="0"/>
              <a:t>SO</a:t>
            </a:r>
            <a:r>
              <a:rPr lang="ru-RU" sz="4800" i="1" baseline="-25000" dirty="0" smtClean="0"/>
              <a:t>4</a:t>
            </a:r>
            <a:r>
              <a:rPr lang="ru-RU" sz="4800" i="1" dirty="0" smtClean="0"/>
              <a:t>)</a:t>
            </a:r>
            <a:endParaRPr lang="en-US" sz="4800" i="1" dirty="0" smtClean="0"/>
          </a:p>
          <a:p>
            <a:pPr algn="ctr">
              <a:buNone/>
            </a:pPr>
            <a:endParaRPr lang="en-US" sz="4800" dirty="0" smtClean="0"/>
          </a:p>
          <a:p>
            <a:r>
              <a:rPr lang="ru-RU" sz="2000" dirty="0" smtClean="0"/>
              <a:t>Действия:</a:t>
            </a:r>
          </a:p>
          <a:p>
            <a:r>
              <a:rPr lang="ru-RU" sz="2000" dirty="0" smtClean="0"/>
              <a:t>1.Подогреть воду</a:t>
            </a:r>
          </a:p>
          <a:p>
            <a:r>
              <a:rPr lang="ru-RU" sz="2000" dirty="0" smtClean="0"/>
              <a:t>2. Добавить мыльный раствор и дать остыть раствору</a:t>
            </a:r>
          </a:p>
          <a:p>
            <a:r>
              <a:rPr lang="ru-RU" sz="2000" dirty="0" smtClean="0"/>
              <a:t>3.Добавить 3</a:t>
            </a:r>
            <a:r>
              <a:rPr lang="en-US" sz="2000" dirty="0" smtClean="0"/>
              <a:t> </a:t>
            </a:r>
            <a:r>
              <a:rPr lang="ru-RU" sz="2000" dirty="0" smtClean="0"/>
              <a:t>капли </a:t>
            </a:r>
            <a:r>
              <a:rPr lang="ru-RU" sz="2000" dirty="0" err="1" smtClean="0"/>
              <a:t>р-ра</a:t>
            </a:r>
            <a:r>
              <a:rPr lang="ru-RU" sz="2000" dirty="0" smtClean="0"/>
              <a:t> серной кислоты.</a:t>
            </a:r>
          </a:p>
          <a:p>
            <a:pPr algn="ctr">
              <a:buNone/>
            </a:pPr>
            <a:endParaRPr lang="ru-RU" sz="2000" dirty="0"/>
          </a:p>
        </p:txBody>
      </p:sp>
    </p:spTree>
  </p:cSld>
  <p:clrMapOvr>
    <a:masterClrMapping/>
  </p:clrMapOvr>
  <p:transition>
    <p:strip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>Цель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Установить влияние мыла на организм человека.</a:t>
            </a:r>
          </a:p>
          <a:p>
            <a:pPr algn="ctr"/>
            <a:r>
              <a:rPr lang="ru-RU" sz="4000" dirty="0" smtClean="0"/>
              <a:t>Установить пользу мыла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8905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lang="en-US" dirty="0" smtClean="0"/>
              <a:t>Camay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До добавления </a:t>
            </a:r>
            <a:r>
              <a:rPr lang="ru-RU" dirty="0" err="1" smtClean="0"/>
              <a:t>к-ты</a:t>
            </a:r>
            <a:r>
              <a:rPr lang="ru-RU" dirty="0" smtClean="0"/>
              <a:t>                                           После добавления </a:t>
            </a:r>
            <a:r>
              <a:rPr lang="ru-RU" dirty="0" err="1" smtClean="0"/>
              <a:t>к-ты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 :Раствор стал вязким и тягучим. Приобрел белый цвет.</a:t>
            </a:r>
            <a:endParaRPr lang="ru-RU" dirty="0"/>
          </a:p>
        </p:txBody>
      </p:sp>
      <p:pic>
        <p:nvPicPr>
          <p:cNvPr id="4" name="Рисунок 3" descr="C:\Users\777\Desktop\Новая папка (3)\P100086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2214554"/>
            <a:ext cx="2647950" cy="269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H:\P1070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15201"/>
            <a:ext cx="3526350" cy="235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Мыло «Детское»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До добавления </a:t>
            </a:r>
            <a:r>
              <a:rPr lang="ru-RU" dirty="0" err="1" smtClean="0"/>
              <a:t>к-ты</a:t>
            </a:r>
            <a:r>
              <a:rPr lang="ru-RU" dirty="0" smtClean="0"/>
              <a:t>                                           После добавления </a:t>
            </a:r>
            <a:r>
              <a:rPr lang="ru-RU" dirty="0" err="1" smtClean="0"/>
              <a:t>к-ты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 :Раствор стал более вязким . Приобрел белый цвет.</a:t>
            </a:r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6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714488"/>
            <a:ext cx="2714644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1915"/>
            <a:ext cx="4000348" cy="26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«</a:t>
            </a:r>
            <a:r>
              <a:rPr lang="en-US" sz="4400" dirty="0" err="1" smtClean="0"/>
              <a:t>Duru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1285860"/>
            <a:ext cx="8595360" cy="49377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До добавления </a:t>
            </a:r>
            <a:r>
              <a:rPr lang="ru-RU" dirty="0" err="1" smtClean="0"/>
              <a:t>к-ты</a:t>
            </a:r>
            <a:r>
              <a:rPr lang="ru-RU" dirty="0" smtClean="0"/>
              <a:t>                                           После добавления </a:t>
            </a:r>
            <a:r>
              <a:rPr lang="ru-RU" dirty="0" err="1" smtClean="0"/>
              <a:t>к-ты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 :Раствор стал тягучим и вязким . Цвет не изменил.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777\Desktop\Новая папка (3)\P100086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1927"/>
            <a:ext cx="2724150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777\Desktop\Новая папка (3)\P10008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305050" cy="208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Туалетное мыло группы «Экстра»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До добавления </a:t>
            </a:r>
            <a:r>
              <a:rPr lang="ru-RU" dirty="0" err="1" smtClean="0"/>
              <a:t>к-ты</a:t>
            </a:r>
            <a:r>
              <a:rPr lang="ru-RU" dirty="0" smtClean="0"/>
              <a:t>                                           После добавления </a:t>
            </a:r>
            <a:r>
              <a:rPr lang="ru-RU" dirty="0" err="1" smtClean="0"/>
              <a:t>к-ты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 :Раствор не изменил консистенцию. Приобрел молочный цвет</a:t>
            </a:r>
            <a:endParaRPr lang="ru-RU" dirty="0"/>
          </a:p>
        </p:txBody>
      </p:sp>
      <p:pic>
        <p:nvPicPr>
          <p:cNvPr id="8" name="Рисунок 7" descr="C:\Users\777\Desktop\Новая папка (3)\P10008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785926"/>
            <a:ext cx="2686050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:\P10704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2747" y="2300944"/>
            <a:ext cx="2844575" cy="190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«Премьер парфюмер»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До добавления </a:t>
            </a:r>
            <a:r>
              <a:rPr lang="ru-RU" dirty="0" err="1" smtClean="0"/>
              <a:t>к-ты</a:t>
            </a:r>
            <a:r>
              <a:rPr lang="ru-RU" dirty="0" smtClean="0"/>
              <a:t>                                           После добавления </a:t>
            </a:r>
            <a:r>
              <a:rPr lang="ru-RU" dirty="0" err="1" smtClean="0"/>
              <a:t>к-ты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 :Раствор стал тягучим и вязким . Цвет не изменил.</a:t>
            </a:r>
          </a:p>
        </p:txBody>
      </p:sp>
      <p:pic>
        <p:nvPicPr>
          <p:cNvPr id="4" name="Рисунок 3" descr="C:\Users\777\Desktop\Новая папка (3)\P100086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928802"/>
            <a:ext cx="2881316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:\P1070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28802"/>
            <a:ext cx="3636347" cy="243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u="sng" dirty="0" smtClean="0"/>
              <a:t>Вывод </a:t>
            </a:r>
            <a:endParaRPr lang="ru-RU" sz="44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При воздействии  на мыльный  </a:t>
            </a:r>
            <a:r>
              <a:rPr lang="ru-RU" sz="3600" dirty="0" err="1" smtClean="0"/>
              <a:t>р-р</a:t>
            </a:r>
            <a:r>
              <a:rPr lang="ru-RU" sz="3600" dirty="0" smtClean="0"/>
              <a:t> данных видов мыла, с помощью </a:t>
            </a:r>
            <a:r>
              <a:rPr lang="en-US" sz="3600" dirty="0" smtClean="0"/>
              <a:t>H</a:t>
            </a:r>
            <a:r>
              <a:rPr lang="ru-RU" sz="3600" baseline="-25000" dirty="0" smtClean="0"/>
              <a:t>2</a:t>
            </a:r>
            <a:r>
              <a:rPr lang="en-US" sz="3600" dirty="0" smtClean="0"/>
              <a:t>SO</a:t>
            </a:r>
            <a:r>
              <a:rPr lang="ru-RU" sz="3600" baseline="-25000" dirty="0" smtClean="0"/>
              <a:t>4 </a:t>
            </a:r>
            <a:r>
              <a:rPr lang="ru-RU" sz="3600" dirty="0" smtClean="0"/>
              <a:t>растворы приобрели вязкую, тягучую консистенцию.</a:t>
            </a:r>
            <a:endParaRPr lang="ru-RU" sz="3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i="1" dirty="0" smtClean="0"/>
              <a:t>Способность мыла </a:t>
            </a:r>
            <a:r>
              <a:rPr lang="ru-RU" sz="4800" i="1" dirty="0" err="1" smtClean="0"/>
              <a:t>эмульгировать</a:t>
            </a:r>
            <a:r>
              <a:rPr lang="ru-RU" sz="4800" i="1" dirty="0" smtClean="0"/>
              <a:t> жиры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Действия :</a:t>
            </a:r>
          </a:p>
          <a:p>
            <a:r>
              <a:rPr lang="ru-RU" dirty="0" smtClean="0"/>
              <a:t>1.Добавим каплю масла в воду и интенсивно встряхнем колбу, капля разрушится на много мелких частиц , а затем вновь сгруппируется.</a:t>
            </a:r>
          </a:p>
          <a:p>
            <a:r>
              <a:rPr lang="ru-RU" dirty="0" smtClean="0"/>
              <a:t>2. Затем добавим мыльный раствор в колбу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91550" cy="106680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«</a:t>
            </a:r>
            <a:r>
              <a:rPr lang="en-US" sz="4000" dirty="0" err="1" smtClean="0"/>
              <a:t>Duru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14282" y="1214422"/>
            <a:ext cx="8595360" cy="49377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До                                                                                         После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Вывод :Я установила, что этот вид мыла способен частично</a:t>
            </a:r>
          </a:p>
          <a:p>
            <a:r>
              <a:rPr lang="ru-RU" dirty="0" err="1" smtClean="0"/>
              <a:t>эмульгировать</a:t>
            </a:r>
            <a:r>
              <a:rPr lang="ru-RU" dirty="0" smtClean="0"/>
              <a:t> жиры.</a:t>
            </a:r>
          </a:p>
          <a:p>
            <a:r>
              <a:rPr lang="ru-RU" dirty="0" smtClean="0"/>
              <a:t>рН=8</a:t>
            </a:r>
            <a:endParaRPr lang="ru-RU" dirty="0"/>
          </a:p>
        </p:txBody>
      </p:sp>
      <p:pic>
        <p:nvPicPr>
          <p:cNvPr id="8" name="Рисунок 7" descr="C:\Users\777\Desktop\Новая папка (3)\P100086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785926"/>
            <a:ext cx="2733678" cy="257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:\P1070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5926"/>
            <a:ext cx="3647428" cy="24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Туалетное мыло группы «Экстра»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До                                                                                         После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Вывод :Я установила, что этот вид мыла способен плохо</a:t>
            </a:r>
          </a:p>
          <a:p>
            <a:pPr>
              <a:buNone/>
            </a:pPr>
            <a:r>
              <a:rPr lang="ru-RU" dirty="0" err="1" smtClean="0"/>
              <a:t>эмульгировать</a:t>
            </a:r>
            <a:r>
              <a:rPr lang="ru-RU" dirty="0" smtClean="0"/>
              <a:t> жиры.рН=11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777\Desktop\Новая папка (3)\P100087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000240"/>
            <a:ext cx="2900372" cy="2600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7664"/>
            <a:ext cx="364648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«Премьер парфюмер»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До                                                                                         После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Вывод :Я установила, что этот вид мыла способен не способен</a:t>
            </a:r>
          </a:p>
          <a:p>
            <a:pPr>
              <a:buNone/>
            </a:pPr>
            <a:r>
              <a:rPr lang="ru-RU" dirty="0" err="1" smtClean="0"/>
              <a:t>эмульгировать</a:t>
            </a:r>
            <a:r>
              <a:rPr lang="ru-RU" dirty="0" smtClean="0"/>
              <a:t> жиры.рН=9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7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00758" y="1928802"/>
            <a:ext cx="2571769" cy="235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5926"/>
            <a:ext cx="3647428" cy="24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>Задачи 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Выяснить какое мыло более полезно для нашего организма. </a:t>
            </a:r>
          </a:p>
          <a:p>
            <a:pPr algn="ctr"/>
            <a:r>
              <a:rPr lang="ru-RU" sz="4400" dirty="0" smtClean="0"/>
              <a:t>Определить какая марка наиболее качественна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0394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«</a:t>
            </a:r>
            <a:r>
              <a:rPr lang="en-US" sz="4000" dirty="0" smtClean="0"/>
              <a:t>Camay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До                                                                                         После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Вывод :Я установила, что этот вид мыла способен не способен</a:t>
            </a:r>
          </a:p>
          <a:p>
            <a:pPr>
              <a:buNone/>
            </a:pPr>
            <a:r>
              <a:rPr lang="ru-RU" dirty="0" err="1" smtClean="0"/>
              <a:t>эмульгировать</a:t>
            </a:r>
            <a:r>
              <a:rPr lang="ru-RU" dirty="0" smtClean="0"/>
              <a:t> жиры.рН=9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7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714488"/>
            <a:ext cx="2786082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5926"/>
            <a:ext cx="3647428" cy="24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i="1" dirty="0" smtClean="0"/>
              <a:t>Мыло «Детское»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До                                                                                         После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Вывод :Я установила, что этот вид мыла способен частично</a:t>
            </a:r>
          </a:p>
          <a:p>
            <a:r>
              <a:rPr lang="ru-RU" dirty="0" err="1" smtClean="0"/>
              <a:t>эмульгировать</a:t>
            </a:r>
            <a:r>
              <a:rPr lang="ru-RU" dirty="0" smtClean="0"/>
              <a:t> жиры.</a:t>
            </a:r>
          </a:p>
          <a:p>
            <a:r>
              <a:rPr lang="ru-RU" dirty="0" smtClean="0"/>
              <a:t>рН=8</a:t>
            </a:r>
          </a:p>
          <a:p>
            <a:endParaRPr lang="ru-RU" dirty="0"/>
          </a:p>
        </p:txBody>
      </p:sp>
      <p:pic>
        <p:nvPicPr>
          <p:cNvPr id="4" name="Рисунок 3" descr="C:\Users\777\Desktop\Новая папка (3)\P10008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928802"/>
            <a:ext cx="2714644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:\P1070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5926"/>
            <a:ext cx="3647428" cy="24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u="sng" dirty="0" smtClean="0"/>
              <a:t>Вывод </a:t>
            </a:r>
            <a:endParaRPr lang="ru-RU" sz="54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err="1" smtClean="0"/>
              <a:t>Эмульгировать</a:t>
            </a:r>
            <a:r>
              <a:rPr lang="ru-RU" sz="3600" dirty="0" smtClean="0"/>
              <a:t> жиры лучше всего способно мыло «</a:t>
            </a:r>
            <a:r>
              <a:rPr lang="ru-RU" sz="3600" dirty="0" err="1" smtClean="0"/>
              <a:t>Duru</a:t>
            </a:r>
            <a:r>
              <a:rPr lang="ru-RU" sz="3600" dirty="0" smtClean="0"/>
              <a:t>». Но все представленные мной виды мыла не подходят для расщепления жиров.</a:t>
            </a:r>
          </a:p>
          <a:p>
            <a:pPr algn="ctr">
              <a:buNone/>
            </a:pPr>
            <a:r>
              <a:rPr lang="ru-RU" sz="3600" dirty="0" smtClean="0"/>
              <a:t> 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u="sng" dirty="0" smtClean="0"/>
              <a:t>Заключение </a:t>
            </a:r>
            <a:endParaRPr lang="ru-RU" sz="48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Проведя эксперименты и разобравшись в разных исторических данных, я пришла к выводу, что мыло которое пользуется потребительским спросом все же не так идеально как сообщают рекламные компании.</a:t>
            </a:r>
          </a:p>
          <a:p>
            <a:pPr>
              <a:buNone/>
            </a:pPr>
            <a:r>
              <a:rPr lang="ru-RU" dirty="0" smtClean="0"/>
              <a:t>Я не заканчиваю на этом этапе исследовать мыло. Так как я учусь всего в 9классе у меня есть цель продолжать свою исследовательскую работу и в последующих учебных годах.</a:t>
            </a:r>
          </a:p>
          <a:p>
            <a:pPr>
              <a:buNone/>
            </a:pPr>
            <a:r>
              <a:rPr lang="ru-RU" dirty="0" smtClean="0"/>
              <a:t>Я хочу сказать, что лучше всего доверять проверенной продукции и быть уверенным в своей безопасности.</a:t>
            </a:r>
          </a:p>
          <a:p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/>
              <a:t>Исторические данные</a:t>
            </a:r>
            <a:endParaRPr lang="ru-RU" sz="53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Мыло — жидкий или твёрдый продукт, содержащий поверхностно-активные вещества, в соединении с водой используемое либо как косметическое средство — для очищения и ухода за кожей (туалетное мыло); либо как средство бытовой химии — моющего средства (мыло хозяйственное).</a:t>
            </a:r>
          </a:p>
          <a:p>
            <a:pPr marL="0" indent="0">
              <a:buNone/>
            </a:pPr>
            <a:r>
              <a:rPr lang="ru-RU" sz="2000" dirty="0"/>
              <a:t>До начала XIX века мыло производилось в основном в домашних условиях и для его изготовления использовались только натуральные компоненты, а именно остатки жира, собираемые после забоя домашнего скота или приготовления пищи.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По одной из версий первыми стали использовать мыло племена </a:t>
            </a:r>
            <a:r>
              <a:rPr lang="ru-RU" sz="2000" dirty="0" smtClean="0"/>
              <a:t>галлов.</a:t>
            </a:r>
          </a:p>
          <a:p>
            <a:pPr marL="0" indent="0">
              <a:buNone/>
            </a:pPr>
            <a:r>
              <a:rPr lang="ru-RU" sz="2000" dirty="0"/>
              <a:t>Прелесть очищения кожи с помощью мыла римляне смогли оценить только в 164 году нашей </a:t>
            </a:r>
            <a:r>
              <a:rPr lang="ru-RU" sz="2000" dirty="0" smtClean="0"/>
              <a:t>эры.</a:t>
            </a:r>
          </a:p>
          <a:p>
            <a:pPr marL="0" indent="0">
              <a:buNone/>
            </a:pPr>
            <a:r>
              <a:rPr lang="ru-RU" sz="2000" dirty="0"/>
              <a:t>Со временем появилась даже профессия «мыловар», или, как его еще называли, «</a:t>
            </a:r>
            <a:r>
              <a:rPr lang="ru-RU" sz="2000" dirty="0" err="1"/>
              <a:t>сапонариус</a:t>
            </a:r>
            <a:r>
              <a:rPr lang="ru-RU" sz="2000" dirty="0"/>
              <a:t>». Упоминания о мастерах мыловаренного дела встречаются в работах Теодора </a:t>
            </a:r>
            <a:r>
              <a:rPr lang="ru-RU" sz="2000" dirty="0" err="1"/>
              <a:t>Присциануса</a:t>
            </a:r>
            <a:r>
              <a:rPr lang="ru-RU" sz="2000" dirty="0"/>
              <a:t>, которые были датированы 385 годом нашей эры.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1026" name="Picture 2" descr="C:\Users\LIZA\Desktop\img_3047760_145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" y="116632"/>
            <a:ext cx="8910343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27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b="1" dirty="0"/>
              <a:t>Назначение С.М.В. в жизни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000" dirty="0"/>
              <a:t>Имеющиеся в продаже моющие средства редко представляют собой чистые вещества. Обычно они содержат и другие компоненты, например, </a:t>
            </a:r>
            <a:r>
              <a:rPr lang="ru-RU" sz="2000" dirty="0" err="1"/>
              <a:t>умягчители</a:t>
            </a:r>
            <a:r>
              <a:rPr lang="ru-RU" sz="2000" dirty="0"/>
              <a:t> воды и отбеливатели, которые увеличивают их эффективность.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Кусок </a:t>
            </a:r>
            <a:r>
              <a:rPr lang="ru-RU" sz="2000" dirty="0"/>
              <a:t>«мыла» для мытья лица и рук может быть действительно мылом, а может быть и синтетическим моющим средством или сочетанием того и другого. В моющих средствах для стирки белья, помимо собственно детергента, используют еще два рода веществ. Одни из них – отбеливатели – окисляют и тем самым разрушают некоторые виды загрязнителей и красящих веществ. Классическим окислителем для этих целей служит хлор. В современных стиральных порошках используют более избирательные отбеливатели, основанные на броме, </a:t>
            </a:r>
            <a:r>
              <a:rPr lang="ru-RU" sz="2000" dirty="0" err="1"/>
              <a:t>пероксиборате</a:t>
            </a:r>
            <a:r>
              <a:rPr lang="ru-RU" sz="2000" dirty="0"/>
              <a:t> (часто называемом </a:t>
            </a:r>
            <a:r>
              <a:rPr lang="ru-RU" sz="2000" dirty="0" err="1"/>
              <a:t>перборатом</a:t>
            </a:r>
            <a:r>
              <a:rPr lang="ru-RU" sz="2000" dirty="0"/>
              <a:t>) и </a:t>
            </a:r>
            <a:r>
              <a:rPr lang="ru-RU" sz="2000" dirty="0" err="1" smtClean="0"/>
              <a:t>монопероксисульфате</a:t>
            </a:r>
            <a:r>
              <a:rPr lang="ru-RU" sz="2000" dirty="0" smtClean="0"/>
              <a:t>.</a:t>
            </a: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Жесткая </a:t>
            </a:r>
            <a:r>
              <a:rPr lang="ru-RU" sz="2000" dirty="0"/>
              <a:t>вода создает серьезные проблемы и при мытье волос. В этом случае полезными оказываются синтетические моющие средства сульфатного типа – </a:t>
            </a:r>
            <a:r>
              <a:rPr lang="ru-RU" sz="2000" dirty="0" err="1"/>
              <a:t>алкилсульфаты</a:t>
            </a:r>
            <a:r>
              <a:rPr lang="ru-RU" sz="2000" dirty="0"/>
              <a:t> C</a:t>
            </a:r>
            <a:r>
              <a:rPr lang="ru-RU" sz="2000" baseline="-25000" dirty="0"/>
              <a:t>12</a:t>
            </a:r>
            <a:r>
              <a:rPr lang="ru-RU" sz="2000" dirty="0"/>
              <a:t>H</a:t>
            </a:r>
            <a:r>
              <a:rPr lang="ru-RU" sz="2000" baseline="-25000" dirty="0"/>
              <a:t>25</a:t>
            </a:r>
            <a:r>
              <a:rPr lang="ru-RU" sz="2000" dirty="0"/>
              <a:t>OSO</a:t>
            </a:r>
            <a:r>
              <a:rPr lang="ru-RU" sz="2000" baseline="-25000" dirty="0"/>
              <a:t>3</a:t>
            </a:r>
            <a:r>
              <a:rPr lang="ru-RU" sz="2000" dirty="0"/>
              <a:t>Na, которые смывают природные жиры. 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0250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Опасные компоненты в СМС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1500" dirty="0" err="1"/>
              <a:t>Collagen</a:t>
            </a:r>
            <a:r>
              <a:rPr lang="ru-RU" sz="1500" dirty="0"/>
              <a:t>. Забирает влагу из кожи, поэтому кожа может задохнуться. Коллаген – нерастворимый волокнистый белок, молекула которого слишком большая, чтобы проникать в </a:t>
            </a:r>
            <a:r>
              <a:rPr lang="ru-RU" sz="1500" dirty="0" smtClean="0"/>
              <a:t>кожу.</a:t>
            </a:r>
            <a:r>
              <a:rPr lang="ru-RU" sz="1500" dirty="0"/>
              <a:t> </a:t>
            </a:r>
            <a:r>
              <a:rPr lang="ru-RU" sz="1500" dirty="0" err="1"/>
              <a:t>Elastin</a:t>
            </a:r>
            <a:r>
              <a:rPr lang="ru-RU" sz="1500" dirty="0"/>
              <a:t> - работает на коже так же, как коллаген</a:t>
            </a:r>
            <a:endParaRPr lang="ru-RU" sz="1500" dirty="0" smtClean="0"/>
          </a:p>
          <a:p>
            <a:r>
              <a:rPr lang="en-US" sz="1500" dirty="0" smtClean="0"/>
              <a:t>DEA </a:t>
            </a:r>
            <a:r>
              <a:rPr lang="en-US" sz="1500" dirty="0"/>
              <a:t>(</a:t>
            </a:r>
            <a:r>
              <a:rPr lang="en-US" sz="1500" dirty="0" err="1"/>
              <a:t>Diethanolamine</a:t>
            </a:r>
            <a:r>
              <a:rPr lang="en-US" sz="1500" dirty="0"/>
              <a:t>) – MEA (</a:t>
            </a:r>
            <a:r>
              <a:rPr lang="en-US" sz="1500" dirty="0" err="1"/>
              <a:t>Monoethanolamine</a:t>
            </a:r>
            <a:r>
              <a:rPr lang="en-US" sz="1500" dirty="0"/>
              <a:t>) – TEA (</a:t>
            </a:r>
            <a:r>
              <a:rPr lang="en-US" sz="1500" dirty="0" err="1"/>
              <a:t>Triethanolamine</a:t>
            </a:r>
            <a:r>
              <a:rPr lang="en-US" sz="1500" dirty="0"/>
              <a:t>),</a:t>
            </a:r>
            <a:r>
              <a:rPr lang="ru-RU" sz="1500" dirty="0"/>
              <a:t>а также другие</a:t>
            </a:r>
            <a:r>
              <a:rPr lang="en-US" sz="1500" dirty="0"/>
              <a:t>: </a:t>
            </a:r>
            <a:r>
              <a:rPr lang="en-US" sz="1500" dirty="0" err="1"/>
              <a:t>Cocamide</a:t>
            </a:r>
            <a:r>
              <a:rPr lang="en-US" sz="1500" dirty="0"/>
              <a:t> DEA, DEA-</a:t>
            </a:r>
            <a:r>
              <a:rPr lang="en-US" sz="1500" dirty="0" err="1"/>
              <a:t>Cetyl</a:t>
            </a:r>
            <a:r>
              <a:rPr lang="en-US" sz="1500" dirty="0"/>
              <a:t> phosphate, DEA Oleth-3 phosphate, </a:t>
            </a:r>
            <a:r>
              <a:rPr lang="en-US" sz="1500" dirty="0" err="1"/>
              <a:t>Myristamide</a:t>
            </a:r>
            <a:r>
              <a:rPr lang="en-US" sz="1500" dirty="0"/>
              <a:t> DEA, </a:t>
            </a:r>
            <a:r>
              <a:rPr lang="en-US" sz="1500" dirty="0" err="1"/>
              <a:t>Stearamide</a:t>
            </a:r>
            <a:r>
              <a:rPr lang="en-US" sz="1500" dirty="0"/>
              <a:t> MEA, </a:t>
            </a:r>
            <a:r>
              <a:rPr lang="en-US" sz="1500" dirty="0" err="1"/>
              <a:t>Cocamide</a:t>
            </a:r>
            <a:r>
              <a:rPr lang="en-US" sz="1500" dirty="0"/>
              <a:t> MEA, </a:t>
            </a:r>
            <a:r>
              <a:rPr lang="en-US" sz="1500" dirty="0" err="1"/>
              <a:t>Lauramide</a:t>
            </a:r>
            <a:r>
              <a:rPr lang="en-US" sz="1500" dirty="0"/>
              <a:t> DEA, </a:t>
            </a:r>
            <a:r>
              <a:rPr lang="en-US" sz="1500" dirty="0" err="1"/>
              <a:t>Linoleamide</a:t>
            </a:r>
            <a:r>
              <a:rPr lang="en-US" sz="1500" dirty="0"/>
              <a:t> MEA, </a:t>
            </a:r>
            <a:r>
              <a:rPr lang="en-US" sz="1500" dirty="0" err="1"/>
              <a:t>Oleamide</a:t>
            </a:r>
            <a:r>
              <a:rPr lang="en-US" sz="1500" dirty="0"/>
              <a:t> DEA, TEA-Lauryl Sulfate. </a:t>
            </a:r>
            <a:r>
              <a:rPr lang="ru-RU" sz="1500" dirty="0"/>
              <a:t>Используются как эмульгаторы и пенообразующие вещества в очищающих лосьонах для кожи лица, в шампунях, лосьонах для тела и для ванн, в мыле и т.п. </a:t>
            </a:r>
            <a:r>
              <a:rPr lang="ru-RU" sz="1500" dirty="0" err="1"/>
              <a:t>Этаноламины</a:t>
            </a:r>
            <a:r>
              <a:rPr lang="ru-RU" sz="1500" dirty="0"/>
              <a:t> раздражают глаза, кожу и слизистую, вызывают </a:t>
            </a:r>
            <a:r>
              <a:rPr lang="ru-RU" sz="1500" dirty="0" err="1"/>
              <a:t>дерматиты.</a:t>
            </a:r>
            <a:r>
              <a:rPr lang="ru-RU" sz="1500" dirty="0" err="1" smtClean="0"/>
              <a:t>ся</a:t>
            </a:r>
            <a:r>
              <a:rPr lang="ru-RU" sz="1500" dirty="0" smtClean="0"/>
              <a:t> </a:t>
            </a:r>
            <a:r>
              <a:rPr lang="ru-RU" sz="1500" dirty="0"/>
              <a:t>во многих косметических препаратах. </a:t>
            </a:r>
            <a:endParaRPr lang="ru-RU" sz="1500" dirty="0" smtClean="0"/>
          </a:p>
          <a:p>
            <a:r>
              <a:rPr lang="ru-RU" sz="1500" dirty="0" err="1"/>
              <a:t>Humectants</a:t>
            </a:r>
            <a:r>
              <a:rPr lang="ru-RU" sz="1500" dirty="0"/>
              <a:t> большинство увлажняющих средств содержат </a:t>
            </a:r>
            <a:r>
              <a:rPr lang="ru-RU" sz="1500" dirty="0" err="1"/>
              <a:t>гумектанты</a:t>
            </a:r>
            <a:r>
              <a:rPr lang="ru-RU" sz="1500" dirty="0"/>
              <a:t>. Считается, что они притягивают влагу из воздуха. На самом деле – они тянут влагу из кожи</a:t>
            </a:r>
            <a:r>
              <a:rPr lang="ru-RU" sz="1500" dirty="0" smtClean="0"/>
              <a:t>.</a:t>
            </a:r>
          </a:p>
          <a:p>
            <a:r>
              <a:rPr lang="ru-RU" sz="1500" dirty="0" smtClean="0"/>
              <a:t> </a:t>
            </a:r>
            <a:r>
              <a:rPr lang="ru-RU" sz="1500" dirty="0" err="1"/>
              <a:t>Lauramide</a:t>
            </a:r>
            <a:r>
              <a:rPr lang="ru-RU" sz="1500" dirty="0"/>
              <a:t> DEA, </a:t>
            </a:r>
            <a:r>
              <a:rPr lang="ru-RU" sz="1500" dirty="0" err="1"/>
              <a:t>Lauric</a:t>
            </a:r>
            <a:r>
              <a:rPr lang="ru-RU" sz="1500" dirty="0"/>
              <a:t> </a:t>
            </a:r>
            <a:r>
              <a:rPr lang="ru-RU" sz="1500" dirty="0" err="1"/>
              <a:t>Acid</a:t>
            </a:r>
            <a:r>
              <a:rPr lang="ru-RU" sz="1500" dirty="0"/>
              <a:t> обычно получают из кокосового или лаврового масла. Входит в основу для производства мыла, поскольку создает хорошую пену. В косметической формуле вступает в реакцию с другими компонентами, вырабатывая </a:t>
            </a:r>
            <a:r>
              <a:rPr lang="ru-RU" sz="1500" dirty="0" err="1"/>
              <a:t>нитрозамины</a:t>
            </a:r>
            <a:r>
              <a:rPr lang="ru-RU" sz="1500" dirty="0"/>
              <a:t>, известные </a:t>
            </a:r>
            <a:r>
              <a:rPr lang="ru-RU" sz="1500" dirty="0" err="1"/>
              <a:t>канцирогенные</a:t>
            </a:r>
            <a:r>
              <a:rPr lang="ru-RU" sz="1500" dirty="0"/>
              <a:t> вещества. Сушит волосы, кожу и скальп. Вызывает аллергические реакции </a:t>
            </a:r>
            <a:br>
              <a:rPr lang="ru-RU" sz="1500" dirty="0"/>
            </a:br>
            <a:r>
              <a:rPr lang="ru-RU" sz="1500" dirty="0" err="1"/>
              <a:t>Triethanolamine</a:t>
            </a:r>
            <a:r>
              <a:rPr lang="ru-RU" sz="1500" dirty="0"/>
              <a:t> (TEA). Вызывает серьезные дерматиты на коже лица, делает ее чувствительной и </a:t>
            </a:r>
            <a:r>
              <a:rPr lang="ru-RU" sz="1500" dirty="0" err="1"/>
              <a:t>аллергичной</a:t>
            </a:r>
            <a:r>
              <a:rPr lang="ru-RU" sz="1500" dirty="0"/>
              <a:t>. Обычно в косметических средствах регулирует рН баланс. Может содержать </a:t>
            </a:r>
            <a:r>
              <a:rPr lang="ru-RU" sz="1500" dirty="0" err="1"/>
              <a:t>нитрозамины</a:t>
            </a:r>
            <a:r>
              <a:rPr lang="ru-RU" sz="1500" dirty="0"/>
              <a:t>, которые очень </a:t>
            </a:r>
            <a:r>
              <a:rPr lang="ru-RU" sz="1500" dirty="0" err="1"/>
              <a:t>канцирогенны</a:t>
            </a:r>
            <a:r>
              <a:rPr lang="ru-RU" sz="15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3678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Бытовая химия – скрытый враг!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Человек несколько раз в день моет руки и лицо, принимает душ, моет посуду, регулярно стирает белье. Синтетические моющие средства изготовлены из нефти, содержат энзимы, фосфаты (те же удобрения), агрессивные отбеливающие вещества, синтетические отдушки, красители, консерванты, загустители и т.д. Основа всех синтетических моющих средств - анионные </a:t>
            </a:r>
            <a:r>
              <a:rPr lang="ru-RU" sz="2000" dirty="0" err="1"/>
              <a:t>ПАВы</a:t>
            </a:r>
            <a:r>
              <a:rPr lang="ru-RU" sz="2000" dirty="0"/>
              <a:t> (</a:t>
            </a:r>
            <a:r>
              <a:rPr lang="ru-RU" sz="2000" dirty="0" err="1"/>
              <a:t>поверностно</a:t>
            </a:r>
            <a:r>
              <a:rPr lang="ru-RU" sz="2000" dirty="0"/>
              <a:t>-активные вещества). Это высокотоксичные химические соединения.</a:t>
            </a:r>
          </a:p>
          <a:p>
            <a:r>
              <a:rPr lang="ru-RU" sz="2000" dirty="0"/>
              <a:t>Синтетическое мыло изготовлено из нефти. 95% шампуней и мыл содержат </a:t>
            </a:r>
            <a:r>
              <a:rPr lang="ru-RU" sz="2000" dirty="0" err="1"/>
              <a:t>лаурил</a:t>
            </a:r>
            <a:r>
              <a:rPr lang="ru-RU" sz="2000" dirty="0"/>
              <a:t> сульфат натрия (SL5). Исследования Медицинского колледжа штата Джорджия (США) показали, что SLS вызывает необратимые изменения зрения у детей. Кроме того, SLS разрушает иммунную систему, а попадая через кожу в печень, сердце, легкие и мозг, накапливается в этих органах. При взаимодействии SLS с другими косметическими ингредиентами, образуются канцерогены и нитраты, которые попадают в кровь.</a:t>
            </a:r>
          </a:p>
        </p:txBody>
      </p:sp>
    </p:spTree>
    <p:extLst>
      <p:ext uri="{BB962C8B-B14F-4D97-AF65-F5344CB8AC3E}">
        <p14:creationId xmlns:p14="http://schemas.microsoft.com/office/powerpoint/2010/main" val="293502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Свойства моющих средств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В зависимости от вида моющего вещества моющие средства разделяют на мыла и синтетические моющие средства. Содержание моющего вещества в средстве колеблется от 5 до 85 /о. Большинство моющих средств хозяйственного назначения содержат 10--75% моющего </a:t>
            </a:r>
            <a:r>
              <a:rPr lang="ru-RU" sz="1600" dirty="0" smtClean="0"/>
              <a:t>вещества</a:t>
            </a:r>
          </a:p>
          <a:p>
            <a:r>
              <a:rPr lang="ru-RU" sz="1600" dirty="0"/>
              <a:t>В мягкой (не содержащей солей </a:t>
            </a:r>
            <a:r>
              <a:rPr lang="ru-RU" sz="1600" dirty="0" err="1"/>
              <a:t>Са</a:t>
            </a:r>
            <a:r>
              <a:rPr lang="ru-RU" sz="1600" dirty="0"/>
              <a:t>, </a:t>
            </a:r>
            <a:r>
              <a:rPr lang="ru-RU" sz="1600" dirty="0" err="1"/>
              <a:t>Mg</a:t>
            </a:r>
            <a:r>
              <a:rPr lang="ru-RU" sz="1600" dirty="0"/>
              <a:t>, </a:t>
            </a:r>
            <a:r>
              <a:rPr lang="ru-RU" sz="1600" dirty="0" err="1"/>
              <a:t>Fe</a:t>
            </a:r>
            <a:r>
              <a:rPr lang="ru-RU" sz="1600" dirty="0"/>
              <a:t>) воде наиболее высокую моющую способность проявляет жировое мыло. Хорошую моющую способность имеют первичные </a:t>
            </a:r>
            <a:r>
              <a:rPr lang="ru-RU" sz="1600" dirty="0" err="1"/>
              <a:t>алкилсульфаты</a:t>
            </a:r>
            <a:r>
              <a:rPr lang="ru-RU" sz="1600" dirty="0"/>
              <a:t> и </a:t>
            </a:r>
            <a:r>
              <a:rPr lang="ru-RU" sz="1600" dirty="0" err="1"/>
              <a:t>алкиларилсульфонаты</a:t>
            </a:r>
            <a:r>
              <a:rPr lang="ru-RU" sz="1600" dirty="0"/>
              <a:t>. Более низкой моющей способностью (по убывающей) обладают вторичные </a:t>
            </a:r>
            <a:r>
              <a:rPr lang="ru-RU" sz="1600" dirty="0" err="1"/>
              <a:t>алкилсульфаты</a:t>
            </a:r>
            <a:r>
              <a:rPr lang="ru-RU" sz="1600" dirty="0"/>
              <a:t>, </a:t>
            </a:r>
            <a:r>
              <a:rPr lang="ru-RU" sz="1600" dirty="0" err="1"/>
              <a:t>алкилсульфонаты</a:t>
            </a:r>
            <a:r>
              <a:rPr lang="ru-RU" sz="1600" dirty="0"/>
              <a:t>, </a:t>
            </a:r>
            <a:r>
              <a:rPr lang="ru-RU" sz="1600" dirty="0" err="1"/>
              <a:t>катионоактивные</a:t>
            </a:r>
            <a:r>
              <a:rPr lang="ru-RU" sz="1600" dirty="0"/>
              <a:t>, неионогенные синтетические моющие вещества. С увеличением жесткости воды моющая способность мыла может быть утрачена полностью, в то время как у синтетических моющих веществ она уменьшается лишь наполовину, а в присутствии электролитов почти не изменяется. </a:t>
            </a:r>
          </a:p>
          <a:p>
            <a:r>
              <a:rPr lang="ru-RU" sz="1600" dirty="0"/>
              <a:t>Щелочные соли (сода кальцинированная, </a:t>
            </a:r>
            <a:r>
              <a:rPr lang="ru-RU" sz="1600" dirty="0" err="1"/>
              <a:t>триполифосфат</a:t>
            </a:r>
            <a:r>
              <a:rPr lang="ru-RU" sz="1600" dirty="0"/>
              <a:t>, </a:t>
            </a:r>
            <a:r>
              <a:rPr lang="ru-RU" sz="1600" dirty="0" err="1"/>
              <a:t>тринатрийфосфат</a:t>
            </a:r>
            <a:r>
              <a:rPr lang="ru-RU" sz="1600" dirty="0"/>
              <a:t>, </a:t>
            </a:r>
            <a:r>
              <a:rPr lang="ru-RU" sz="1600" dirty="0" err="1"/>
              <a:t>гексаметафосфат</a:t>
            </a:r>
            <a:r>
              <a:rPr lang="ru-RU" sz="1600" dirty="0"/>
              <a:t>, силикат натрия) улучшают </a:t>
            </a:r>
            <a:r>
              <a:rPr lang="ru-RU" sz="1600" dirty="0" err="1"/>
              <a:t>эмульгирующую</a:t>
            </a:r>
            <a:r>
              <a:rPr lang="ru-RU" sz="1600" dirty="0"/>
              <a:t> способность и коллоидную структуру моющих растворов, способствуют получению более прочных пленок моющего вещества вокруг частиц загрязнения, смягчают воду и создают благоприятную (слабо-, умеренно- или сильнощелочную) среду </a:t>
            </a:r>
          </a:p>
        </p:txBody>
      </p:sp>
    </p:spTree>
    <p:extLst>
      <p:ext uri="{BB962C8B-B14F-4D97-AF65-F5344CB8AC3E}">
        <p14:creationId xmlns:p14="http://schemas.microsoft.com/office/powerpoint/2010/main" val="381035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i="1" dirty="0" smtClean="0"/>
              <a:t>СОСТАВ МЫЛА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ГОСТ 28546-90 - Мыло туалетное.</a:t>
            </a:r>
            <a:br>
              <a:rPr lang="ru-RU" sz="2200" dirty="0"/>
            </a:br>
            <a:r>
              <a:rPr lang="ru-RU" sz="2200" dirty="0"/>
              <a:t>ГОСТ 30266-95 Мыло хозяйственное </a:t>
            </a:r>
            <a:r>
              <a:rPr lang="ru-RU" sz="2200" dirty="0" smtClean="0"/>
              <a:t>твердое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100" dirty="0"/>
              <a:t>Мыла – это натриевые или калиевые соли высших жирных кислот </a:t>
            </a:r>
            <a:r>
              <a:rPr lang="ru-RU" sz="2100" dirty="0" err="1"/>
              <a:t>гидролизующихся</a:t>
            </a:r>
            <a:r>
              <a:rPr lang="ru-RU" sz="2100" dirty="0"/>
              <a:t> в водном растворе с образованием кислоты и щелочи.</a:t>
            </a:r>
          </a:p>
          <a:p>
            <a:r>
              <a:rPr lang="ru-RU" sz="2100" i="1" dirty="0"/>
              <a:t>Общая формула твердого мыла:</a:t>
            </a:r>
            <a:endParaRPr lang="ru-RU" sz="2100" dirty="0"/>
          </a:p>
          <a:p>
            <a:r>
              <a:rPr lang="ru-RU" sz="2100" dirty="0"/>
              <a:t> Производство мыла состоит из двух стадий: химической и механической. На первой стадии (варка мыла) получают водный раствор натриевых (реже калиевых) солей, жирных кислот или их заменителей. </a:t>
            </a:r>
          </a:p>
          <a:p>
            <a:r>
              <a:rPr lang="ru-RU" sz="2100" dirty="0"/>
              <a:t>Варку мыла заканчивают обработкой мыльного раствора (мыльного клея) избытком щелочи или раствором хлорида натрия. В результате этого на поверхность раствора всплывает концентрированный слой мыла, называемый ядром. Полученное мыло называют ядровым, а процесс его выделения из раствора – </a:t>
            </a:r>
            <a:r>
              <a:rPr lang="ru-RU" sz="2100" dirty="0" err="1"/>
              <a:t>отсолкой</a:t>
            </a:r>
            <a:r>
              <a:rPr lang="ru-RU" sz="2100" dirty="0"/>
              <a:t> или </a:t>
            </a:r>
            <a:r>
              <a:rPr lang="ru-RU" sz="2100" dirty="0" err="1"/>
              <a:t>высаливанием</a:t>
            </a:r>
            <a:r>
              <a:rPr lang="ru-RU" sz="2100" dirty="0"/>
              <a:t>.</a:t>
            </a:r>
          </a:p>
          <a:p>
            <a:r>
              <a:rPr lang="ru-RU" sz="2100" dirty="0"/>
              <a:t>Механическая обработка заключается в охлаждении и сушке, шлифовке, отделке и упаковке готовой продукции.</a:t>
            </a:r>
          </a:p>
          <a:p>
            <a:r>
              <a:rPr lang="ru-RU" sz="2100" dirty="0"/>
              <a:t>В результате мыловаренного процесса мы получаем самую разнообразную продукцию, с которой вы можете ознакомиться.</a:t>
            </a:r>
          </a:p>
          <a:p>
            <a:r>
              <a:rPr lang="ru-RU" sz="2100" dirty="0"/>
              <a:t>Производство хозяйственного мыла заканчивают на стадии </a:t>
            </a:r>
            <a:r>
              <a:rPr lang="ru-RU" sz="2100" dirty="0" err="1"/>
              <a:t>высаливания</a:t>
            </a:r>
            <a:r>
              <a:rPr lang="ru-RU" sz="2100" dirty="0"/>
              <a:t>, при этом происходит очистка мыла от белковых, красящих и механических примесей. Производство туалетного мыла проходит все стадии механической обработки. Наиболее важной из них является шлифовка, т.е. переведение ядрового мыла в раствор кипячением с горячей водой и повторным </a:t>
            </a:r>
            <a:r>
              <a:rPr lang="ru-RU" sz="2100" dirty="0" err="1"/>
              <a:t>высаливанием</a:t>
            </a:r>
            <a:r>
              <a:rPr lang="ru-RU" sz="2100" dirty="0"/>
              <a:t>. При этом мыло получается особо чистым и светлым.</a:t>
            </a:r>
          </a:p>
          <a:p>
            <a:endParaRPr lang="ru-RU" dirty="0"/>
          </a:p>
        </p:txBody>
      </p:sp>
      <p:pic>
        <p:nvPicPr>
          <p:cNvPr id="4" name="Рисунок 3" descr="http://www.treeland.ru/image/article/0001/him1septemberru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75342"/>
            <a:ext cx="901700" cy="45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52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TC101790493[[fn=SOHO]]</Template>
  <TotalTime>337</TotalTime>
  <Words>1712</Words>
  <Application>Microsoft Office PowerPoint</Application>
  <PresentationFormat>Экран (4:3)</PresentationFormat>
  <Paragraphs>259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Soho</vt:lpstr>
      <vt:lpstr>Уникальный мир  мыла</vt:lpstr>
      <vt:lpstr>Цель</vt:lpstr>
      <vt:lpstr>Задачи </vt:lpstr>
      <vt:lpstr> Исторические данные</vt:lpstr>
      <vt:lpstr> Назначение С.М.В. в жизни человека</vt:lpstr>
      <vt:lpstr>Опасные компоненты в СМС</vt:lpstr>
      <vt:lpstr>Бытовая химия – скрытый враг!</vt:lpstr>
      <vt:lpstr>Свойства моющих средств</vt:lpstr>
      <vt:lpstr>СОСТАВ МЫЛА ГОСТ 28546-90 - Мыло туалетное. ГОСТ 30266-95 Мыло хозяйственное твердое</vt:lpstr>
      <vt:lpstr>ОХ УЖ ЭТА РЕКЛАМА</vt:lpstr>
      <vt:lpstr>Презентация PowerPoint</vt:lpstr>
      <vt:lpstr>Презентация PowerPoint</vt:lpstr>
      <vt:lpstr>Туалетное мыло группы «Экстра»</vt:lpstr>
      <vt:lpstr>Премьер парфюмер</vt:lpstr>
      <vt:lpstr>«Duru»</vt:lpstr>
      <vt:lpstr>«Camay»</vt:lpstr>
      <vt:lpstr>Мыло «Детское»</vt:lpstr>
      <vt:lpstr>Вывод </vt:lpstr>
      <vt:lpstr>Презентация PowerPoint</vt:lpstr>
      <vt:lpstr>«Camay» </vt:lpstr>
      <vt:lpstr>Мыло «Детское»</vt:lpstr>
      <vt:lpstr>«Duru»</vt:lpstr>
      <vt:lpstr>Туалетное мыло группы «Экстра»</vt:lpstr>
      <vt:lpstr>«Премьер парфюмер»</vt:lpstr>
      <vt:lpstr>Вывод </vt:lpstr>
      <vt:lpstr>Презентация PowerPoint</vt:lpstr>
      <vt:lpstr>«Duru»</vt:lpstr>
      <vt:lpstr>Туалетное мыло группы «Экстра»</vt:lpstr>
      <vt:lpstr>«Премьер парфюмер»</vt:lpstr>
      <vt:lpstr>«Camay»</vt:lpstr>
      <vt:lpstr>Мыло «Детское»</vt:lpstr>
      <vt:lpstr>Вывод </vt:lpstr>
      <vt:lpstr>Заключение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всем сразу-что нибудь да поможет</dc:title>
  <dc:creator>LIZA</dc:creator>
  <cp:lastModifiedBy>LIZA</cp:lastModifiedBy>
  <cp:revision>17</cp:revision>
  <dcterms:created xsi:type="dcterms:W3CDTF">2011-01-25T14:57:23Z</dcterms:created>
  <dcterms:modified xsi:type="dcterms:W3CDTF">2011-01-28T12:56:18Z</dcterms:modified>
</cp:coreProperties>
</file>