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33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wmf" ContentType="image/x-wmf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Layouts/slideLayout7.xml" ContentType="application/vnd.openxmlformats-officedocument.presentationml.slideLayout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wmf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60" r:id="rId2"/>
    <p:sldId id="290" r:id="rId3"/>
    <p:sldId id="256" r:id="rId4"/>
    <p:sldId id="259" r:id="rId5"/>
    <p:sldId id="261" r:id="rId6"/>
    <p:sldId id="262" r:id="rId7"/>
    <p:sldId id="263" r:id="rId8"/>
    <p:sldId id="264" r:id="rId9"/>
    <p:sldId id="291" r:id="rId10"/>
    <p:sldId id="265" r:id="rId11"/>
    <p:sldId id="266" r:id="rId12"/>
    <p:sldId id="267" r:id="rId13"/>
    <p:sldId id="268" r:id="rId14"/>
    <p:sldId id="269" r:id="rId15"/>
    <p:sldId id="270" r:id="rId16"/>
    <p:sldId id="271" r:id="rId17"/>
    <p:sldId id="272" r:id="rId18"/>
    <p:sldId id="273" r:id="rId19"/>
    <p:sldId id="277" r:id="rId20"/>
    <p:sldId id="275" r:id="rId21"/>
    <p:sldId id="289" r:id="rId22"/>
    <p:sldId id="292" r:id="rId23"/>
    <p:sldId id="278" r:id="rId24"/>
    <p:sldId id="279" r:id="rId25"/>
    <p:sldId id="280" r:id="rId26"/>
    <p:sldId id="281" r:id="rId27"/>
    <p:sldId id="282" r:id="rId28"/>
    <p:sldId id="283" r:id="rId29"/>
    <p:sldId id="286" r:id="rId30"/>
    <p:sldId id="284" r:id="rId31"/>
    <p:sldId id="285" r:id="rId32"/>
    <p:sldId id="287" r:id="rId33"/>
    <p:sldId id="276" r:id="rId34"/>
  </p:sldIdLst>
  <p:sldSz cx="9144000" cy="6858000" type="screen4x3"/>
  <p:notesSz cx="6858000" cy="9144000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+mn-ea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15620"/>
    <p:restoredTop sz="94660"/>
  </p:normalViewPr>
  <p:slideViewPr>
    <p:cSldViewPr>
      <p:cViewPr varScale="1">
        <p:scale>
          <a:sx n="68" d="100"/>
          <a:sy n="68" d="100"/>
        </p:scale>
        <p:origin x="-492" y="-9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viewProps" Target="view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5C9E6B4-186E-431F-99CF-7783D5FEE63C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C7E0FC-FCAC-4FDA-B1E8-15C7C5A001A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4E9CA9-3780-4C90-89C4-B3AE6E43AF6D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B1DFB4C-CDBB-4E85-B6D5-E5B9993CCB3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D114CA5-4735-48F3-AF77-E740EA5CC335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C16387-C0C5-46CF-8CA2-83DE389B70F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1F52367-4D20-4B42-87A6-649CB6C5F2DF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5F31C16-FE13-49C7-92D3-AF047A57F685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3FF1626-1E2E-4A20-B3DF-D0C1D8D91EF7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F66F127-41D5-4482-AF43-D27A9089569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EDE1475-774B-4172-B274-7E407282F42C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05E9344-4359-4E8F-A56F-7ADFEE655B82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CDB2D06-1446-4F1D-B3CD-A33690381215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048795E-2EE2-4B29-BDAF-2DD0DDA435D7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4DFA2C3C-C6EB-4E0F-9906-9B195FAAC2F3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B591AD1-C2C4-4CA8-B1FE-7B0A2ED41BFE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9515557-29E5-42CC-936C-CF8FB05FF652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4B8228B-7A7F-4E9F-8DA1-3EEC882EC60F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402B4B4-18CE-4EA8-96C4-DFB84A6046A1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0F0C116-9AC8-4B0E-B1C4-EA5447189D44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9D0583F-CA8F-4712-AE8B-BEAF8ED72324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235AE83-AD50-492E-A684-797A2478FE5B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DACD69E7-4B2A-427F-A8C7-E0DE01962D33}" type="datetimeFigureOut">
              <a:rPr lang="ru-RU"/>
              <a:pPr>
                <a:defRPr/>
              </a:pPr>
              <a:t>07.11.2009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</a:defRPr>
            </a:lvl1pPr>
          </a:lstStyle>
          <a:p>
            <a:pPr>
              <a:defRPr/>
            </a:pPr>
            <a:fld id="{1E79365D-132C-4CAB-A295-FC6DE6E730AA}" type="slidenum">
              <a:rPr lang="ru-RU"/>
              <a:pPr>
                <a:defRPr/>
              </a:pPr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7" Type="http://schemas.openxmlformats.org/officeDocument/2006/relationships/image" Target="../media/image6.gif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5.gif"/><Relationship Id="rId5" Type="http://schemas.openxmlformats.org/officeDocument/2006/relationships/image" Target="../media/image4.gif"/><Relationship Id="rId4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png"/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23.jpeg"/><Relationship Id="rId5" Type="http://schemas.openxmlformats.org/officeDocument/2006/relationships/image" Target="../media/image28.jpeg"/><Relationship Id="rId4" Type="http://schemas.openxmlformats.org/officeDocument/2006/relationships/image" Target="../media/image27.png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8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3.png"/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gif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6.jpeg"/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8.jpe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jpeg"/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7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7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7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7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6.jpeg"/><Relationship Id="rId1" Type="http://schemas.openxmlformats.org/officeDocument/2006/relationships/slideLayout" Target="../slideLayouts/slideLayout8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gif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gif"/><Relationship Id="rId7" Type="http://schemas.openxmlformats.org/officeDocument/2006/relationships/image" Target="../media/image16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png"/><Relationship Id="rId5" Type="http://schemas.openxmlformats.org/officeDocument/2006/relationships/image" Target="../media/image14.png"/><Relationship Id="rId4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gif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3" name="Picture 2" descr="C:\Documents and Settings\iddqd\Мои документы\Мои рисунки\63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42875"/>
            <a:ext cx="9475788" cy="721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" name="Прямоугольник 2"/>
          <p:cNvPicPr>
            <a:picLocks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3243263" y="969963"/>
            <a:ext cx="4833937" cy="2290762"/>
          </a:xfrm>
          <a:prstGeom prst="rect">
            <a:avLst/>
          </a:prstGeom>
          <a:noFill/>
        </p:spPr>
      </p:pic>
      <p:pic>
        <p:nvPicPr>
          <p:cNvPr id="16387" name="Picture 3" descr="C:\Documents and Settings\iddqd\Рабочий стол\Анимашки\683a6d79bc6daf16c0dcb98f23388128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706813" y="280988"/>
            <a:ext cx="3584575" cy="1438275"/>
          </a:xfrm>
          <a:prstGeom prst="rect">
            <a:avLst/>
          </a:prstGeom>
          <a:noFill/>
        </p:spPr>
      </p:pic>
      <p:pic>
        <p:nvPicPr>
          <p:cNvPr id="13316" name="Picture 5" descr="C:\Documents and Settings\iddqd\Рабочий стол\Анимашки\Анимашки\Анимашки\1022_babochkiz_narod_ru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00063" y="1428750"/>
            <a:ext cx="1357312" cy="13573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7" name="Picture 6" descr="C:\Documents and Settings\iddqd\Рабочий стол\Анимашки\Анимашки\Анимашки\1026_babochkiz_narod_ru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7286625" y="5214938"/>
            <a:ext cx="1524000" cy="1295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13318" name="Picture 9" descr="C:\Documents and Settings\iddqd\Рабочий стол\Анимашки\Анимашки\Анимашки\1015_babochkiz_narod_ru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285750" y="5715000"/>
            <a:ext cx="857250" cy="7842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529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2530" name="Содержимое 3"/>
          <p:cNvSpPr>
            <a:spLocks noGrp="1"/>
          </p:cNvSpPr>
          <p:nvPr>
            <p:ph idx="1"/>
          </p:nvPr>
        </p:nvSpPr>
        <p:spPr>
          <a:xfrm>
            <a:off x="0" y="0"/>
            <a:ext cx="9144000" cy="6643688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 Бог, видя труды Адама, решил создать ему помощника, </a:t>
            </a:r>
            <a:r>
              <a:rPr lang="ru-RU" b="1" i="1" smtClean="0">
                <a:solidFill>
                  <a:srgbClr val="FF0000"/>
                </a:solidFill>
              </a:rPr>
              <a:t>«и нарек человек имена всем…, но для человека не нашлось помощника, подобного ему…»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К моменту появления женщины вся основная работа – мужская – была уже сделана.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Как в хорошем хозяйстве: дом готов, поле возделано – нужна жена.</a:t>
            </a:r>
          </a:p>
          <a:p>
            <a:pPr eaLnBrk="1" hangingPunct="1"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</a:rPr>
              <a:t>      «И навел Господь Бог на человека крепкий сон; и, когда он уснул, взял одно из ребер его, и закрыл то место плотию. </a:t>
            </a:r>
          </a:p>
          <a:p>
            <a:pPr eaLnBrk="1" hangingPunct="1"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</a:rPr>
              <a:t>      И создал Господь Бог из ребра, взятого у человека, жену, и привел ее к человеку…</a:t>
            </a:r>
          </a:p>
          <a:p>
            <a:pPr eaLnBrk="1" hangingPunct="1">
              <a:buFont typeface="Arial" charset="0"/>
              <a:buNone/>
            </a:pPr>
            <a:r>
              <a:rPr lang="ru-RU" sz="2400" b="1" i="1" smtClean="0">
                <a:solidFill>
                  <a:srgbClr val="002060"/>
                </a:solidFill>
              </a:rPr>
              <a:t>      И были оба наги, Адам и жена его, и не стыдились»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3553" name="Picture 2" descr="C:\Documents and Settings\iddqd\Мои документы\Мои рисунки\ps4048_Ed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-1588"/>
            <a:ext cx="9144000" cy="68595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57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002060"/>
          </a:solidFill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    </a:t>
            </a:r>
            <a:r>
              <a:rPr lang="ru-RU" dirty="0" smtClean="0">
                <a:solidFill>
                  <a:schemeClr val="bg1"/>
                </a:solidFill>
              </a:rPr>
              <a:t>Некий змей, воплотивший в себе злое начало, соблазнил Еву отведать запретного плода с райского древа. Адам в это время спал. Когда он проснулся, Ева дала ему откушать райского яблока.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endParaRPr lang="ru-RU" dirty="0" smtClean="0">
              <a:solidFill>
                <a:schemeClr val="bg1"/>
              </a:solidFill>
            </a:endParaRP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>
                <a:solidFill>
                  <a:schemeClr val="bg1"/>
                </a:solidFill>
              </a:rPr>
              <a:t>    Пока Адам и Ева вкушали яблоко, Бог ходил </a:t>
            </a:r>
            <a:r>
              <a:rPr lang="ru-RU" dirty="0">
                <a:solidFill>
                  <a:schemeClr val="bg1"/>
                </a:solidFill>
              </a:rPr>
              <a:t>п</a:t>
            </a:r>
            <a:r>
              <a:rPr lang="ru-RU" dirty="0" smtClean="0">
                <a:solidFill>
                  <a:schemeClr val="bg1"/>
                </a:solidFill>
              </a:rPr>
              <a:t>о раю «во время прохлады дня». Съев яблоко, они устыдились своей наготы, и, прикрывшись листьями, спрятались среди деревьев</a:t>
            </a:r>
            <a:r>
              <a:rPr lang="ru-RU" dirty="0" smtClean="0"/>
              <a:t>.</a:t>
            </a:r>
            <a:endParaRPr lang="ru-RU" dirty="0"/>
          </a:p>
        </p:txBody>
      </p:sp>
      <p:pic>
        <p:nvPicPr>
          <p:cNvPr id="24579" name="Picture 2" descr="C:\Documents and Settings\iddqd\Мои документы\Мои рисунки\slide0015_image034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286000" y="1785938"/>
            <a:ext cx="3863975" cy="32146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4580" name="Picture 3" descr="C:\Documents and Settings\iddqd\Мои документы\Мои рисунки\00_bibliya-4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715125" y="1785938"/>
            <a:ext cx="2143125" cy="31623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-6350" y="-133350"/>
            <a:ext cx="9156700" cy="1790700"/>
          </a:xfrm>
        </p:spPr>
      </p:pic>
      <p:sp>
        <p:nvSpPr>
          <p:cNvPr id="25602" name="Содержимое 2"/>
          <p:cNvSpPr>
            <a:spLocks noGrp="1"/>
          </p:cNvSpPr>
          <p:nvPr>
            <p:ph idx="1"/>
          </p:nvPr>
        </p:nvSpPr>
        <p:spPr>
          <a:xfrm>
            <a:off x="0" y="1600200"/>
            <a:ext cx="9144000" cy="5257800"/>
          </a:xfrm>
          <a:solidFill>
            <a:srgbClr val="002060"/>
          </a:solidFill>
        </p:spPr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24578" name="Picture 2" descr="C:\Documents and Settings\iddqd\Мои документы\Мои рисунки\i_009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420813" y="1566863"/>
            <a:ext cx="6156325" cy="529748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9" presetClass="entr" presetSubtype="5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 fmla="#ppt_h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625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6626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b="1" i="1" smtClean="0">
                <a:solidFill>
                  <a:srgbClr val="FF0000"/>
                </a:solidFill>
              </a:rPr>
              <a:t>    В основе библейского толкования вины-греха и кары-наказания лежит понятие о </a:t>
            </a:r>
            <a:r>
              <a:rPr lang="ru-RU" b="1" i="1" smtClean="0">
                <a:solidFill>
                  <a:srgbClr val="7030A0"/>
                </a:solidFill>
              </a:rPr>
              <a:t>НРАВСТВЕННОМ ЗАПРЕТЕ</a:t>
            </a:r>
            <a:r>
              <a:rPr lang="ru-RU" b="1" i="1" smtClean="0">
                <a:solidFill>
                  <a:srgbClr val="FF0000"/>
                </a:solidFill>
              </a:rPr>
              <a:t>. Есть вещи незыблемы: душа держится ими точно так же, как тело костями и мышцами.</a:t>
            </a:r>
          </a:p>
          <a:p>
            <a:pPr eaLnBrk="1" hangingPunct="1">
              <a:buFont typeface="Arial" charset="0"/>
              <a:buNone/>
            </a:pPr>
            <a:r>
              <a:rPr lang="ru-RU" b="1" smtClean="0"/>
              <a:t>    Наказание заключалось в том, что люди, задуманные богом как существа бессмертные, отныне и навсегда становились на этой прекрасной земле временными гостями.</a:t>
            </a:r>
          </a:p>
        </p:txBody>
      </p:sp>
      <p:pic>
        <p:nvPicPr>
          <p:cNvPr id="26627" name="Picture 2" descr="C:\Documents and Settings\iddqd\Мои документы\Мои рисунки\i_01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857500" y="4533900"/>
            <a:ext cx="2762250" cy="23241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7649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7650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0000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>
                <a:solidFill>
                  <a:schemeClr val="bg1"/>
                </a:solidFill>
              </a:rPr>
              <a:t>   Созданные из праха, они, пройдя земной круг, должны вновь стать прахом. И радостные дела превратились в тяжкий труд. </a:t>
            </a:r>
            <a:r>
              <a:rPr lang="ru-RU" b="1" i="1" smtClean="0">
                <a:solidFill>
                  <a:schemeClr val="bg1"/>
                </a:solidFill>
              </a:rPr>
              <a:t>«В поте лица твоего будешь есть хлеб». </a:t>
            </a:r>
            <a:r>
              <a:rPr lang="ru-RU" smtClean="0">
                <a:solidFill>
                  <a:schemeClr val="bg1"/>
                </a:solidFill>
              </a:rPr>
              <a:t>Жена отныне должна рожать детей в муках. Искусителю – змею суждено всю жизнь </a:t>
            </a:r>
            <a:r>
              <a:rPr lang="ru-RU" b="1" i="1" smtClean="0">
                <a:solidFill>
                  <a:schemeClr val="bg1"/>
                </a:solidFill>
              </a:rPr>
              <a:t>«ползать на чреве своем».</a:t>
            </a:r>
          </a:p>
        </p:txBody>
      </p:sp>
      <p:pic>
        <p:nvPicPr>
          <p:cNvPr id="27651" name="Picture 2" descr="C:\Documents and Settings\iddqd\Мои документы\Мои рисунки\00Michelan_ExpulsionFroEden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928813" y="3143250"/>
            <a:ext cx="5616575" cy="33797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0"/>
            <a:ext cx="8229600" cy="571500"/>
          </a:xfrm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dirty="0" smtClean="0"/>
              <a:t>Назовите сюжет  картины:</a:t>
            </a:r>
            <a:endParaRPr lang="ru-RU" dirty="0"/>
          </a:p>
        </p:txBody>
      </p:sp>
      <p:sp>
        <p:nvSpPr>
          <p:cNvPr id="28674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2</a:t>
            </a:r>
          </a:p>
        </p:txBody>
      </p:sp>
      <p:pic>
        <p:nvPicPr>
          <p:cNvPr id="28675" name="Picture 2" descr="C:\Documents and Settings\iddqd\Мои документы\Мои рисунки\bitie03a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214313" y="500063"/>
            <a:ext cx="2749550" cy="34051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6" name="Picture 3" descr="C:\Documents and Settings\iddqd\Мои документы\Мои рисунки\bitie05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143625" y="571500"/>
            <a:ext cx="2786063" cy="34496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7" name="Picture 4" descr="C:\Documents and Settings\iddqd\Мои документы\Мои рисунки\isgnanie.gif"/>
          <p:cNvPicPr>
            <a:picLocks noChangeAspect="1" noChangeArrowheads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714375"/>
            <a:ext cx="2105025" cy="2857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8" name="Picture 5" descr="C:\Documents and Settings\iddqd\Мои документы\Мои рисунки\c8a7fcc24cc5.jpg"/>
          <p:cNvPicPr>
            <a:picLocks noChangeAspect="1" noChangeArrowheads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4786313" y="4143375"/>
            <a:ext cx="3048000" cy="2486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8679" name="Picture 6" descr="C:\Documents and Settings\iddqd\Мои документы\Мои рисунки\i_011.jpg"/>
          <p:cNvPicPr>
            <a:picLocks noChangeAspect="1" noChangeArrowheads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928688" y="4143375"/>
            <a:ext cx="3071812" cy="2584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8680" name="Прямоугольник 8"/>
          <p:cNvSpPr>
            <a:spLocks noChangeArrowheads="1"/>
          </p:cNvSpPr>
          <p:nvPr/>
        </p:nvSpPr>
        <p:spPr bwMode="auto">
          <a:xfrm>
            <a:off x="142875" y="3857625"/>
            <a:ext cx="500063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1</a:t>
            </a:r>
            <a:r>
              <a:rPr lang="ru-RU">
                <a:latin typeface="Calibri" pitchFamily="34" charset="0"/>
              </a:rPr>
              <a:t> </a:t>
            </a:r>
          </a:p>
        </p:txBody>
      </p:sp>
      <p:sp>
        <p:nvSpPr>
          <p:cNvPr id="28681" name="Прямоугольник 9"/>
          <p:cNvSpPr>
            <a:spLocks noChangeArrowheads="1"/>
          </p:cNvSpPr>
          <p:nvPr/>
        </p:nvSpPr>
        <p:spPr bwMode="auto">
          <a:xfrm>
            <a:off x="3643313" y="3500438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2</a:t>
            </a:r>
          </a:p>
        </p:txBody>
      </p:sp>
      <p:sp>
        <p:nvSpPr>
          <p:cNvPr id="28682" name="Прямоугольник 10"/>
          <p:cNvSpPr>
            <a:spLocks noChangeArrowheads="1"/>
          </p:cNvSpPr>
          <p:nvPr/>
        </p:nvSpPr>
        <p:spPr bwMode="auto">
          <a:xfrm>
            <a:off x="8501063" y="3929063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3</a:t>
            </a:r>
          </a:p>
        </p:txBody>
      </p:sp>
      <p:sp>
        <p:nvSpPr>
          <p:cNvPr id="28683" name="Прямоугольник 11"/>
          <p:cNvSpPr>
            <a:spLocks noChangeArrowheads="1"/>
          </p:cNvSpPr>
          <p:nvPr/>
        </p:nvSpPr>
        <p:spPr bwMode="auto">
          <a:xfrm>
            <a:off x="4071938" y="6215063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ru-RU" sz="3200" b="1">
                <a:latin typeface="Calibri" pitchFamily="34" charset="0"/>
              </a:rPr>
              <a:t>4</a:t>
            </a:r>
          </a:p>
        </p:txBody>
      </p:sp>
      <p:sp>
        <p:nvSpPr>
          <p:cNvPr id="28684" name="Прямоугольник 12"/>
          <p:cNvSpPr>
            <a:spLocks noChangeArrowheads="1"/>
          </p:cNvSpPr>
          <p:nvPr/>
        </p:nvSpPr>
        <p:spPr bwMode="auto">
          <a:xfrm>
            <a:off x="7786688" y="6215063"/>
            <a:ext cx="393700" cy="5842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200" b="1">
                <a:latin typeface="Calibri" pitchFamily="34" charset="0"/>
              </a:rPr>
              <a:t>5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7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29698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Второе дерево, не привлекшее внимания Адама и его жены таило в себе неведомую силу: там был эликсир и феномен самой жизни,  </a:t>
            </a:r>
            <a:r>
              <a:rPr lang="ru-RU" b="1" i="1" smtClean="0"/>
              <a:t>древо жизни даровало бессмертие</a:t>
            </a:r>
            <a:r>
              <a:rPr lang="ru-RU" smtClean="0"/>
              <a:t>. После проклятия древо жизни стало запретным, ведь даже просто отдохнув в его тени, они стали бы бессмертными, но уже никогда не закончились бы их муки, болезни, страдания.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Вот почему милосердный Бог поставил «на востоке у сада Эдемского» херувима и пламенный меч, обращающийся во все стороны света.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21" name="Picture 2" descr="C:\Documents and Settings\iddqd\Мои документы\Мои рисунки\466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285750"/>
            <a:ext cx="4397375" cy="5524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30722" name="Picture 3" descr="C:\Documents and Settings\iddqd\Мои документы\Мои рисунки\i_011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513263" y="285750"/>
            <a:ext cx="4630737" cy="38957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1745" name="Picture 2" descr="C:\Documents and Settings\iddqd\Мои документы\Мои рисунки\0_6664_8c7eee80_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1746" name="Прямоугольник 5"/>
          <p:cNvSpPr>
            <a:spLocks noChangeArrowheads="1"/>
          </p:cNvSpPr>
          <p:nvPr/>
        </p:nvSpPr>
        <p:spPr bwMode="auto">
          <a:xfrm>
            <a:off x="285750" y="285750"/>
            <a:ext cx="8572500" cy="61864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 Легенда о грехопадении наших прародителей имеет немало толкований, но пожалуй, чаще всего видят в этой печальной истории подтверждение мысли о изначальной греховности человеческой природы.</a:t>
            </a:r>
          </a:p>
          <a:p>
            <a:endParaRPr lang="ru-RU" sz="3600">
              <a:solidFill>
                <a:schemeClr val="bg1"/>
              </a:solidFill>
              <a:latin typeface="Calibri" pitchFamily="34" charset="0"/>
            </a:endParaRPr>
          </a:p>
          <a:p>
            <a:r>
              <a:rPr lang="ru-RU" sz="3600">
                <a:solidFill>
                  <a:schemeClr val="bg1"/>
                </a:solidFill>
                <a:latin typeface="Calibri" pitchFamily="34" charset="0"/>
              </a:rPr>
              <a:t> Адам и Ева – первые изгнанники мира.    Их судьбе предстояло повториться в историях не только множества людей, но и множества народов.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solidFill>
            <a:srgbClr val="FFFF00"/>
          </a:solidFill>
        </p:spPr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Задачи урока:</a:t>
            </a:r>
            <a:r>
              <a:rPr lang="ru-RU" dirty="0" smtClean="0"/>
              <a:t/>
            </a:r>
            <a:br>
              <a:rPr lang="ru-RU" dirty="0" smtClean="0"/>
            </a:br>
            <a:endParaRPr lang="ru-RU" dirty="0"/>
          </a:p>
        </p:txBody>
      </p:sp>
      <p:sp>
        <p:nvSpPr>
          <p:cNvPr id="14338" name="Содержимое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r>
              <a:rPr lang="ru-RU" smtClean="0"/>
              <a:t>Познакомиться с библейской легендой о грехопадении первых людей.</a:t>
            </a:r>
          </a:p>
          <a:p>
            <a:pPr eaLnBrk="1" hangingPunct="1"/>
            <a:r>
              <a:rPr lang="ru-RU" smtClean="0"/>
              <a:t>Определить точное толкование вины и наказания.</a:t>
            </a:r>
          </a:p>
          <a:p>
            <a:pPr eaLnBrk="1" hangingPunct="1"/>
            <a:r>
              <a:rPr lang="ru-RU" smtClean="0"/>
              <a:t>Выполнить задания урока.</a:t>
            </a:r>
          </a:p>
          <a:p>
            <a:pPr eaLnBrk="1" hangingPunct="1"/>
            <a:r>
              <a:rPr lang="ru-RU" smtClean="0"/>
              <a:t>Выполнить творческое домашнее задание.</a:t>
            </a:r>
          </a:p>
          <a:p>
            <a:pPr eaLnBrk="1" hangingPunct="1"/>
            <a:endParaRPr lang="ru-RU" smtClean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69" name="Picture 2" descr="C:\Documents and Settings\iddqd\Мои документы\Мои рисунки\420932_41508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231313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2770" name="Заголовок 5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1" name="Содержимое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2772" name="Текст 7"/>
          <p:cNvSpPr>
            <a:spLocks noGrp="1"/>
          </p:cNvSpPr>
          <p:nvPr>
            <p:ph type="body" sz="half" idx="2"/>
          </p:nvPr>
        </p:nvSpPr>
        <p:spPr>
          <a:xfrm>
            <a:off x="142875" y="6143625"/>
            <a:ext cx="7858125" cy="714375"/>
          </a:xfrm>
          <a:solidFill>
            <a:schemeClr val="bg1"/>
          </a:solidFill>
        </p:spPr>
        <p:txBody>
          <a:bodyPr/>
          <a:lstStyle/>
          <a:p>
            <a:pPr eaLnBrk="1" hangingPunct="1"/>
            <a:r>
              <a:rPr lang="ru-RU" sz="4400" b="1" smtClean="0">
                <a:solidFill>
                  <a:srgbClr val="FF0000"/>
                </a:solidFill>
              </a:rPr>
              <a:t>   Объясните смысл скульптуры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dirty="0" smtClean="0"/>
              <a:t>Читайте дополнительную литературу:</a:t>
            </a:r>
            <a:endParaRPr lang="ru-RU" b="1" dirty="0"/>
          </a:p>
        </p:txBody>
      </p:sp>
      <p:sp>
        <p:nvSpPr>
          <p:cNvPr id="33794" name="Содержимое 3"/>
          <p:cNvSpPr>
            <a:spLocks noGrp="1"/>
          </p:cNvSpPr>
          <p:nvPr>
            <p:ph sz="half" idx="1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3795" name="Содержимое 4"/>
          <p:cNvSpPr>
            <a:spLocks noGrp="1"/>
          </p:cNvSpPr>
          <p:nvPr>
            <p:ph sz="half" idx="2"/>
          </p:nvPr>
        </p:nvSpPr>
        <p:spPr/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А.Павловский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«Ночь в Гефсиманском саду»;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Ф.Муньос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«Эдем. Сказание о рае».</a:t>
            </a:r>
          </a:p>
        </p:txBody>
      </p:sp>
      <p:pic>
        <p:nvPicPr>
          <p:cNvPr id="33796" name="Picture 2" descr="C:\Documents and Settings\iddqd\Мои документы\Мои рисунки\29512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428625" y="1500188"/>
            <a:ext cx="3408363" cy="52149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44035" name="Picture 3" descr="C:\Documents and Settings\iddqd\Мои документы\Мои рисунки\1241955848_biblia.gif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4992688" y="4425950"/>
            <a:ext cx="3224212" cy="2163763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 rtlCol="0">
            <a:normAutofit fontScale="90000"/>
          </a:bodyPr>
          <a:lstStyle/>
          <a:p>
            <a:pPr eaLnBrk="1" fontAlgn="auto" hangingPunct="1">
              <a:spcAft>
                <a:spcPts val="0"/>
              </a:spcAft>
              <a:defRPr/>
            </a:pPr>
            <a:r>
              <a:rPr lang="ru-RU" b="1" i="1" dirty="0" smtClean="0">
                <a:solidFill>
                  <a:srgbClr val="FF0000"/>
                </a:solidFill>
              </a:rPr>
              <a:t>Придумайте 5-6 вопросов по теме урока.</a:t>
            </a:r>
            <a:endParaRPr lang="ru-RU" b="1" i="1" dirty="0">
              <a:solidFill>
                <a:srgbClr val="FF0000"/>
              </a:solidFill>
            </a:endParaRPr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1357313"/>
            <a:ext cx="9144000" cy="5097462"/>
          </a:xfrm>
        </p:spPr>
        <p:txBody>
          <a:bodyPr rtlCol="0">
            <a:normAutofit lnSpcReduction="10000"/>
          </a:bodyPr>
          <a:lstStyle/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b="1" dirty="0" smtClean="0"/>
              <a:t>Например: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r>
              <a:rPr lang="ru-RU" dirty="0" smtClean="0"/>
              <a:t>Из какой части тела бог сотворил жену Адаму? 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dirty="0" smtClean="0"/>
              <a:t>И т.п.</a:t>
            </a:r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600" dirty="0" smtClean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Char char="•"/>
              <a:defRPr/>
            </a:pPr>
            <a:endParaRPr lang="ru-RU" sz="3600" dirty="0"/>
          </a:p>
          <a:p>
            <a:pPr eaLnBrk="1" fontAlgn="auto" hangingPunct="1">
              <a:spcAft>
                <a:spcPts val="0"/>
              </a:spcAft>
              <a:buFont typeface="Arial" pitchFamily="34" charset="0"/>
              <a:buNone/>
              <a:defRPr/>
            </a:pPr>
            <a:r>
              <a:rPr lang="ru-RU" sz="3600" b="1" dirty="0" smtClean="0">
                <a:solidFill>
                  <a:srgbClr val="002060"/>
                </a:solidFill>
              </a:rPr>
              <a:t>Определяем самый оригинальный вопрос</a:t>
            </a:r>
            <a:r>
              <a:rPr lang="ru-RU" sz="3600" dirty="0" smtClean="0"/>
              <a:t>.</a:t>
            </a:r>
            <a:endParaRPr lang="ru-RU" sz="3600" dirty="0"/>
          </a:p>
        </p:txBody>
      </p:sp>
      <p:pic>
        <p:nvPicPr>
          <p:cNvPr id="34819" name="Picture 3" descr="C:\Documents and Settings\iddqd\Рабочий стол\Анимашки\gbook03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071813" y="2928938"/>
            <a:ext cx="2928937" cy="2692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50850" y="73025"/>
            <a:ext cx="8242300" cy="901700"/>
          </a:xfrm>
        </p:spPr>
      </p:pic>
      <p:sp>
        <p:nvSpPr>
          <p:cNvPr id="35842" name="Содержимое 2"/>
          <p:cNvSpPr>
            <a:spLocks noGrp="1"/>
          </p:cNvSpPr>
          <p:nvPr>
            <p:ph idx="1"/>
          </p:nvPr>
        </p:nvSpPr>
        <p:spPr>
          <a:xfrm>
            <a:off x="457200" y="1143000"/>
            <a:ext cx="8229600" cy="4983163"/>
          </a:xfrm>
        </p:spPr>
        <p:txBody>
          <a:bodyPr/>
          <a:lstStyle/>
          <a:p>
            <a:pPr eaLnBrk="1" hangingPunct="1"/>
            <a:r>
              <a:rPr lang="ru-RU" b="1" smtClean="0"/>
              <a:t>Выполнить творческую работу на тему урока.</a:t>
            </a:r>
          </a:p>
        </p:txBody>
      </p:sp>
      <p:pic>
        <p:nvPicPr>
          <p:cNvPr id="35843" name="Picture 3" descr="C:\Documents and Settings\iddqd\Мои документы\Мои рисунки\204016_202596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1571625" y="2314575"/>
            <a:ext cx="5715000" cy="45434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65" name="Picture 2" descr="C:\Documents and Settings\iddqd\Мои документы\Мои рисунки\DSC05257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" y="74613"/>
            <a:ext cx="8945563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7889" name="Picture 2" descr="C:\Documents and Settings\iddqd\Мои документы\Мои рисунки\DSC05261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" y="74613"/>
            <a:ext cx="8945563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8913" name="Picture 2" descr="C:\Documents and Settings\iddqd\Мои документы\Мои рисунки\DSC0525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643063" y="0"/>
            <a:ext cx="571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7" name="Picture 2" descr="C:\Documents and Settings\iddqd\Мои документы\Мои рисунки\DSC05258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" y="74613"/>
            <a:ext cx="8945563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1" name="Picture 2" descr="C:\Documents and Settings\iddqd\Мои документы\Мои рисунки\DSC0526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" y="74613"/>
            <a:ext cx="8945563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1985" name="Picture 2" descr="C:\Documents and Settings\iddqd\Мои документы\Мои рисунки\DSC05245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" y="74613"/>
            <a:ext cx="8945563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1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5362" name="Прямоугольник 4"/>
          <p:cNvSpPr>
            <a:spLocks noChangeArrowheads="1"/>
          </p:cNvSpPr>
          <p:nvPr/>
        </p:nvSpPr>
        <p:spPr bwMode="auto">
          <a:xfrm>
            <a:off x="357188" y="214313"/>
            <a:ext cx="8358187" cy="56324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3600" b="1">
                <a:solidFill>
                  <a:srgbClr val="FF0000"/>
                </a:solidFill>
                <a:latin typeface="Calibri" pitchFamily="34" charset="0"/>
              </a:rPr>
              <a:t>Рай</a:t>
            </a:r>
            <a:r>
              <a:rPr lang="ru-RU" sz="3600">
                <a:solidFill>
                  <a:srgbClr val="FF0000"/>
                </a:solidFill>
                <a:latin typeface="Calibri" pitchFamily="34" charset="0"/>
              </a:rPr>
              <a:t> </a:t>
            </a:r>
            <a:r>
              <a:rPr lang="ru-RU" sz="3600">
                <a:latin typeface="Calibri" pitchFamily="34" charset="0"/>
              </a:rPr>
              <a:t>— в религиозном представлении: обитель праведных душ после телесной смерти или конца мира; посмертное место воздаяния праведников и прародина человечества. В переносном смысле — совершенное состояние блаженства. Традиционное местоположение рая — Небеса, хотя существует представление о Земном Рае </a:t>
            </a:r>
            <a:r>
              <a:rPr lang="ru-RU" sz="3600">
                <a:solidFill>
                  <a:srgbClr val="FF0000"/>
                </a:solidFill>
                <a:latin typeface="Calibri" pitchFamily="34" charset="0"/>
              </a:rPr>
              <a:t>(Эдем). </a:t>
            </a:r>
            <a:r>
              <a:rPr lang="ru-RU" sz="3600">
                <a:latin typeface="Calibri" pitchFamily="34" charset="0"/>
              </a:rPr>
              <a:t>Часто противопоставляется </a:t>
            </a:r>
            <a:r>
              <a:rPr lang="ru-RU" sz="3600" b="1">
                <a:latin typeface="Calibri" pitchFamily="34" charset="0"/>
              </a:rPr>
              <a:t>аду</a:t>
            </a:r>
            <a:r>
              <a:rPr lang="ru-RU" sz="3600">
                <a:latin typeface="Calibri" pitchFamily="34" charset="0"/>
              </a:rPr>
              <a:t>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09" name="Picture 2" descr="C:\Documents and Settings\iddqd\Мои документы\Мои рисунки\DSC05249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" y="74613"/>
            <a:ext cx="8945563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4033" name="Picture 2" descr="C:\Documents and Settings\iddqd\Мои документы\Мои рисунки\DSC05250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98425" y="74613"/>
            <a:ext cx="8945563" cy="6708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7" name="Picture 2" descr="C:\Documents and Settings\iddqd\Мои документы\Мои рисунки\DSC05256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1785938" y="0"/>
            <a:ext cx="5715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60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46082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357188"/>
            <a:ext cx="3008313" cy="5768975"/>
          </a:xfrm>
        </p:spPr>
        <p:txBody>
          <a:bodyPr/>
          <a:lstStyle/>
          <a:p>
            <a:pPr eaLnBrk="1" hangingPunct="1"/>
            <a:r>
              <a:rPr lang="ru-RU" sz="2400" b="1" smtClean="0"/>
              <a:t>Презентация подготовлена для урока МХК </a:t>
            </a:r>
          </a:p>
          <a:p>
            <a:pPr eaLnBrk="1" hangingPunct="1"/>
            <a:r>
              <a:rPr lang="ru-RU" sz="2400" b="1" smtClean="0"/>
              <a:t>в 6 классе</a:t>
            </a:r>
          </a:p>
          <a:p>
            <a:pPr eaLnBrk="1" hangingPunct="1"/>
            <a:endParaRPr lang="ru-RU" sz="2400" b="1" smtClean="0"/>
          </a:p>
          <a:p>
            <a:pPr eaLnBrk="1" hangingPunct="1"/>
            <a:endParaRPr lang="ru-RU" sz="2400" b="1" smtClean="0"/>
          </a:p>
          <a:p>
            <a:pPr eaLnBrk="1" hangingPunct="1"/>
            <a:r>
              <a:rPr lang="ru-RU" sz="2400" b="1" smtClean="0"/>
              <a:t>учителем ИЗО и МХК</a:t>
            </a:r>
          </a:p>
          <a:p>
            <a:pPr eaLnBrk="1" hangingPunct="1"/>
            <a:r>
              <a:rPr lang="ru-RU" sz="2400" b="1" smtClean="0"/>
              <a:t>Путиловой </a:t>
            </a:r>
          </a:p>
          <a:p>
            <a:pPr eaLnBrk="1" hangingPunct="1"/>
            <a:r>
              <a:rPr lang="ru-RU" sz="2400" b="1" smtClean="0"/>
              <a:t>Еленой Леонидовной</a:t>
            </a:r>
          </a:p>
          <a:p>
            <a:pPr eaLnBrk="1" hangingPunct="1"/>
            <a:endParaRPr lang="ru-RU" sz="2400" b="1" smtClean="0"/>
          </a:p>
          <a:p>
            <a:pPr eaLnBrk="1" hangingPunct="1"/>
            <a:r>
              <a:rPr lang="ru-RU" sz="2400" b="1" smtClean="0"/>
              <a:t>моу сош № 25</a:t>
            </a:r>
          </a:p>
          <a:p>
            <a:pPr eaLnBrk="1" hangingPunct="1"/>
            <a:r>
              <a:rPr lang="ru-RU" sz="2400" b="1" smtClean="0"/>
              <a:t>Г.Нижний Тагил</a:t>
            </a:r>
          </a:p>
        </p:txBody>
      </p:sp>
      <p:pic>
        <p:nvPicPr>
          <p:cNvPr id="46083" name="Picture 2" descr="C:\Documents and Settings\iddqd\Мои документы\Мои рисунки\artlib_gallery-5599-b.jpg"/>
          <p:cNvPicPr>
            <a:picLocks noGrp="1" noChangeAspect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4344988" y="817563"/>
            <a:ext cx="3571875" cy="4762500"/>
          </a:xfr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85" name="Прямоугольник 1"/>
          <p:cNvSpPr>
            <a:spLocks noChangeArrowheads="1"/>
          </p:cNvSpPr>
          <p:nvPr/>
        </p:nvSpPr>
        <p:spPr bwMode="auto">
          <a:xfrm>
            <a:off x="214313" y="214313"/>
            <a:ext cx="7786687" cy="52625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РАЙ</a:t>
            </a:r>
            <a:r>
              <a:rPr lang="ru-RU" sz="2400">
                <a:latin typeface="Calibri" pitchFamily="34" charset="0"/>
              </a:rPr>
              <a:t> </a:t>
            </a:r>
            <a:r>
              <a:rPr lang="ru-RU" sz="2400" b="1" i="1">
                <a:latin typeface="Calibri" pitchFamily="34" charset="0"/>
              </a:rPr>
              <a:t>(евр. "закрытый сад") </a:t>
            </a:r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земной</a:t>
            </a:r>
            <a:r>
              <a:rPr lang="ru-RU" sz="2400">
                <a:latin typeface="Calibri" pitchFamily="34" charset="0"/>
              </a:rPr>
              <a:t> — насажденный самим </a:t>
            </a:r>
            <a:r>
              <a:rPr lang="ru-RU" sz="2400" u="sng">
                <a:latin typeface="Calibri" pitchFamily="34" charset="0"/>
              </a:rPr>
              <a:t>Богом</a:t>
            </a:r>
            <a:r>
              <a:rPr lang="ru-RU" sz="2400">
                <a:latin typeface="Calibri" pitchFamily="34" charset="0"/>
              </a:rPr>
              <a:t> для первых людей и находившийся, по выражению книги Бытия, "на востоке" , в стране Эдемской. Существует предположение, что Всемирный потоп смыл с лица земли первозданный Рай, совмещавший в себе все, что было прекрасного в первозданной природе.</a:t>
            </a:r>
          </a:p>
          <a:p>
            <a:endParaRPr lang="ru-RU" sz="2400">
              <a:latin typeface="Calibri" pitchFamily="34" charset="0"/>
            </a:endParaRPr>
          </a:p>
          <a:p>
            <a:endParaRPr lang="ru-RU" sz="2400">
              <a:latin typeface="Calibri" pitchFamily="34" charset="0"/>
            </a:endParaRPr>
          </a:p>
          <a:p>
            <a:r>
              <a:rPr lang="ru-RU" sz="2400" b="1">
                <a:solidFill>
                  <a:srgbClr val="FF0000"/>
                </a:solidFill>
                <a:latin typeface="Calibri" pitchFamily="34" charset="0"/>
              </a:rPr>
              <a:t>Рай  небесный </a:t>
            </a:r>
            <a:r>
              <a:rPr lang="ru-RU" sz="2400">
                <a:latin typeface="Calibri" pitchFamily="34" charset="0"/>
              </a:rPr>
              <a:t>— "царствие", уготованное Богом на земле , где обитают души праведников и святых после смерти земной до воскресения тел на земле. Обитатели Рая не знают ни болезней, ни печалей, ощущая одно лишь непрестанное радование и блаженство.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Заголовок 1"/>
          <p:cNvPicPr>
            <a:picLocks noGrp="1" noChangeArrowheads="1"/>
          </p:cNvPicPr>
          <p:nvPr>
            <p:ph type="title"/>
          </p:nvPr>
        </p:nvPicPr>
        <p:blipFill>
          <a:blip r:embed="rId2"/>
          <a:srcRect/>
          <a:stretch>
            <a:fillRect/>
          </a:stretch>
        </p:blipFill>
        <p:spPr>
          <a:xfrm>
            <a:off x="450850" y="-579438"/>
            <a:ext cx="8242300" cy="2043113"/>
          </a:xfrm>
        </p:spPr>
      </p:pic>
      <p:sp>
        <p:nvSpPr>
          <p:cNvPr id="17410" name="Содержимое 2"/>
          <p:cNvSpPr>
            <a:spLocks noGrp="1"/>
          </p:cNvSpPr>
          <p:nvPr>
            <p:ph idx="1"/>
          </p:nvPr>
        </p:nvSpPr>
        <p:spPr>
          <a:xfrm>
            <a:off x="0" y="1285875"/>
            <a:ext cx="7000875" cy="5572125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Бог сотворил человека из праха, из красной глины, вдунул в него душу и придал ему собственные черты. Он дал ему и имя –АДАМ, что означает «человек».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Первый человек даже не знал, что был счастлив, он был безмятежен, но не бездеятелен. Адам возделывал свой сад, труды его были легки и не приносили усталости.</a:t>
            </a:r>
          </a:p>
        </p:txBody>
      </p:sp>
      <p:pic>
        <p:nvPicPr>
          <p:cNvPr id="17411" name="Picture 2" descr="C:\Documents and Settings\iddqd\Мои документы\Мои рисунки\adam.jpg"/>
          <p:cNvPicPr>
            <a:picLocks noChangeAspect="1" noChangeArrowheads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6942138" y="1285875"/>
            <a:ext cx="2201862" cy="55721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433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3" name="Содержимое 2"/>
          <p:cNvSpPr>
            <a:spLocks noGrp="1"/>
          </p:cNvSpPr>
          <p:nvPr>
            <p:ph idx="1"/>
          </p:nvPr>
        </p:nvSpPr>
        <p:spPr>
          <a:xfrm>
            <a:off x="0" y="0"/>
            <a:ext cx="9144000" cy="6858000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 Адам должен был дать имена всему, что он видит – травам, деревьям, плодам, реке, всем животным и птицам.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Гуляя по саду, он увидел реку, которая разделялась на четыре других.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Одну он назвал </a:t>
            </a:r>
            <a:r>
              <a:rPr lang="ru-RU" b="1" smtClean="0"/>
              <a:t>Фисон</a:t>
            </a:r>
            <a:r>
              <a:rPr lang="ru-RU" smtClean="0"/>
              <a:t>, другую </a:t>
            </a:r>
            <a:r>
              <a:rPr lang="ru-RU" b="1" smtClean="0"/>
              <a:t>Гихон</a:t>
            </a:r>
            <a:r>
              <a:rPr lang="ru-RU" smtClean="0"/>
              <a:t>, третью </a:t>
            </a:r>
            <a:r>
              <a:rPr lang="ru-RU" b="1" smtClean="0"/>
              <a:t>Тигр</a:t>
            </a:r>
            <a:r>
              <a:rPr lang="ru-RU" smtClean="0"/>
              <a:t>, четвертую </a:t>
            </a:r>
            <a:r>
              <a:rPr lang="ru-RU" b="1" smtClean="0"/>
              <a:t>Евфрат</a:t>
            </a:r>
            <a:r>
              <a:rPr lang="ru-RU" smtClean="0"/>
              <a:t>.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Райский сад был возделан и ухожен трудами рук Адама. 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</a:t>
            </a:r>
            <a:r>
              <a:rPr lang="ru-RU" b="1" i="1" smtClean="0">
                <a:solidFill>
                  <a:srgbClr val="7030A0"/>
                </a:solidFill>
              </a:rPr>
              <a:t>Он сделал даже большее –</a:t>
            </a:r>
          </a:p>
          <a:p>
            <a:pPr eaLnBrk="1" hangingPunct="1">
              <a:buFont typeface="Arial" charset="0"/>
              <a:buNone/>
            </a:pPr>
            <a:r>
              <a:rPr lang="ru-RU" b="1" i="1" smtClean="0">
                <a:solidFill>
                  <a:srgbClr val="7030A0"/>
                </a:solidFill>
              </a:rPr>
              <a:t>    поименно назвал все сущее.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</a:t>
            </a:r>
          </a:p>
        </p:txBody>
      </p:sp>
      <p:pic>
        <p:nvPicPr>
          <p:cNvPr id="18435" name="Picture 3" descr="C:\Documents and Settings\iddqd\Мои документы\Мои рисунки\Si-Adam-bol.jpg"/>
          <p:cNvPicPr>
            <a:picLocks noChangeAspect="1" noChangeArrowheads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6215063" y="4357688"/>
            <a:ext cx="2928937" cy="23495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9457" name="Заголовок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sp>
        <p:nvSpPr>
          <p:cNvPr id="19458" name="Содержимое 3"/>
          <p:cNvSpPr>
            <a:spLocks noGrp="1"/>
          </p:cNvSpPr>
          <p:nvPr>
            <p:ph idx="1"/>
          </p:nvPr>
        </p:nvSpPr>
        <p:spPr>
          <a:xfrm>
            <a:off x="0" y="0"/>
            <a:ext cx="9144000" cy="6715125"/>
          </a:xfrm>
          <a:solidFill>
            <a:srgbClr val="FFFF00"/>
          </a:solidFill>
        </p:spPr>
        <p:txBody>
          <a:bodyPr/>
          <a:lstStyle/>
          <a:p>
            <a:pPr eaLnBrk="1" hangingPunct="1">
              <a:buFont typeface="Arial" charset="0"/>
              <a:buNone/>
            </a:pPr>
            <a:r>
              <a:rPr lang="ru-RU" smtClean="0"/>
              <a:t>    Бог разрешил Адаму все – растить, вкушать, любоваться. Ему было дано счастье видеть наяву то, о чем народы всей земли будут грезить в мифах, легендах и сказках.</a:t>
            </a:r>
          </a:p>
          <a:p>
            <a:pPr eaLnBrk="1" hangingPunct="1">
              <a:buFont typeface="Arial" charset="0"/>
              <a:buNone/>
            </a:pPr>
            <a:r>
              <a:rPr lang="ru-RU" smtClean="0"/>
              <a:t>    Но для Адама был и </a:t>
            </a:r>
            <a:r>
              <a:rPr lang="ru-RU" b="1" smtClean="0">
                <a:solidFill>
                  <a:srgbClr val="FF0000"/>
                </a:solidFill>
              </a:rPr>
              <a:t>ЗАПРЕТ</a:t>
            </a:r>
            <a:r>
              <a:rPr lang="ru-RU" smtClean="0"/>
              <a:t>: он не должен вкушать плодов с древа познания добра и зла. Запрет не тяготил Адама, у него не было желания отведать запретных плодов, которым он сам дал имя – </a:t>
            </a:r>
            <a:r>
              <a:rPr lang="ru-RU" b="1" i="1" smtClean="0">
                <a:solidFill>
                  <a:srgbClr val="00B050"/>
                </a:solidFill>
              </a:rPr>
              <a:t>ЯБЛОКО</a:t>
            </a:r>
            <a:r>
              <a:rPr lang="ru-RU" smtClean="0"/>
              <a:t>.</a:t>
            </a:r>
          </a:p>
        </p:txBody>
      </p:sp>
      <p:pic>
        <p:nvPicPr>
          <p:cNvPr id="19459" name="Picture 3" descr="C:\Documents and Settings\iddqd\Рабочий стол\Анимашки\1e91324a6f21c400e7a3ef131a7de116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3429000" y="4357688"/>
            <a:ext cx="2119313" cy="21193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481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pPr eaLnBrk="1" hangingPunct="1"/>
            <a:endParaRPr lang="ru-RU" smtClean="0"/>
          </a:p>
        </p:txBody>
      </p:sp>
      <p:pic>
        <p:nvPicPr>
          <p:cNvPr id="3" name="Содержимое 2"/>
          <p:cNvPicPr>
            <a:picLocks noGrp="1" noChangeArrowheads="1"/>
          </p:cNvPicPr>
          <p:nvPr>
            <p:ph idx="1"/>
          </p:nvPr>
        </p:nvPicPr>
        <p:blipFill>
          <a:blip r:embed="rId2"/>
          <a:srcRect/>
          <a:stretch>
            <a:fillRect/>
          </a:stretch>
        </p:blipFill>
        <p:spPr>
          <a:xfrm>
            <a:off x="-6350" y="-79375"/>
            <a:ext cx="9156700" cy="6804025"/>
          </a:xfrm>
        </p:spPr>
      </p:pic>
      <p:pic>
        <p:nvPicPr>
          <p:cNvPr id="20483" name="Picture 3" descr="C:\Documents and Settings\iddqd\Рабочий стол\Анимашки\2b9767a99565a623dba530e034667d2f.gif"/>
          <p:cNvPicPr>
            <a:picLocks noChangeAspect="1" noChangeArrowheads="1" noCrop="1"/>
          </p:cNvPicPr>
          <p:nvPr/>
        </p:nvPicPr>
        <p:blipFill>
          <a:blip r:embed="rId3"/>
          <a:srcRect/>
          <a:stretch>
            <a:fillRect/>
          </a:stretch>
        </p:blipFill>
        <p:spPr bwMode="auto">
          <a:xfrm>
            <a:off x="2786063" y="3143250"/>
            <a:ext cx="3571875" cy="3571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4" name="Picture 4" descr="C:\Documents and Settings\iddqd\Рабочий стол\Анимашки\1e91324a6f21c400e7a3ef131a7de11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3500438" y="4286250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5" name="Picture 5" descr="C:\Documents and Settings\iddqd\Рабочий стол\Анимашки\1e91324a6f21c400e7a3ef131a7de116.gif"/>
          <p:cNvPicPr>
            <a:picLocks noChangeAspect="1" noChangeArrowheads="1" noCrop="1"/>
          </p:cNvPicPr>
          <p:nvPr/>
        </p:nvPicPr>
        <p:blipFill>
          <a:blip r:embed="rId5"/>
          <a:srcRect/>
          <a:stretch>
            <a:fillRect/>
          </a:stretch>
        </p:blipFill>
        <p:spPr bwMode="auto">
          <a:xfrm>
            <a:off x="5286375" y="4572000"/>
            <a:ext cx="523875" cy="523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6" name="Picture 6" descr="C:\Documents and Settings\iddqd\Рабочий стол\Анимашки\1e91324a6f21c400e7a3ef131a7de116.gif"/>
          <p:cNvPicPr>
            <a:picLocks noChangeAspect="1" noChangeArrowheads="1" noCrop="1"/>
          </p:cNvPicPr>
          <p:nvPr/>
        </p:nvPicPr>
        <p:blipFill>
          <a:blip r:embed="rId4"/>
          <a:srcRect/>
          <a:stretch>
            <a:fillRect/>
          </a:stretch>
        </p:blipFill>
        <p:spPr bwMode="auto">
          <a:xfrm>
            <a:off x="4643438" y="3857625"/>
            <a:ext cx="381000" cy="381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7" name="Picture 7" descr="C:\Documents and Settings\iddqd\Рабочий стол\Анимашки\1e91324a6f21c400e7a3ef131a7de116.gif"/>
          <p:cNvPicPr>
            <a:picLocks noChangeAspect="1" noChangeArrowheads="1" noCrop="1"/>
          </p:cNvPicPr>
          <p:nvPr/>
        </p:nvPicPr>
        <p:blipFill>
          <a:blip r:embed="rId6"/>
          <a:srcRect/>
          <a:stretch>
            <a:fillRect/>
          </a:stretch>
        </p:blipFill>
        <p:spPr bwMode="auto">
          <a:xfrm>
            <a:off x="2428875" y="5857875"/>
            <a:ext cx="452438" cy="45243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pic>
        <p:nvPicPr>
          <p:cNvPr id="20488" name="Picture 8" descr="C:\Documents and Settings\iddqd\Рабочий стол\Анимашки\1e91324a6f21c400e7a3ef131a7de116.gif"/>
          <p:cNvPicPr>
            <a:picLocks noChangeAspect="1" noChangeArrowheads="1" noCrop="1"/>
          </p:cNvPicPr>
          <p:nvPr/>
        </p:nvPicPr>
        <p:blipFill>
          <a:blip r:embed="rId7"/>
          <a:srcRect/>
          <a:stretch>
            <a:fillRect/>
          </a:stretch>
        </p:blipFill>
        <p:spPr bwMode="auto">
          <a:xfrm>
            <a:off x="4000500" y="3524250"/>
            <a:ext cx="285750" cy="2857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рямоугольник 10"/>
          <p:cNvSpPr/>
          <p:nvPr/>
        </p:nvSpPr>
        <p:spPr>
          <a:xfrm>
            <a:off x="2928926" y="6143644"/>
            <a:ext cx="3428887" cy="369332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ru-RU" b="1" dirty="0">
                <a:ln w="1905"/>
                <a:gradFill>
                  <a:gsLst>
                    <a:gs pos="0">
                      <a:schemeClr val="accent6">
                        <a:shade val="20000"/>
                        <a:satMod val="200000"/>
                      </a:schemeClr>
                    </a:gs>
                    <a:gs pos="78000">
                      <a:schemeClr val="accent6">
                        <a:tint val="90000"/>
                        <a:shade val="89000"/>
                        <a:satMod val="220000"/>
                      </a:schemeClr>
                    </a:gs>
                    <a:gs pos="100000">
                      <a:schemeClr val="accent6">
                        <a:tint val="12000"/>
                        <a:satMod val="255000"/>
                      </a:schemeClr>
                    </a:gs>
                  </a:gsLst>
                  <a:lin ang="5400000"/>
                </a:gradFill>
                <a:effectLst>
                  <a:innerShdw blurRad="69850" dist="43180" dir="5400000">
                    <a:srgbClr val="000000">
                      <a:alpha val="65000"/>
                    </a:srgbClr>
                  </a:innerShdw>
                </a:effectLst>
                <a:latin typeface="+mn-lt"/>
              </a:rPr>
              <a:t>ДРЕВО ПОЗНАНИЯ ДОБРА И ЗЛА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0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31562 -0.18079 C 0.31892 -0.17431 0.32222 -0.16598 0.32639 -0.15996 C 0.33177 -0.15185 0.33785 -0.14468 0.34305 -0.13635 C 0.35625 -0.11505 0.36736 -0.09167 0.38107 -0.07107 C 0.39357 -0.05232 0.40712 -0.03496 0.42048 -0.01713 C 0.42535 -0.01065 0.4316 -0.00301 0.43472 0.00509 C 0.4368 0.01041 0.43819 0.01736 0.44062 0.02245 C 0.446 0.03402 0.4434 0.03356 0.44774 0.03356 " pathEditMode="relative" ptsTypes="fffffffA">
                                      <p:cBhvr>
                                        <p:cTn id="6" dur="500" fill="hold"/>
                                        <p:tgtEl>
                                          <p:spTgt spid="20487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7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38889E-6 3.46945E-18 C -0.01528 0.01458 -0.0342 0.01944 -0.05122 0.02847 C -0.06459 0.03565 -0.07743 0.04444 -0.09045 0.05231 C -0.1066 0.06203 -0.12275 0.06643 -0.1382 0.07916 C -0.14601 0.08565 -0.15261 0.09583 -0.16077 0.10139 C -0.17413 0.11065 -0.18594 0.12245 -0.19775 0.13472 C -0.20191 0.13912 -0.20695 0.14213 -0.21077 0.14745 C -0.2165 0.15532 -0.21945 0.16551 -0.22379 0.17453 C -0.22934 0.18611 -0.23472 0.19791 -0.24045 0.20949 C -0.24236 0.21342 -0.24375 0.21805 -0.24532 0.22222 C -0.24792 0.22916 -0.24775 0.22453 -0.24775 0.22847 " pathEditMode="relative" ptsTypes="ffffffffffA">
                                      <p:cBhvr>
                                        <p:cTn id="8" dur="2000" fill="hold"/>
                                        <p:tgtEl>
                                          <p:spTgt spid="2048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  <p:par>
                                <p:cTn id="9" presetID="0" presetClass="path" presetSubtype="0" accel="50000" decel="5000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8.05556E-6 -3.7037E-7 C 0.00017 0.00092 0.00173 0.01389 0.00225 0.01597 C 0.00729 0.03426 0.02621 0.05856 0.03801 0.06991 C 0.04027 0.07222 0.0427 0.0743 0.04513 0.07616 C 0.04982 0.07963 0.05503 0.08194 0.05954 0.08588 C 0.06805 0.09329 0.06388 0.0912 0.07135 0.09375 C 0.08836 0.10602 0.10572 0.11898 0.12378 0.1287 C 0.14236 0.13866 0.16267 0.14791 0.17968 0.16204 C 0.18975 0.17037 0.19878 0.18102 0.2059 0.19375 C 0.20937 0.2 0.21249 0.20694 0.21666 0.21273 C 0.23038 0.23171 0.24253 0.25278 0.25347 0.27477 C 0.26076 0.28958 0.26909 0.30324 0.27499 0.31921 " pathEditMode="relative" ptsTypes="fffffffffffA">
                                      <p:cBhvr>
                                        <p:cTn id="10" dur="2000" fill="hold"/>
                                        <p:tgtEl>
                                          <p:spTgt spid="2048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1505" name="Picture 2" descr="C:\Documents and Settings\iddqd\Рабочий стол\Анимашки\butterfly.gif"/>
          <p:cNvPicPr>
            <a:picLocks noChangeAspect="1" noChangeArrowheads="1" noCrop="1"/>
          </p:cNvPicPr>
          <p:nvPr/>
        </p:nvPicPr>
        <p:blipFill>
          <a:blip r:embed="rId2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208</TotalTime>
  <Words>730</Words>
  <Application>Microsoft Office PowerPoint</Application>
  <PresentationFormat>Экран (4:3)</PresentationFormat>
  <Paragraphs>76</Paragraphs>
  <Slides>33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2</vt:i4>
      </vt:variant>
      <vt:variant>
        <vt:lpstr>Шаблон оформления</vt:lpstr>
      </vt:variant>
      <vt:variant>
        <vt:i4>1</vt:i4>
      </vt:variant>
      <vt:variant>
        <vt:lpstr>Заголовки слайдов</vt:lpstr>
      </vt:variant>
      <vt:variant>
        <vt:i4>33</vt:i4>
      </vt:variant>
    </vt:vector>
  </HeadingPairs>
  <TitlesOfParts>
    <vt:vector size="36" baseType="lpstr">
      <vt:lpstr>Arial</vt:lpstr>
      <vt:lpstr>Calibri</vt:lpstr>
      <vt:lpstr>Тема Office</vt:lpstr>
      <vt:lpstr>Слайд 1</vt:lpstr>
      <vt:lpstr>Задачи урока: </vt:lpstr>
      <vt:lpstr>Слайд 3</vt:lpstr>
      <vt:lpstr>Слайд 4</vt:lpstr>
      <vt:lpstr>Слайд 5</vt:lpstr>
      <vt:lpstr>Слайд 6</vt:lpstr>
      <vt:lpstr>Слайд 7</vt:lpstr>
      <vt:lpstr>Слайд 8</vt:lpstr>
      <vt:lpstr>Слайд 9</vt:lpstr>
      <vt:lpstr>Слайд 10</vt:lpstr>
      <vt:lpstr>Слайд 11</vt:lpstr>
      <vt:lpstr>Слайд 12</vt:lpstr>
      <vt:lpstr>Слайд 13</vt:lpstr>
      <vt:lpstr>Слайд 14</vt:lpstr>
      <vt:lpstr>Слайд 15</vt:lpstr>
      <vt:lpstr>Назовите сюжет  картины:</vt:lpstr>
      <vt:lpstr>Слайд 17</vt:lpstr>
      <vt:lpstr>Слайд 18</vt:lpstr>
      <vt:lpstr>Слайд 19</vt:lpstr>
      <vt:lpstr>Слайд 20</vt:lpstr>
      <vt:lpstr>Читайте дополнительную литературу:</vt:lpstr>
      <vt:lpstr>Придумайте 5-6 вопросов по теме урока.</vt:lpstr>
      <vt:lpstr>Слайд 23</vt:lpstr>
      <vt:lpstr>Слайд 24</vt:lpstr>
      <vt:lpstr>Слайд 25</vt:lpstr>
      <vt:lpstr>Слайд 26</vt:lpstr>
      <vt:lpstr>Слайд 27</vt:lpstr>
      <vt:lpstr>Слайд 28</vt:lpstr>
      <vt:lpstr>Слайд 29</vt:lpstr>
      <vt:lpstr>Слайд 30</vt:lpstr>
      <vt:lpstr>Слайд 31</vt:lpstr>
      <vt:lpstr>Слайд 32</vt:lpstr>
      <vt:lpstr>Слайд 33</vt:lpstr>
    </vt:vector>
  </TitlesOfParts>
  <Company>qwe123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iddqd</dc:creator>
  <cp:lastModifiedBy>MAMA</cp:lastModifiedBy>
  <cp:revision>25</cp:revision>
  <dcterms:created xsi:type="dcterms:W3CDTF">2009-09-27T06:25:10Z</dcterms:created>
  <dcterms:modified xsi:type="dcterms:W3CDTF">2009-11-06T22:23:48Z</dcterms:modified>
</cp:coreProperties>
</file>