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7"/>
  </p:notesMasterIdLst>
  <p:sldIdLst>
    <p:sldId id="257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1" r:id="rId15"/>
    <p:sldId id="25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1" autoAdjust="0"/>
    <p:restoredTop sz="94660"/>
  </p:normalViewPr>
  <p:slideViewPr>
    <p:cSldViewPr>
      <p:cViewPr varScale="1">
        <p:scale>
          <a:sx n="86" d="100"/>
          <a:sy n="86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88136-0942-4E77-BB69-9BF66AF6EB4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CAD65-FF3F-4B86-BA50-729F30972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E4E53-6F2B-4FB1-B903-6C12F375E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E31B8B6-329E-46B5-A397-581E4EFA7B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65EA78B-F5C6-4A4B-8F42-C7D9C95C3D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9/2/2012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9/2/2012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857820" y="6572248"/>
            <a:ext cx="3286180" cy="285752"/>
          </a:xfrm>
        </p:spPr>
        <p:txBody>
          <a:bodyPr>
            <a:normAutofit fontScale="90000"/>
          </a:bodyPr>
          <a:lstStyle/>
          <a:p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Преподаватель: </a:t>
            </a:r>
            <a:r>
              <a:rPr lang="ru-RU" sz="1600" b="1" cap="none" dirty="0" smtClean="0">
                <a:latin typeface="Times New Roman" pitchFamily="18" charset="0"/>
                <a:cs typeface="Times New Roman" pitchFamily="18" charset="0"/>
              </a:rPr>
              <a:t>Погребнёв Сергей Сергеевич</a:t>
            </a:r>
            <a:endParaRPr lang="ru-RU" sz="1600" b="1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000100" y="2071678"/>
            <a:ext cx="7500990" cy="1071570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latin typeface="Times New Roman" charset="0"/>
              </a:rPr>
              <a:t>Лекция № 2. </a:t>
            </a:r>
            <a:r>
              <a:rPr lang="ru-RU" sz="2800" b="1" dirty="0" smtClean="0">
                <a:solidFill>
                  <a:srgbClr val="FF0066"/>
                </a:solidFill>
                <a:latin typeface="Times New Roman" charset="0"/>
              </a:rPr>
              <a:t>НЕОРГАНИЧЕСКИЕ ВЕЩЕСТВА.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E4E53-6F2B-4FB1-B903-6C12F375E79D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1905000" y="5105400"/>
            <a:ext cx="3352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 b="1" u="sng">
              <a:latin typeface="Times New Roman" charset="0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400175" y="142852"/>
            <a:ext cx="7743825" cy="928686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</a:rPr>
              <a:t>УО «Гродненский торговый колледж» </a:t>
            </a:r>
            <a:r>
              <a:rPr lang="ru-RU" sz="2800" b="1" dirty="0" err="1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</a:rPr>
              <a:t>Белкоопсоюза</a:t>
            </a:r>
            <a:r>
              <a:rPr lang="ru-RU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</a:rPr>
              <a:t/>
            </a:r>
            <a:br>
              <a:rPr lang="ru-RU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</a:rPr>
            </a:br>
            <a:r>
              <a:rPr lang="ru-RU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</a:rPr>
              <a:t>Дисциплина: Общая </a:t>
            </a:r>
            <a:r>
              <a:rPr lang="ru-RU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charset="0"/>
              </a:rPr>
              <a:t>Биология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kumimoji="0" lang="ru-RU" sz="2800" b="1" i="0" u="none" strike="noStrike" kern="1200" cap="none" spc="0" normalizeH="0" baseline="0" noProof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charset="0"/>
                <a:ea typeface="+mn-ea"/>
                <a:cs typeface="+mn-cs"/>
              </a:rPr>
              <a:t>Раздел: Молекулярная биология</a:t>
            </a:r>
            <a:endParaRPr kumimoji="0" lang="ru-RU" sz="2800" b="1" i="0" u="none" strike="noStrike" kern="1200" cap="none" spc="0" normalizeH="0" baseline="0" noProof="0" dirty="0" smtClean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  <a:uLnTx/>
              <a:uFillTx/>
              <a:latin typeface="Times New Roman" charset="0"/>
              <a:ea typeface="+mn-ea"/>
              <a:cs typeface="+mn-cs"/>
            </a:endParaRPr>
          </a:p>
        </p:txBody>
      </p:sp>
      <p:pic>
        <p:nvPicPr>
          <p:cNvPr id="14" name="Picture 2" descr="K:\шаблоны\ДНК-полимераза I (кольцеобразная структура, состоящая из нескольких одинаковых молекул белка, показанных разными цветами), лигирующая повреждённую цепь ДН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429132"/>
            <a:ext cx="2235924" cy="174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 descr="illu_cell_stru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857628"/>
            <a:ext cx="4546600" cy="254476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7813"/>
            <a:ext cx="4800600" cy="484187"/>
          </a:xfrm>
        </p:spPr>
        <p:txBody>
          <a:bodyPr/>
          <a:lstStyle/>
          <a:p>
            <a:pPr algn="r"/>
            <a:r>
              <a:rPr lang="ru-RU" sz="2400" dirty="0" smtClean="0"/>
              <a:t>2. Вода </a:t>
            </a:r>
            <a:r>
              <a:rPr lang="ru-RU" sz="2400" dirty="0"/>
              <a:t>– основа жизни на земле!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990600"/>
            <a:ext cx="4648200" cy="5410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i="1" dirty="0">
                <a:solidFill>
                  <a:srgbClr val="66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Свойства воды: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 i="1" dirty="0">
              <a:solidFill>
                <a:srgbClr val="66CC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800" dirty="0"/>
              <a:t> </a:t>
            </a:r>
            <a:r>
              <a:rPr lang="ru-RU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 имеет вкуса, цвета и запаха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Обладает плотностью и вязкостью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 </a:t>
            </a:r>
            <a:r>
              <a:rPr lang="ru-RU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зам </a:t>
            </a:r>
            <a:r>
              <a:rPr lang="ru-RU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</a:t>
            </a:r>
            <a:r>
              <a:rPr lang="en-US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0 C, t </a:t>
            </a:r>
            <a:r>
              <a:rPr lang="ru-RU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кип – 100 С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Обладает дипольным свойством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Универсальный растворитель</a:t>
            </a:r>
            <a:endParaRPr lang="ru-RU" sz="2800" b="1" i="1" dirty="0">
              <a:solidFill>
                <a:srgbClr val="FFFF66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8375" name="Picture 7" descr="8d6ad0bce286361f71247d74bff20cb3_f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267200"/>
            <a:ext cx="3429000" cy="2166938"/>
          </a:xfrm>
          <a:prstGeom prst="rect">
            <a:avLst/>
          </a:prstGeom>
          <a:noFill/>
        </p:spPr>
      </p:pic>
      <p:pic>
        <p:nvPicPr>
          <p:cNvPr id="58378" name="Picture 10" descr="%D0%92%D0%BE%D0%B4%D0%B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95400"/>
            <a:ext cx="2857500" cy="24098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99FF33"/>
                </a:solidFill>
              </a:rPr>
              <a:t>Биологическая роль воды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00600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Объем и упругость клетки</a:t>
            </a:r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Теплорегуляция клетки</a:t>
            </a:r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Среда хим. реакций</a:t>
            </a:r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Источник О2 при фотосинтезе</a:t>
            </a:r>
          </a:p>
          <a:p>
            <a:pPr>
              <a:lnSpc>
                <a:spcPct val="90000"/>
              </a:lnSpc>
            </a:pPr>
            <a:r>
              <a:rPr lang="ru-RU">
                <a:solidFill>
                  <a:srgbClr val="FF9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Перемещение веществ</a:t>
            </a:r>
          </a:p>
        </p:txBody>
      </p:sp>
      <p:pic>
        <p:nvPicPr>
          <p:cNvPr id="60421" name="Picture 5" descr="%D0%92%D0%9E%D0%94%D0%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133600"/>
            <a:ext cx="3810000" cy="36544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17587"/>
          </a:xfrm>
        </p:spPr>
        <p:txBody>
          <a:bodyPr/>
          <a:lstStyle/>
          <a:p>
            <a:r>
              <a:rPr lang="ru-RU" dirty="0" smtClean="0">
                <a:solidFill>
                  <a:srgbClr val="FFCC00"/>
                </a:solidFill>
              </a:rPr>
              <a:t>3. Функции </a:t>
            </a:r>
            <a:r>
              <a:rPr lang="ru-RU" dirty="0">
                <a:solidFill>
                  <a:srgbClr val="FFCC00"/>
                </a:solidFill>
              </a:rPr>
              <a:t>минеральных солей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800" y="1676400"/>
            <a:ext cx="6172200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Определяют </a:t>
            </a:r>
            <a:r>
              <a:rPr lang="ru-RU" sz="2800" i="1"/>
              <a:t>буферные свойства</a:t>
            </a:r>
            <a:r>
              <a:rPr lang="ru-RU" sz="2800"/>
              <a:t> – способность поддерживать </a:t>
            </a:r>
            <a:r>
              <a:rPr lang="en-US" sz="2800"/>
              <a:t>Ph </a:t>
            </a:r>
            <a:r>
              <a:rPr lang="ru-RU" sz="2800"/>
              <a:t>среды</a:t>
            </a:r>
          </a:p>
          <a:p>
            <a:pPr>
              <a:lnSpc>
                <a:spcPct val="80000"/>
              </a:lnSpc>
            </a:pPr>
            <a:r>
              <a:rPr lang="ru-RU" sz="2800"/>
              <a:t>Обеспечивает </a:t>
            </a:r>
            <a:r>
              <a:rPr lang="ru-RU" sz="2800" i="1"/>
              <a:t>осмотическое давление</a:t>
            </a:r>
          </a:p>
          <a:p>
            <a:pPr>
              <a:lnSpc>
                <a:spcPct val="80000"/>
              </a:lnSpc>
            </a:pPr>
            <a:r>
              <a:rPr lang="ru-RU" sz="2800"/>
              <a:t>Входят в состав кофакторов ферментов</a:t>
            </a:r>
          </a:p>
          <a:p>
            <a:pPr>
              <a:lnSpc>
                <a:spcPct val="80000"/>
              </a:lnSpc>
            </a:pPr>
            <a:r>
              <a:rPr lang="ru-RU" sz="2800"/>
              <a:t>СаСО3, Са3(РО4) входят в </a:t>
            </a:r>
            <a:r>
              <a:rPr lang="ru-RU" sz="2800" i="1"/>
              <a:t>состав костей, зубов, раковин</a:t>
            </a:r>
            <a:r>
              <a:rPr lang="ru-RU" sz="2800"/>
              <a:t> </a:t>
            </a:r>
          </a:p>
          <a:p>
            <a:pPr>
              <a:lnSpc>
                <a:spcPct val="80000"/>
              </a:lnSpc>
            </a:pPr>
            <a:r>
              <a:rPr lang="ru-RU" sz="2800"/>
              <a:t>Растворимые соли диссоциируют на </a:t>
            </a:r>
            <a:r>
              <a:rPr lang="ru-RU" sz="2800" b="1" u="sng">
                <a:solidFill>
                  <a:srgbClr val="FF00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ионы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70" name="Organization Chart 6"/>
          <p:cNvGraphicFramePr>
            <a:graphicFrameLocks/>
          </p:cNvGraphicFramePr>
          <p:nvPr>
            <p:ph/>
          </p:nvPr>
        </p:nvGraphicFramePr>
        <p:xfrm>
          <a:off x="228600" y="228600"/>
          <a:ext cx="8763000" cy="64008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624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задание:</a:t>
            </a:r>
          </a:p>
        </p:txBody>
      </p:sp>
      <p:sp>
        <p:nvSpPr>
          <p:cNvPr id="2969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§ 1 – 2 </a:t>
            </a:r>
          </a:p>
          <a:p>
            <a:pPr eaLnBrk="1" hangingPunct="1"/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E4E53-6F2B-4FB1-B903-6C12F375E79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29700" name="Picture 5" descr="BS02064_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57313" y="2857500"/>
            <a:ext cx="18288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500063" y="2786063"/>
            <a:ext cx="8229600" cy="87153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5400" dirty="0" smtClean="0">
                <a:latin typeface="Monotype Corsiva" pitchFamily="66" charset="0"/>
              </a:rPr>
              <a:t>Спасибо за внимание.</a:t>
            </a:r>
            <a:endParaRPr lang="ru-RU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E4E53-6F2B-4FB1-B903-6C12F375E79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66"/>
                </a:solidFill>
                <a:latin typeface="Times New Roman" charset="0"/>
              </a:rPr>
              <a:t>НЕОРГАНИЧЕСКИЕ ВЕЩЕСТВА.</a:t>
            </a: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E4E53-6F2B-4FB1-B903-6C12F375E79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1538" y="1981200"/>
            <a:ext cx="7615262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Содержание химических элементов в организме.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Вода и её роль в живых организмах.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Минеральные соли и кислоты.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Rectangle 6"/>
          <p:cNvGrpSpPr>
            <a:grpSpLocks noGrp="1" noChangeAspect="1"/>
          </p:cNvGrpSpPr>
          <p:nvPr>
            <p:ph/>
          </p:nvPr>
        </p:nvGrpSpPr>
        <p:grpSpPr bwMode="auto">
          <a:xfrm>
            <a:off x="457200" y="307975"/>
            <a:ext cx="8229600" cy="5791200"/>
            <a:chOff x="288" y="194"/>
            <a:chExt cx="1872" cy="1152"/>
          </a:xfrm>
        </p:grpSpPr>
        <p:sp>
          <p:nvSpPr>
            <p:cNvPr id="56325" name="AutoShape 5"/>
            <p:cNvSpPr>
              <a:spLocks noChangeAspect="1" noChangeArrowheads="1" noTextEdit="1"/>
            </p:cNvSpPr>
            <p:nvPr/>
          </p:nvSpPr>
          <p:spPr bwMode="auto">
            <a:xfrm>
              <a:off x="288" y="194"/>
              <a:ext cx="1872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56335" name="_s56335"/>
            <p:cNvCxnSpPr>
              <a:cxnSpLocks noChangeShapeType="1"/>
              <a:stCxn id="56334" idx="0"/>
              <a:endCxn id="56328" idx="2"/>
            </p:cNvCxnSpPr>
            <p:nvPr/>
          </p:nvCxnSpPr>
          <p:spPr bwMode="auto">
            <a:xfrm rot="16200000">
              <a:off x="649" y="985"/>
              <a:ext cx="144" cy="1"/>
            </a:xfrm>
            <a:prstGeom prst="straightConnector1">
              <a:avLst/>
            </a:prstGeom>
            <a:noFill/>
            <a:ln w="38100">
              <a:solidFill>
                <a:srgbClr val="AED7FF"/>
              </a:solidFill>
              <a:round/>
              <a:headEnd/>
              <a:tailEnd/>
            </a:ln>
          </p:spPr>
        </p:cxnSp>
        <p:cxnSp>
          <p:nvCxnSpPr>
            <p:cNvPr id="56332" name="_s56332"/>
            <p:cNvCxnSpPr>
              <a:cxnSpLocks noChangeShapeType="1"/>
              <a:stCxn id="56329" idx="0"/>
              <a:endCxn id="56327" idx="2"/>
            </p:cNvCxnSpPr>
            <p:nvPr/>
          </p:nvCxnSpPr>
          <p:spPr bwMode="auto">
            <a:xfrm rot="5400000" flipH="1">
              <a:off x="1404" y="302"/>
              <a:ext cx="144" cy="504"/>
            </a:xfrm>
            <a:prstGeom prst="bentConnector3">
              <a:avLst>
                <a:gd name="adj1" fmla="val 15792"/>
              </a:avLst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</p:spPr>
        </p:cxnSp>
        <p:cxnSp>
          <p:nvCxnSpPr>
            <p:cNvPr id="56331" name="_s56331"/>
            <p:cNvCxnSpPr>
              <a:cxnSpLocks noChangeShapeType="1"/>
              <a:stCxn id="56328" idx="0"/>
              <a:endCxn id="56327" idx="2"/>
            </p:cNvCxnSpPr>
            <p:nvPr/>
          </p:nvCxnSpPr>
          <p:spPr bwMode="auto">
            <a:xfrm rot="16200000">
              <a:off x="900" y="302"/>
              <a:ext cx="144" cy="504"/>
            </a:xfrm>
            <a:prstGeom prst="bentConnector3">
              <a:avLst>
                <a:gd name="adj1" fmla="val 15792"/>
              </a:avLst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</p:spPr>
        </p:cxnSp>
        <p:sp>
          <p:nvSpPr>
            <p:cNvPr id="56327" name="_s56327"/>
            <p:cNvSpPr>
              <a:spLocks noChangeArrowheads="1"/>
            </p:cNvSpPr>
            <p:nvPr/>
          </p:nvSpPr>
          <p:spPr bwMode="auto">
            <a:xfrm>
              <a:off x="792" y="194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rgbClr val="AED7FF"/>
                </a:gs>
              </a:gsLst>
              <a:path path="rect">
                <a:fillToRect l="100000" t="10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5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Химические элементы</a:t>
              </a:r>
            </a:p>
          </p:txBody>
        </p:sp>
        <p:sp>
          <p:nvSpPr>
            <p:cNvPr id="56328" name="_s56328"/>
            <p:cNvSpPr>
              <a:spLocks noChangeArrowheads="1"/>
            </p:cNvSpPr>
            <p:nvPr/>
          </p:nvSpPr>
          <p:spPr bwMode="auto">
            <a:xfrm>
              <a:off x="288" y="626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rgbClr val="AED7FF"/>
                </a:gs>
              </a:gsLst>
              <a:path path="rect">
                <a:fillToRect l="100000" t="10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500" b="1" dirty="0">
                  <a:solidFill>
                    <a:schemeClr val="bg1"/>
                  </a:solidFill>
                </a:rPr>
                <a:t>Макроэлементы </a:t>
              </a:r>
            </a:p>
            <a:p>
              <a:pPr algn="ctr"/>
              <a:r>
                <a:rPr lang="en-US" sz="2500" b="1" dirty="0">
                  <a:solidFill>
                    <a:schemeClr val="bg1"/>
                  </a:solidFill>
                </a:rPr>
                <a:t> </a:t>
              </a:r>
              <a:r>
                <a:rPr lang="en-US" sz="25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O, C, H, N, P ,S, </a:t>
              </a:r>
              <a:r>
                <a:rPr lang="en-US" sz="25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K,Ca</a:t>
              </a:r>
              <a:r>
                <a:rPr lang="en-US" sz="25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, Na,</a:t>
              </a:r>
            </a:p>
            <a:p>
              <a:pPr algn="ctr"/>
              <a:r>
                <a:rPr lang="en-US" sz="25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</a:t>
              </a:r>
              <a:r>
                <a:rPr lang="en-US" sz="25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Cl</a:t>
              </a:r>
              <a:r>
                <a:rPr lang="en-US" sz="25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, Mg, Fe</a:t>
              </a:r>
              <a:endParaRPr lang="ru-RU" sz="2500" i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56329" name="_s56329"/>
            <p:cNvSpPr>
              <a:spLocks noChangeArrowheads="1"/>
            </p:cNvSpPr>
            <p:nvPr/>
          </p:nvSpPr>
          <p:spPr bwMode="auto">
            <a:xfrm>
              <a:off x="1296" y="626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rgbClr val="AED7FF"/>
                </a:gs>
              </a:gsLst>
              <a:path path="rect">
                <a:fillToRect l="100000" t="10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500" b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Микроэлементы</a:t>
              </a:r>
              <a:r>
                <a:rPr lang="en-US" sz="2500" b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</a:t>
              </a:r>
              <a:r>
                <a:rPr lang="en-US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(&lt;</a:t>
              </a:r>
              <a:r>
                <a:rPr lang="ru-RU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0,01%)</a:t>
              </a:r>
              <a:endPara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  <a:p>
              <a:pPr algn="ctr"/>
              <a:r>
                <a:rPr lang="en-US" sz="2500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Zn, Cu, Mn, Co, I, F…</a:t>
              </a:r>
              <a:endParaRPr lang="ru-RU" sz="2500" i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56334" name="_s56334"/>
            <p:cNvSpPr>
              <a:spLocks noChangeArrowheads="1"/>
            </p:cNvSpPr>
            <p:nvPr/>
          </p:nvSpPr>
          <p:spPr bwMode="auto">
            <a:xfrm>
              <a:off x="288" y="1058"/>
              <a:ext cx="864" cy="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rgbClr val="AED7FF"/>
                </a:gs>
              </a:gsLst>
              <a:path path="rect">
                <a:fillToRect l="100000" t="10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5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</a:t>
              </a:r>
              <a:r>
                <a:rPr lang="ru-RU" sz="1400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(</a:t>
              </a:r>
              <a:r>
                <a:rPr lang="en-US" sz="1400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&gt;60%),</a:t>
              </a:r>
              <a:r>
                <a:rPr lang="en-US" sz="25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C</a:t>
              </a:r>
              <a:r>
                <a:rPr lang="en-US" sz="1400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(20%),</a:t>
              </a:r>
              <a:r>
                <a:rPr lang="en-US" sz="25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H </a:t>
              </a:r>
              <a:r>
                <a:rPr lang="en-US" sz="1400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10%),</a:t>
              </a:r>
              <a:r>
                <a:rPr lang="en-US" sz="25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N</a:t>
              </a:r>
            </a:p>
            <a:p>
              <a:pPr algn="ctr"/>
              <a:r>
                <a:rPr lang="ru-RU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входят в состав </a:t>
              </a:r>
            </a:p>
            <a:p>
              <a:pPr algn="ctr"/>
              <a:r>
                <a:rPr lang="ru-RU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органических соединений</a:t>
              </a:r>
            </a:p>
          </p:txBody>
        </p:sp>
      </p:grpSp>
      <p:pic>
        <p:nvPicPr>
          <p:cNvPr id="56336" name="Picture 16" descr="illu_cell_stru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7400" y="4313238"/>
            <a:ext cx="4546600" cy="254476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/>
              <a:t/>
            </a:r>
            <a:br>
              <a:rPr lang="ru-RU" sz="3200" b="1"/>
            </a:br>
            <a:endParaRPr lang="ru-RU" sz="3200" b="1"/>
          </a:p>
        </p:txBody>
      </p:sp>
      <p:graphicFrame>
        <p:nvGraphicFramePr>
          <p:cNvPr id="107612" name="Group 92"/>
          <p:cNvGraphicFramePr>
            <a:graphicFrameLocks noGrp="1"/>
          </p:cNvGraphicFramePr>
          <p:nvPr>
            <p:ph idx="1"/>
          </p:nvPr>
        </p:nvGraphicFramePr>
        <p:xfrm>
          <a:off x="457200" y="1628775"/>
          <a:ext cx="8229600" cy="4266756"/>
        </p:xfrm>
        <a:graphic>
          <a:graphicData uri="http://schemas.openxmlformats.org/drawingml/2006/table">
            <a:tbl>
              <a:tblPr/>
              <a:tblGrid>
                <a:gridCol w="2530475"/>
                <a:gridCol w="2952750"/>
                <a:gridCol w="274637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макроэлементы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(до 0,001%)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микроэлементы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(от 0,001 до 0,000001%)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ультрамикроэлементы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(менее 0,000001%)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5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Кислород (65-75)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Углерод (15-18)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Азот (1,5-3)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Водород (8-10)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Фосфор (0,2-1,00)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Калий (0,15-0,4)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Сера (0,15-0,2)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Железо (0,01-0,15)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Магний (0,02-0,03)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Натрий (0,02- 0,03)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Кальций (0,04-2,00)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Кобальт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Медь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Молибден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Цинк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Ванадий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Йод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Бром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Радий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Золото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Ртуть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Бериллий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Цезий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Селен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7608" name="Rectangle 88"/>
          <p:cNvSpPr>
            <a:spLocks noChangeArrowheads="1"/>
          </p:cNvSpPr>
          <p:nvPr/>
        </p:nvSpPr>
        <p:spPr bwMode="auto">
          <a:xfrm>
            <a:off x="928662" y="357166"/>
            <a:ext cx="7243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                      </a:t>
            </a:r>
            <a:r>
              <a:rPr lang="ru-RU" sz="2000" b="1" dirty="0"/>
              <a:t>Элементы, </a:t>
            </a:r>
          </a:p>
          <a:p>
            <a:r>
              <a:rPr lang="ru-RU" sz="2000" b="1" dirty="0"/>
              <a:t>    входящие в состав клеток организма, %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chemeClr val="tx1"/>
                </a:solidFill>
              </a:rPr>
              <a:t>Макроэлементы</a:t>
            </a:r>
          </a:p>
        </p:txBody>
      </p:sp>
      <p:graphicFrame>
        <p:nvGraphicFramePr>
          <p:cNvPr id="78906" name="Group 58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46041"/>
        </p:xfrm>
        <a:graphic>
          <a:graphicData uri="http://schemas.openxmlformats.org/drawingml/2006/table">
            <a:tbl>
              <a:tblPr/>
              <a:tblGrid>
                <a:gridCol w="2354263"/>
                <a:gridCol w="6789737"/>
              </a:tblGrid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Элемент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Значение для клетки и организма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водород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воды и органических молекул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углерод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Главный элемент органических молекул, способен образовывать прочные ковалентные связи, как с другими атомами углерода, так и атомами других элементов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азот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Структурный компонент белков и нуклеиновых кислот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к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ислород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воды и органических веществ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фосфор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костной ткани, нуклеиновых кислот; АТФ; фосфолипиды входят в структуру клеточных мембран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Входит в состав белков и других органических молекул (витаминов и ферментов)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01" name="Rectangle 13"/>
          <p:cNvSpPr>
            <a:spLocks noGrp="1" noChangeArrowheads="1"/>
          </p:cNvSpPr>
          <p:nvPr>
            <p:ph type="title"/>
          </p:nvPr>
        </p:nvSpPr>
        <p:spPr>
          <a:xfrm>
            <a:off x="357158" y="357166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Ионы</a:t>
            </a:r>
            <a:endParaRPr lang="ru-RU" sz="3600" dirty="0"/>
          </a:p>
        </p:txBody>
      </p:sp>
      <p:graphicFrame>
        <p:nvGraphicFramePr>
          <p:cNvPr id="89149" name="Group 61"/>
          <p:cNvGraphicFramePr>
            <a:graphicFrameLocks noGrp="1"/>
          </p:cNvGraphicFramePr>
          <p:nvPr>
            <p:ph idx="1"/>
          </p:nvPr>
        </p:nvGraphicFramePr>
        <p:xfrm>
          <a:off x="0" y="1196975"/>
          <a:ext cx="9144000" cy="5622608"/>
        </p:xfrm>
        <a:graphic>
          <a:graphicData uri="http://schemas.openxmlformats.org/drawingml/2006/table">
            <a:tbl>
              <a:tblPr/>
              <a:tblGrid>
                <a:gridCol w="2268538"/>
                <a:gridCol w="6875462"/>
              </a:tblGrid>
              <a:tr h="881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– натрий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Главный внеклеточный положительный ион. Обеспечивает проведение нервных импульсов, поддерживает осмотическое давление в клетке, стимулирует синтез гормонов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Mg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2+ – магний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Структурный компонент хлорофилла, активизирует образование многих ферментов.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Cl-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хлор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Содержится в костях, зубах, активизирует синтез ДНК, энергетический обмен Преобладающий отрицательный ион в организме животных. Является компонентом желудочного сока в виде соляной кислоты, активизирует ферменты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калий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Преобладающий положительный ион внутри клетки. Обуславливает проведение нервных импульсов, активатор ферментов белкового синтеза, процессов фотосинтеза, роста растений.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2+ – кальций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 растений входит в состав оболочки клетки. Основной компонент костей и зубов. Активизирует сокращение мышечных волокон и свёртывание крови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chemeClr val="tx1"/>
                </a:solidFill>
              </a:rPr>
              <a:t>Микроэлементы</a:t>
            </a:r>
            <a:r>
              <a:rPr lang="ru-RU"/>
              <a:t> </a:t>
            </a:r>
          </a:p>
        </p:txBody>
      </p:sp>
      <p:graphicFrame>
        <p:nvGraphicFramePr>
          <p:cNvPr id="91220" name="Group 84"/>
          <p:cNvGraphicFramePr>
            <a:graphicFrameLocks noGrp="1"/>
          </p:cNvGraphicFramePr>
          <p:nvPr>
            <p:ph idx="1"/>
          </p:nvPr>
        </p:nvGraphicFramePr>
        <p:xfrm>
          <a:off x="0" y="1268413"/>
          <a:ext cx="9144000" cy="5638800"/>
        </p:xfrm>
        <a:graphic>
          <a:graphicData uri="http://schemas.openxmlformats.org/drawingml/2006/table">
            <a:tbl>
              <a:tblPr/>
              <a:tblGrid>
                <a:gridCol w="1979613"/>
                <a:gridCol w="7164387"/>
              </a:tblGrid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Mn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марганец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Необходим организмам в следовых количествах. Повышает урожайность растений, активизирует процесс фотосинтеза, влияет на процессы кроветворения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Fe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железо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многих органических веществ, например, белка крови – гемоглобина, белка мышц – миоглобина, хрусталика и роговицы глаз, активатор ферментов, участвует в синтезе хлорофилла. Обеспечивает транспорт кислорода к тканям и органам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кобальт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витамина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+2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медь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ферментов. Участвует в процессах кроветворения, фотосинтеза, катализирует внутриклеточные процессы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Zn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цинк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гормона инсулина и ферментов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Необходим некоторым растениям. Влияет на их ростовые процессы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йод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гормона щитовидной железы – тироксина, влияет на обмен веществ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фтор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Входит в состав эмали зубов, при недостатке развивается кариес, при избытке –флюороз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>
                <a:solidFill>
                  <a:schemeClr val="tx1"/>
                </a:solidFill>
              </a:rPr>
              <a:t>Вещества в составе организмов</a:t>
            </a:r>
            <a:r>
              <a:rPr lang="ru-RU" sz="3200"/>
              <a:t> </a:t>
            </a:r>
          </a:p>
        </p:txBody>
      </p:sp>
      <p:graphicFrame>
        <p:nvGraphicFramePr>
          <p:cNvPr id="105582" name="Group 110"/>
          <p:cNvGraphicFramePr>
            <a:graphicFrameLocks noGrp="1"/>
          </p:cNvGraphicFramePr>
          <p:nvPr>
            <p:ph idx="1"/>
          </p:nvPr>
        </p:nvGraphicFramePr>
        <p:xfrm>
          <a:off x="611188" y="1484313"/>
          <a:ext cx="8281987" cy="5018723"/>
        </p:xfrm>
        <a:graphic>
          <a:graphicData uri="http://schemas.openxmlformats.org/drawingml/2006/table">
            <a:tbl>
              <a:tblPr/>
              <a:tblGrid>
                <a:gridCol w="2039937"/>
                <a:gridCol w="1560513"/>
                <a:gridCol w="360362"/>
                <a:gridCol w="1920875"/>
                <a:gridCol w="2400300"/>
              </a:tblGrid>
              <a:tr h="4984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Неорганические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Органические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Соединения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Ионы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Малые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молекулы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Биополимеры,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макромолекулы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8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Вода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Соли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Кислоты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другие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Анионы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Катионы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Моносахариды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Аминокислоты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Нуклеотиды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Липиды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другие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Полисахариды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Белки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Нуклеиновые кислоты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>
                <a:solidFill>
                  <a:schemeClr val="tx1"/>
                </a:solidFill>
              </a:rPr>
              <a:t>Процентное соотношение органических и неорганических веществ, содержащихся в клетке</a:t>
            </a:r>
          </a:p>
        </p:txBody>
      </p:sp>
      <p:graphicFrame>
        <p:nvGraphicFramePr>
          <p:cNvPr id="110644" name="Group 52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437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Неорганические вещества в %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Органические вещества в %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Вода……………………………..40-95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Другие неорганические вещества…..……………… ….1,0-1,5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Белки…………………………10-20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Липиды………………………..1-5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Углеводы………………………0,2-2,0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Нуклеиновые кислоты………1,0-2,0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АТФ и другие низкомолекулярные органические соединения……………………0,1-0,5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815</Words>
  <Application>Microsoft Office PowerPoint</Application>
  <PresentationFormat>Экран (4:3)</PresentationFormat>
  <Paragraphs>198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Преподаватель: Погребнёв Сергей Сергеевич</vt:lpstr>
      <vt:lpstr>НЕОРГАНИЧЕСКИЕ ВЕЩЕСТВА.</vt:lpstr>
      <vt:lpstr>Слайд 3</vt:lpstr>
      <vt:lpstr> </vt:lpstr>
      <vt:lpstr>Макроэлементы</vt:lpstr>
      <vt:lpstr>Ионы</vt:lpstr>
      <vt:lpstr>Микроэлементы </vt:lpstr>
      <vt:lpstr>Вещества в составе организмов </vt:lpstr>
      <vt:lpstr>Процентное соотношение органических и неорганических веществ, содержащихся в клетке</vt:lpstr>
      <vt:lpstr>2. Вода – основа жизни на земле!</vt:lpstr>
      <vt:lpstr>Биологическая роль воды</vt:lpstr>
      <vt:lpstr>3. Функции минеральных солей</vt:lpstr>
      <vt:lpstr>Слайд 13</vt:lpstr>
      <vt:lpstr>Домашнее задание:</vt:lpstr>
      <vt:lpstr>Спасибо за внимание.</vt:lpstr>
    </vt:vector>
  </TitlesOfParts>
  <Company>*KDFX-SPb*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Преподаватель: Погребнёв Сергей Сергеевич</dc:title>
  <dc:creator>Deafult User</dc:creator>
  <cp:lastModifiedBy>Deafult User</cp:lastModifiedBy>
  <cp:revision>15</cp:revision>
  <dcterms:created xsi:type="dcterms:W3CDTF">2012-08-27T16:13:50Z</dcterms:created>
  <dcterms:modified xsi:type="dcterms:W3CDTF">2012-09-02T09:37:49Z</dcterms:modified>
</cp:coreProperties>
</file>