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0" r:id="rId3"/>
    <p:sldId id="277" r:id="rId4"/>
    <p:sldId id="278" r:id="rId5"/>
    <p:sldId id="296" r:id="rId6"/>
    <p:sldId id="279" r:id="rId7"/>
    <p:sldId id="293" r:id="rId8"/>
    <p:sldId id="290" r:id="rId9"/>
    <p:sldId id="291" r:id="rId10"/>
    <p:sldId id="292" r:id="rId11"/>
    <p:sldId id="294" r:id="rId12"/>
    <p:sldId id="295" r:id="rId13"/>
    <p:sldId id="281" r:id="rId14"/>
    <p:sldId id="282" r:id="rId15"/>
    <p:sldId id="283" r:id="rId16"/>
    <p:sldId id="284" r:id="rId17"/>
    <p:sldId id="285" r:id="rId18"/>
    <p:sldId id="286" r:id="rId19"/>
    <p:sldId id="287" r:id="rId20"/>
    <p:sldId id="288" r:id="rId21"/>
    <p:sldId id="289" r:id="rId22"/>
    <p:sldId id="301" r:id="rId23"/>
    <p:sldId id="259" r:id="rId24"/>
    <p:sldId id="298" r:id="rId25"/>
    <p:sldId id="299" r:id="rId26"/>
    <p:sldId id="257" r:id="rId27"/>
    <p:sldId id="300" r:id="rId28"/>
    <p:sldId id="263" r:id="rId29"/>
    <p:sldId id="264" r:id="rId30"/>
    <p:sldId id="265" r:id="rId31"/>
    <p:sldId id="266" r:id="rId32"/>
    <p:sldId id="268" r:id="rId33"/>
    <p:sldId id="274" r:id="rId34"/>
    <p:sldId id="270" r:id="rId35"/>
    <p:sldId id="269" r:id="rId36"/>
    <p:sldId id="305" r:id="rId37"/>
    <p:sldId id="273" r:id="rId38"/>
    <p:sldId id="306" r:id="rId39"/>
    <p:sldId id="271" r:id="rId40"/>
    <p:sldId id="302" r:id="rId41"/>
    <p:sldId id="303" r:id="rId42"/>
    <p:sldId id="304" r:id="rId43"/>
    <p:sldId id="308" r:id="rId44"/>
    <p:sldId id="272" r:id="rId45"/>
    <p:sldId id="275" r:id="rId46"/>
    <p:sldId id="276" r:id="rId47"/>
    <p:sldId id="307" r:id="rId48"/>
    <p:sldId id="297" r:id="rId49"/>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7DD330"/>
    <a:srgbClr val="0C7CD2"/>
    <a:srgbClr val="1F7EE7"/>
    <a:srgbClr val="AE1517"/>
    <a:srgbClr val="CC0000"/>
    <a:srgbClr val="758C3A"/>
    <a:srgbClr val="023CB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69" autoAdjust="0"/>
    <p:restoredTop sz="94660"/>
  </p:normalViewPr>
  <p:slideViewPr>
    <p:cSldViewPr>
      <p:cViewPr>
        <p:scale>
          <a:sx n="69" d="100"/>
          <a:sy n="69" d="100"/>
        </p:scale>
        <p:origin x="-139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www.powerpointstyles.com/"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2" name="Text Box 28"/>
          <p:cNvSpPr txBox="1">
            <a:spLocks noChangeArrowheads="1"/>
          </p:cNvSpPr>
          <p:nvPr/>
        </p:nvSpPr>
        <p:spPr bwMode="auto">
          <a:xfrm>
            <a:off x="3348038" y="6237288"/>
            <a:ext cx="2990850" cy="366712"/>
          </a:xfrm>
          <a:prstGeom prst="rect">
            <a:avLst/>
          </a:prstGeom>
          <a:noFill/>
          <a:ln w="9525">
            <a:noFill/>
            <a:miter lim="800000"/>
            <a:headEnd/>
            <a:tailEnd/>
          </a:ln>
          <a:effectLst/>
        </p:spPr>
        <p:txBody>
          <a:bodyPr wrap="none">
            <a:spAutoFit/>
          </a:bodyPr>
          <a:lstStyle/>
          <a:p>
            <a:pPr>
              <a:defRPr/>
            </a:pPr>
            <a:r>
              <a:rPr lang="fr-FR">
                <a:hlinkClick r:id="rId13"/>
              </a:rPr>
              <a:t>Free Powerpoint Templates</a:t>
            </a:r>
            <a:endParaRPr lang="fr-FR"/>
          </a:p>
        </p:txBody>
      </p:sp>
      <p:pic>
        <p:nvPicPr>
          <p:cNvPr id="1027" name="Picture 27" descr="nb v rufghjfg"/>
          <p:cNvPicPr>
            <a:picLocks noChangeAspect="1" noChangeArrowheads="1"/>
          </p:cNvPicPr>
          <p:nvPr/>
        </p:nvPicPr>
        <p:blipFill>
          <a:blip r:embed="rId14" cstate="print"/>
          <a:srcRect/>
          <a:stretch>
            <a:fillRect/>
          </a:stretch>
        </p:blipFill>
        <p:spPr bwMode="auto">
          <a:xfrm>
            <a:off x="0" y="0"/>
            <a:ext cx="9144000" cy="6858000"/>
          </a:xfrm>
          <a:prstGeom prst="rect">
            <a:avLst/>
          </a:prstGeom>
          <a:noFill/>
          <a:ln w="9525">
            <a:noFill/>
            <a:miter lim="800000"/>
            <a:headEnd/>
            <a:tailEnd/>
          </a:ln>
        </p:spPr>
      </p:pic>
      <p:sp>
        <p:nvSpPr>
          <p:cNvPr id="1032" name="Text Box 8"/>
          <p:cNvSpPr txBox="1">
            <a:spLocks noChangeArrowheads="1"/>
          </p:cNvSpPr>
          <p:nvPr/>
        </p:nvSpPr>
        <p:spPr bwMode="auto">
          <a:xfrm>
            <a:off x="7962900" y="6375400"/>
            <a:ext cx="1073150" cy="366713"/>
          </a:xfrm>
          <a:prstGeom prst="rect">
            <a:avLst/>
          </a:prstGeom>
          <a:noFill/>
          <a:ln w="9525">
            <a:noFill/>
            <a:miter lim="800000"/>
            <a:headEnd/>
            <a:tailEnd/>
          </a:ln>
          <a:effectLst/>
        </p:spPr>
        <p:txBody>
          <a:bodyPr wrap="none">
            <a:spAutoFit/>
          </a:bodyPr>
          <a:lstStyle/>
          <a:p>
            <a:pPr>
              <a:defRPr/>
            </a:pPr>
            <a:r>
              <a:rPr lang="fr-FR" b="1">
                <a:solidFill>
                  <a:schemeClr val="bg1"/>
                </a:solidFill>
              </a:rPr>
              <a:t>Page </a:t>
            </a:r>
            <a:fld id="{E105A9E1-0F9D-4F7B-ACFF-53F0AFE3C30B}" type="slidenum">
              <a:rPr lang="fr-FR" b="1">
                <a:solidFill>
                  <a:schemeClr val="bg1"/>
                </a:solidFill>
              </a:rPr>
              <a:pPr>
                <a:defRPr/>
              </a:pPr>
              <a:t>‹#›</a:t>
            </a:fld>
            <a:endParaRPr lang="fr-FR" b="1">
              <a:solidFill>
                <a:schemeClr val="bg1"/>
              </a:solidFill>
            </a:endParaRPr>
          </a:p>
        </p:txBody>
      </p:sp>
      <p:sp>
        <p:nvSpPr>
          <p:cNvPr id="5" name="Text Box 28"/>
          <p:cNvSpPr txBox="1">
            <a:spLocks noChangeArrowheads="1"/>
          </p:cNvSpPr>
          <p:nvPr userDrawn="1"/>
        </p:nvSpPr>
        <p:spPr bwMode="auto">
          <a:xfrm>
            <a:off x="3348038" y="6237288"/>
            <a:ext cx="2990850" cy="366712"/>
          </a:xfrm>
          <a:prstGeom prst="rect">
            <a:avLst/>
          </a:prstGeom>
          <a:noFill/>
          <a:ln w="9525">
            <a:noFill/>
            <a:miter lim="800000"/>
            <a:headEnd/>
            <a:tailEnd/>
          </a:ln>
          <a:effectLst/>
        </p:spPr>
        <p:txBody>
          <a:bodyPr wrap="none">
            <a:spAutoFit/>
          </a:bodyPr>
          <a:lstStyle/>
          <a:p>
            <a:pPr>
              <a:defRPr/>
            </a:pPr>
            <a:r>
              <a:rPr lang="fr-FR">
                <a:hlinkClick r:id="rId13"/>
              </a:rPr>
              <a:t>Free Powerpoint Templates</a:t>
            </a:r>
            <a:endParaRPr lang="fr-FR"/>
          </a:p>
        </p:txBody>
      </p:sp>
      <p:pic>
        <p:nvPicPr>
          <p:cNvPr id="6" name="Picture 27" descr="nb v rufghjfg"/>
          <p:cNvPicPr>
            <a:picLocks noChangeAspect="1" noChangeArrowheads="1"/>
          </p:cNvPicPr>
          <p:nvPr userDrawn="1"/>
        </p:nvPicPr>
        <p:blipFill>
          <a:blip r:embed="rId14" cstate="print"/>
          <a:srcRect/>
          <a:stretch>
            <a:fillRect/>
          </a:stretch>
        </p:blipFill>
        <p:spPr bwMode="auto">
          <a:xfrm>
            <a:off x="0" y="0"/>
            <a:ext cx="9144000" cy="6858000"/>
          </a:xfrm>
          <a:prstGeom prst="rect">
            <a:avLst/>
          </a:prstGeom>
          <a:noFill/>
          <a:ln w="9525">
            <a:noFill/>
            <a:miter lim="800000"/>
            <a:headEnd/>
            <a:tailEnd/>
          </a:ln>
        </p:spPr>
      </p:pic>
      <p:sp>
        <p:nvSpPr>
          <p:cNvPr id="7" name="Text Box 8"/>
          <p:cNvSpPr txBox="1">
            <a:spLocks noChangeArrowheads="1"/>
          </p:cNvSpPr>
          <p:nvPr userDrawn="1"/>
        </p:nvSpPr>
        <p:spPr bwMode="auto">
          <a:xfrm>
            <a:off x="7962900" y="6375400"/>
            <a:ext cx="1073150" cy="366713"/>
          </a:xfrm>
          <a:prstGeom prst="rect">
            <a:avLst/>
          </a:prstGeom>
          <a:noFill/>
          <a:ln w="9525">
            <a:noFill/>
            <a:miter lim="800000"/>
            <a:headEnd/>
            <a:tailEnd/>
          </a:ln>
          <a:effectLst/>
        </p:spPr>
        <p:txBody>
          <a:bodyPr wrap="none">
            <a:spAutoFit/>
          </a:bodyPr>
          <a:lstStyle/>
          <a:p>
            <a:pPr>
              <a:defRPr/>
            </a:pPr>
            <a:r>
              <a:rPr lang="fr-FR" b="1">
                <a:solidFill>
                  <a:schemeClr val="bg1"/>
                </a:solidFill>
              </a:rPr>
              <a:t>Page </a:t>
            </a:r>
            <a:fld id="{E105A9E1-0F9D-4F7B-ACFF-53F0AFE3C30B}" type="slidenum">
              <a:rPr lang="fr-FR" b="1">
                <a:solidFill>
                  <a:schemeClr val="bg1"/>
                </a:solidFill>
              </a:rPr>
              <a:pPr>
                <a:defRPr/>
              </a:pPr>
              <a:t>‹#›</a:t>
            </a:fld>
            <a:endParaRPr lang="fr-FR" b="1">
              <a:solidFill>
                <a:schemeClr val="bg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3"/>
          <p:cNvSpPr txBox="1">
            <a:spLocks noChangeArrowheads="1"/>
          </p:cNvSpPr>
          <p:nvPr/>
        </p:nvSpPr>
        <p:spPr bwMode="auto">
          <a:xfrm>
            <a:off x="3348038" y="6237288"/>
            <a:ext cx="2990850" cy="366712"/>
          </a:xfrm>
          <a:prstGeom prst="rect">
            <a:avLst/>
          </a:prstGeom>
          <a:noFill/>
          <a:ln w="9525">
            <a:noFill/>
            <a:miter lim="800000"/>
            <a:headEnd/>
            <a:tailEnd/>
          </a:ln>
        </p:spPr>
        <p:txBody>
          <a:bodyPr wrap="none">
            <a:spAutoFit/>
          </a:bodyPr>
          <a:lstStyle/>
          <a:p>
            <a:r>
              <a:rPr lang="fr-FR">
                <a:hlinkClick r:id="rId2"/>
              </a:rPr>
              <a:t>Free Powerpoint Templates</a:t>
            </a:r>
            <a:endParaRPr lang="fr-FR"/>
          </a:p>
        </p:txBody>
      </p:sp>
      <p:pic>
        <p:nvPicPr>
          <p:cNvPr id="2051" name="Picture 22" descr="bvcb dfbvcdf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052" name="Text Box 6"/>
          <p:cNvSpPr txBox="1">
            <a:spLocks noChangeArrowheads="1"/>
          </p:cNvSpPr>
          <p:nvPr/>
        </p:nvSpPr>
        <p:spPr bwMode="auto">
          <a:xfrm>
            <a:off x="34925" y="333375"/>
            <a:ext cx="6877050" cy="1471511"/>
          </a:xfrm>
          <a:prstGeom prst="rect">
            <a:avLst/>
          </a:prstGeom>
          <a:noFill/>
          <a:ln w="9525">
            <a:noFill/>
            <a:miter lim="800000"/>
            <a:headEnd/>
            <a:tailEnd/>
          </a:ln>
        </p:spPr>
        <p:txBody>
          <a:bodyPr lIns="180000" tIns="180000" rIns="180000" bIns="180000">
            <a:spAutoFit/>
          </a:bodyPr>
          <a:lstStyle/>
          <a:p>
            <a:r>
              <a:rPr lang="ru-RU" sz="3600" b="1" dirty="0">
                <a:solidFill>
                  <a:srgbClr val="023CB1"/>
                </a:solidFill>
                <a:latin typeface="Verdana" pitchFamily="34" charset="0"/>
              </a:rPr>
              <a:t>           </a:t>
            </a:r>
            <a:r>
              <a:rPr lang="ru-RU" sz="3600" b="1" dirty="0" smtClean="0">
                <a:solidFill>
                  <a:srgbClr val="023CB1"/>
                </a:solidFill>
                <a:latin typeface="Verdana" pitchFamily="34" charset="0"/>
              </a:rPr>
              <a:t>АРХИТЕКТУРА</a:t>
            </a:r>
            <a:br>
              <a:rPr lang="ru-RU" sz="3600" b="1" dirty="0" smtClean="0">
                <a:solidFill>
                  <a:srgbClr val="023CB1"/>
                </a:solidFill>
                <a:latin typeface="Verdana" pitchFamily="34" charset="0"/>
              </a:rPr>
            </a:br>
            <a:r>
              <a:rPr lang="ru-RU" sz="3600" b="1" dirty="0" smtClean="0">
                <a:solidFill>
                  <a:srgbClr val="023CB1"/>
                </a:solidFill>
                <a:latin typeface="Verdana" pitchFamily="34" charset="0"/>
              </a:rPr>
              <a:t>          7  </a:t>
            </a:r>
            <a:r>
              <a:rPr lang="ru-RU" sz="3600" b="1" dirty="0">
                <a:solidFill>
                  <a:srgbClr val="023CB1"/>
                </a:solidFill>
                <a:latin typeface="Verdana" pitchFamily="34" charset="0"/>
              </a:rPr>
              <a:t>ЧУДЕС СВЕТА</a:t>
            </a:r>
            <a:endParaRPr lang="fr-FR" sz="3600" b="1" dirty="0">
              <a:solidFill>
                <a:srgbClr val="023CB1"/>
              </a:solidFill>
              <a:latin typeface="Verdana" pitchFamily="34" charset="0"/>
            </a:endParaRPr>
          </a:p>
        </p:txBody>
      </p:sp>
      <p:sp>
        <p:nvSpPr>
          <p:cNvPr id="5" name="Заголовок 4"/>
          <p:cNvSpPr>
            <a:spLocks noGrp="1"/>
          </p:cNvSpPr>
          <p:nvPr>
            <p:ph type="ctrTitle"/>
          </p:nvPr>
        </p:nvSpPr>
        <p:spPr/>
        <p:txBody>
          <a:bodyPr/>
          <a:lstStyle/>
          <a:p>
            <a:endParaRPr lang="ru-RU" dirty="0"/>
          </a:p>
        </p:txBody>
      </p:sp>
      <p:sp>
        <p:nvSpPr>
          <p:cNvPr id="6" name="Подзаголовок 5"/>
          <p:cNvSpPr>
            <a:spLocks noGrp="1"/>
          </p:cNvSpPr>
          <p:nvPr>
            <p:ph type="subTitle" idx="1"/>
          </p:nvPr>
        </p:nvSpPr>
        <p:spPr>
          <a:xfrm>
            <a:off x="1371600" y="3886200"/>
            <a:ext cx="6400800" cy="2279104"/>
          </a:xfrm>
        </p:spPr>
        <p:txBody>
          <a:bodyPr/>
          <a:lstStyle/>
          <a:p>
            <a:r>
              <a:rPr lang="ru-RU" sz="2400" dirty="0" smtClean="0">
                <a:solidFill>
                  <a:srgbClr val="0070C0"/>
                </a:solidFill>
              </a:rPr>
              <a:t>Презентация составлена учителем </a:t>
            </a:r>
            <a:r>
              <a:rPr lang="ru-RU" sz="2400" dirty="0" err="1" smtClean="0">
                <a:solidFill>
                  <a:srgbClr val="0070C0"/>
                </a:solidFill>
              </a:rPr>
              <a:t>МХК</a:t>
            </a:r>
            <a:r>
              <a:rPr lang="ru-RU" sz="2400" dirty="0" smtClean="0">
                <a:solidFill>
                  <a:srgbClr val="0070C0"/>
                </a:solidFill>
              </a:rPr>
              <a:t> Донецкой </a:t>
            </a:r>
            <a:r>
              <a:rPr lang="ru-RU" sz="2400" dirty="0" err="1" smtClean="0">
                <a:solidFill>
                  <a:srgbClr val="0070C0"/>
                </a:solidFill>
              </a:rPr>
              <a:t>ОШ№</a:t>
            </a:r>
            <a:r>
              <a:rPr lang="ru-RU" sz="2400" dirty="0" smtClean="0">
                <a:solidFill>
                  <a:srgbClr val="0070C0"/>
                </a:solidFill>
              </a:rPr>
              <a:t> 58</a:t>
            </a:r>
          </a:p>
          <a:p>
            <a:r>
              <a:rPr lang="ru-RU" sz="2400" dirty="0" smtClean="0">
                <a:solidFill>
                  <a:srgbClr val="0070C0"/>
                </a:solidFill>
              </a:rPr>
              <a:t>Ковалёвой Г.В.</a:t>
            </a:r>
            <a:endParaRPr lang="ru-RU" sz="2400" dirty="0">
              <a:solidFill>
                <a:srgbClr val="0070C0"/>
              </a:solidFill>
            </a:endParaRP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srcRect/>
          <a:stretch>
            <a:fillRect/>
          </a:stretch>
        </p:blipFill>
        <p:spPr bwMode="auto">
          <a:xfrm>
            <a:off x="3635894" y="908719"/>
            <a:ext cx="5429250" cy="4071938"/>
          </a:xfrm>
          <a:prstGeom prst="rect">
            <a:avLst/>
          </a:prstGeom>
          <a:noFill/>
          <a:ln w="9525">
            <a:noFill/>
            <a:miter lim="800000"/>
            <a:headEnd/>
            <a:tailEnd/>
          </a:ln>
        </p:spPr>
      </p:pic>
      <p:sp>
        <p:nvSpPr>
          <p:cNvPr id="4" name="Текст 3"/>
          <p:cNvSpPr>
            <a:spLocks noGrp="1"/>
          </p:cNvSpPr>
          <p:nvPr>
            <p:ph type="body" sz="half" idx="2"/>
          </p:nvPr>
        </p:nvSpPr>
        <p:spPr/>
        <p:txBody>
          <a:bodyPr/>
          <a:lstStyle/>
          <a:p>
            <a:r>
              <a:rPr lang="ru-RU" sz="2800" b="1" dirty="0" smtClean="0">
                <a:solidFill>
                  <a:srgbClr val="FFFF00"/>
                </a:solidFill>
                <a:latin typeface="+mj-lt"/>
                <a:cs typeface="Arial" charset="0"/>
              </a:rPr>
              <a:t>Ландшафтная архитектура </a:t>
            </a:r>
            <a:r>
              <a:rPr lang="ru-RU" sz="2800" dirty="0" smtClean="0">
                <a:solidFill>
                  <a:srgbClr val="FFFF00"/>
                </a:solidFill>
                <a:latin typeface="+mj-lt"/>
                <a:cs typeface="Arial" charset="0"/>
              </a:rPr>
              <a:t>планировка скверов, бульваров, парков, беседок, мостов, фонтанов.</a:t>
            </a:r>
            <a:endParaRPr lang="ru-RU" sz="2800" dirty="0" smtClean="0">
              <a:solidFill>
                <a:srgbClr val="FFFF00"/>
              </a:solidFill>
              <a:latin typeface="+mj-lt"/>
              <a:cs typeface="Times New Roman" charset="0"/>
            </a:endParaRPr>
          </a:p>
          <a:p>
            <a:endParaRPr lang="ru-RU" sz="2800" dirty="0">
              <a:solidFill>
                <a:srgbClr val="FFFF00"/>
              </a:solidFill>
              <a:latin typeface="+mj-lt"/>
            </a:endParaRPr>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smtClean="0">
                <a:solidFill>
                  <a:srgbClr val="FFFF00"/>
                </a:solidFill>
                <a:latin typeface="Bookman Old Style" pitchFamily="18" charset="0"/>
              </a:rPr>
              <a:t>ГРАДОСТРОИТЕЛЬСТВО</a:t>
            </a:r>
            <a:r>
              <a:rPr lang="ru-RU" dirty="0" smtClean="0">
                <a:solidFill>
                  <a:srgbClr val="FFFF00"/>
                </a:solidFill>
              </a:rPr>
              <a:t/>
            </a:r>
            <a:br>
              <a:rPr lang="ru-RU" dirty="0" smtClean="0">
                <a:solidFill>
                  <a:srgbClr val="FFFF00"/>
                </a:solidFill>
              </a:rPr>
            </a:br>
            <a:endParaRPr lang="ru-RU" dirty="0">
              <a:solidFill>
                <a:srgbClr val="FFFF00"/>
              </a:solidFill>
            </a:endParaRPr>
          </a:p>
        </p:txBody>
      </p:sp>
      <p:sp>
        <p:nvSpPr>
          <p:cNvPr id="3" name="Содержимое 2"/>
          <p:cNvSpPr>
            <a:spLocks noGrp="1"/>
          </p:cNvSpPr>
          <p:nvPr>
            <p:ph idx="1"/>
          </p:nvPr>
        </p:nvSpPr>
        <p:spPr/>
        <p:txBody>
          <a:bodyPr/>
          <a:lstStyle/>
          <a:p>
            <a:pPr>
              <a:buNone/>
            </a:pPr>
            <a:r>
              <a:rPr lang="ru-RU" sz="4400" b="1" dirty="0" smtClean="0">
                <a:solidFill>
                  <a:schemeClr val="bg1"/>
                </a:solidFill>
                <a:latin typeface="Garamond" pitchFamily="18" charset="0"/>
                <a:cs typeface="Arial" charset="0"/>
              </a:rPr>
              <a:t>Градостроительство </a:t>
            </a:r>
            <a:r>
              <a:rPr lang="ru-RU" sz="4400" dirty="0" smtClean="0">
                <a:solidFill>
                  <a:schemeClr val="bg1"/>
                </a:solidFill>
                <a:latin typeface="Garamond" pitchFamily="18" charset="0"/>
                <a:cs typeface="Arial" charset="0"/>
              </a:rPr>
              <a:t>– это создание новых городов и посёлков, а также реконструкция ( обновление) постаревших населённых пунктов.</a:t>
            </a:r>
            <a:endParaRPr lang="ru-RU" sz="4400" dirty="0" smtClean="0">
              <a:solidFill>
                <a:schemeClr val="bg1"/>
              </a:solidFill>
              <a:cs typeface="Times New Roman" charset="0"/>
            </a:endParaRPr>
          </a:p>
          <a:p>
            <a:pPr>
              <a:buNone/>
            </a:pPr>
            <a:endParaRPr lang="ru-RU" dirty="0"/>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56464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ИСТОКИ АРХИТЕКТУРЫ</a:t>
            </a:r>
            <a:endParaRPr lang="ru-RU" dirty="0">
              <a:solidFill>
                <a:srgbClr val="FF0000"/>
              </a:solidFill>
            </a:endParaRPr>
          </a:p>
        </p:txBody>
      </p:sp>
      <p:sp>
        <p:nvSpPr>
          <p:cNvPr id="3" name="Содержимое 2"/>
          <p:cNvSpPr>
            <a:spLocks noGrp="1"/>
          </p:cNvSpPr>
          <p:nvPr>
            <p:ph idx="1"/>
          </p:nvPr>
        </p:nvSpPr>
        <p:spPr>
          <a:xfrm>
            <a:off x="457200" y="908720"/>
            <a:ext cx="8229600" cy="5217443"/>
          </a:xfrm>
        </p:spPr>
        <p:txBody>
          <a:bodyPr/>
          <a:lstStyle/>
          <a:p>
            <a:pPr>
              <a:buNone/>
            </a:pPr>
            <a:r>
              <a:rPr lang="ru-RU" dirty="0" smtClean="0">
                <a:solidFill>
                  <a:schemeClr val="bg1"/>
                </a:solidFill>
              </a:rPr>
              <a:t>Истоки архитектуры и строительного искусства человечества начинаются с того времени, когда древние люди, не довольствуясь созданными природой укрытиями (пещерами, гротами), стали строить искусственные жилые сооружения. Это было связано с резким изменением климата — наступлением ледникового периода. Ведь теплый климат раннего палеолита позволял вообще не заботиться об одежде и жилище.</a:t>
            </a:r>
          </a:p>
          <a:p>
            <a:endParaRPr lang="ru-RU" dirty="0"/>
          </a:p>
        </p:txBody>
      </p:sp>
    </p:spTree>
  </p:cSld>
  <p:clrMapOvr>
    <a:masterClrMapping/>
  </p:clrMapOvr>
  <p:transition>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lstStyle/>
          <a:p>
            <a:endParaRPr lang="ru-RU" dirty="0"/>
          </a:p>
        </p:txBody>
      </p:sp>
      <p:sp>
        <p:nvSpPr>
          <p:cNvPr id="3" name="Содержимое 2"/>
          <p:cNvSpPr>
            <a:spLocks noGrp="1"/>
          </p:cNvSpPr>
          <p:nvPr>
            <p:ph idx="1"/>
          </p:nvPr>
        </p:nvSpPr>
        <p:spPr>
          <a:xfrm>
            <a:off x="457200" y="692696"/>
            <a:ext cx="8229600" cy="5433467"/>
          </a:xfrm>
        </p:spPr>
        <p:txBody>
          <a:bodyPr/>
          <a:lstStyle/>
          <a:p>
            <a:r>
              <a:rPr lang="ru-RU" dirty="0" smtClean="0">
                <a:solidFill>
                  <a:schemeClr val="bg1"/>
                </a:solidFill>
              </a:rPr>
              <a:t>В век бронзы достигли своего наивысшего развития сооружения из огромных камней, так называемые </a:t>
            </a:r>
            <a:r>
              <a:rPr lang="ru-RU" dirty="0" smtClean="0">
                <a:solidFill>
                  <a:srgbClr val="FF0000"/>
                </a:solidFill>
                <a:effectLst>
                  <a:outerShdw blurRad="38100" dist="38100" dir="2700000" algn="tl">
                    <a:srgbClr val="000000"/>
                  </a:outerShdw>
                </a:effectLst>
              </a:rPr>
              <a:t>мегалиты</a:t>
            </a:r>
            <a:r>
              <a:rPr lang="ru-RU" dirty="0" smtClean="0">
                <a:solidFill>
                  <a:schemeClr val="bg1"/>
                </a:solidFill>
              </a:rPr>
              <a:t> (от греч. большой и камень). Письменных свидетельств о назначении мегалитических сооружений не сохранилось, и ученые пришли к выводу, что их использовали для религиозно-культовых церемоний и как обсерватории. Эти сооружения обычно связывают с культом почитания предков огня или солнца. </a:t>
            </a:r>
          </a:p>
          <a:p>
            <a:endParaRPr lang="ru-RU" dirty="0"/>
          </a:p>
        </p:txBody>
      </p:sp>
    </p:spTree>
  </p:cSld>
  <p:clrMapOvr>
    <a:masterClrMapping/>
  </p:clrMapOvr>
  <p:transition>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332656"/>
          </a:xfrm>
        </p:spPr>
        <p:txBody>
          <a:bodyPr/>
          <a:lstStyle/>
          <a:p>
            <a:endParaRPr lang="ru-RU" dirty="0"/>
          </a:p>
        </p:txBody>
      </p:sp>
      <p:sp>
        <p:nvSpPr>
          <p:cNvPr id="3" name="Содержимое 2"/>
          <p:cNvSpPr>
            <a:spLocks noGrp="1"/>
          </p:cNvSpPr>
          <p:nvPr>
            <p:ph idx="1"/>
          </p:nvPr>
        </p:nvSpPr>
        <p:spPr>
          <a:xfrm>
            <a:off x="457200" y="332656"/>
            <a:ext cx="8229600" cy="5793507"/>
          </a:xfrm>
        </p:spPr>
        <p:txBody>
          <a:bodyPr/>
          <a:lstStyle/>
          <a:p>
            <a:r>
              <a:rPr lang="ru-RU" dirty="0" smtClean="0">
                <a:solidFill>
                  <a:srgbClr val="FF0000"/>
                </a:solidFill>
                <a:effectLst>
                  <a:outerShdw blurRad="38100" dist="38100" dir="2700000" algn="tl">
                    <a:srgbClr val="000000"/>
                  </a:outerShdw>
                </a:effectLst>
              </a:rPr>
              <a:t>Менгиры</a:t>
            </a:r>
            <a:r>
              <a:rPr lang="ru-RU" dirty="0" smtClean="0">
                <a:solidFill>
                  <a:schemeClr val="bg1"/>
                </a:solidFill>
              </a:rPr>
              <a:t> — вертикально поставленные камни, различной величины, стоящие отдельно или образующие длинные аллеи. Размеры менгиров колеблются от 1 до 20 м. Менгиры бывают и едва отесанными камнями, и выполненными в виде монументальной скульптуры. Они, как правило, не были связаны с погребениями и выполняли самостоятельную функцию (например, обозначали место про ведения каких-либо ритуалов)</a:t>
            </a:r>
            <a:endParaRPr lang="ru-RU" dirty="0">
              <a:solidFill>
                <a:schemeClr val="bg1"/>
              </a:solidFill>
            </a:endParaRP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7" name="Picture 6" descr="France_Mengir"/>
          <p:cNvPicPr>
            <a:picLocks noGrp="1" noChangeAspect="1" noChangeArrowheads="1"/>
          </p:cNvPicPr>
          <p:nvPr>
            <p:ph type="pic" idx="1"/>
          </p:nvPr>
        </p:nvPicPr>
        <p:blipFill>
          <a:blip r:embed="rId2" cstate="print"/>
          <a:srcRect t="18937" b="18937"/>
          <a:stretch>
            <a:fillRect/>
          </a:stretch>
        </p:blipFill>
        <p:spPr bwMode="auto">
          <a:xfrm>
            <a:off x="1619672" y="0"/>
            <a:ext cx="6998635" cy="5249062"/>
          </a:xfrm>
          <a:prstGeom prst="rect">
            <a:avLst/>
          </a:prstGeom>
          <a:noFill/>
        </p:spPr>
      </p:pic>
      <p:sp>
        <p:nvSpPr>
          <p:cNvPr id="6" name="Текст 5"/>
          <p:cNvSpPr>
            <a:spLocks noGrp="1"/>
          </p:cNvSpPr>
          <p:nvPr>
            <p:ph type="body" sz="half" idx="2"/>
          </p:nvPr>
        </p:nvSpPr>
        <p:spPr>
          <a:xfrm>
            <a:off x="1792288" y="5367338"/>
            <a:ext cx="7100192" cy="1490662"/>
          </a:xfrm>
        </p:spPr>
        <p:txBody>
          <a:bodyPr/>
          <a:lstStyle/>
          <a:p>
            <a:r>
              <a:rPr lang="ru-RU" sz="3600" b="1" dirty="0" smtClean="0">
                <a:solidFill>
                  <a:srgbClr val="00CC00"/>
                </a:solidFill>
              </a:rPr>
              <a:t>        Менгир в </a:t>
            </a:r>
            <a:r>
              <a:rPr lang="ru-RU" sz="3600" b="1" dirty="0" err="1" smtClean="0">
                <a:solidFill>
                  <a:srgbClr val="00CC00"/>
                </a:solidFill>
              </a:rPr>
              <a:t>Карнаке</a:t>
            </a:r>
            <a:r>
              <a:rPr lang="ru-RU" sz="3600" dirty="0" smtClean="0">
                <a:solidFill>
                  <a:srgbClr val="00CC00"/>
                </a:solidFill>
              </a:rPr>
              <a:t>             </a:t>
            </a:r>
            <a:r>
              <a:rPr lang="ru-RU" sz="3600" dirty="0" smtClean="0">
                <a:solidFill>
                  <a:srgbClr val="002060"/>
                </a:solidFill>
              </a:rPr>
              <a:t>Франция  </a:t>
            </a:r>
            <a:r>
              <a:rPr lang="ru-RU" sz="3600" dirty="0" smtClean="0">
                <a:solidFill>
                  <a:srgbClr val="00CC00"/>
                </a:solidFill>
              </a:rPr>
              <a:t>         5000 до н.э</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a:xfrm>
            <a:off x="457200" y="274638"/>
            <a:ext cx="8229600" cy="202034"/>
          </a:xfrm>
        </p:spPr>
        <p:txBody>
          <a:bodyPr/>
          <a:lstStyle/>
          <a:p>
            <a:endParaRPr lang="ru-RU" dirty="0"/>
          </a:p>
        </p:txBody>
      </p:sp>
      <p:sp>
        <p:nvSpPr>
          <p:cNvPr id="3" name="Содержимое 2"/>
          <p:cNvSpPr>
            <a:spLocks noGrp="1"/>
          </p:cNvSpPr>
          <p:nvPr>
            <p:ph idx="1"/>
          </p:nvPr>
        </p:nvSpPr>
        <p:spPr>
          <a:xfrm>
            <a:off x="457200" y="0"/>
            <a:ext cx="8229600" cy="6126163"/>
          </a:xfrm>
        </p:spPr>
        <p:txBody>
          <a:bodyPr/>
          <a:lstStyle/>
          <a:p>
            <a:pPr>
              <a:buNone/>
            </a:pPr>
            <a:r>
              <a:rPr lang="ru-RU" dirty="0" smtClean="0">
                <a:solidFill>
                  <a:srgbClr val="FF0000"/>
                </a:solidFill>
                <a:effectLst>
                  <a:outerShdw blurRad="38100" dist="38100" dir="2700000" algn="tl">
                    <a:srgbClr val="000000"/>
                  </a:outerShdw>
                </a:effectLst>
              </a:rPr>
              <a:t>Дольмены</a:t>
            </a:r>
            <a:r>
              <a:rPr lang="ru-RU" dirty="0" smtClean="0">
                <a:solidFill>
                  <a:srgbClr val="FF0000"/>
                </a:solidFill>
              </a:rPr>
              <a:t> </a:t>
            </a:r>
            <a:r>
              <a:rPr lang="ru-RU" dirty="0" smtClean="0">
                <a:solidFill>
                  <a:schemeClr val="bg1"/>
                </a:solidFill>
              </a:rPr>
              <a:t>— это сооружение из двух вертикально поставленных необработанных камней, перекрытых третьим. В конструкции этих сооружений уже присутствуют несущие и несомые части. Наиболее совершенный вид дольмена представляет собой четыре хорошо отесанные вертикальные плиты, образующие в плане четырехугольник и перекрытые горизонтальной плитой. Видимо, эти сооружения служили обозначением места захоронения или алтарем.</a:t>
            </a:r>
          </a:p>
          <a:p>
            <a:endParaRPr lang="ru-RU" dirty="0"/>
          </a:p>
        </p:txBody>
      </p:sp>
    </p:spTree>
  </p:cSld>
  <p:clrMapOvr>
    <a:masterClrMapping/>
  </p:clrMapOvr>
  <p:transition>
    <p:zoom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Picture 4" descr="dolmeny"/>
          <p:cNvPicPr>
            <a:picLocks noGrp="1" noChangeAspect="1" noChangeArrowheads="1"/>
          </p:cNvPicPr>
          <p:nvPr>
            <p:ph type="pic" idx="1"/>
          </p:nvPr>
        </p:nvPicPr>
        <p:blipFill>
          <a:blip r:embed="rId2" cstate="print"/>
          <a:srcRect l="5556" r="5556"/>
          <a:stretch>
            <a:fillRect/>
          </a:stretch>
        </p:blipFill>
        <p:spPr bwMode="auto">
          <a:prstGeom prst="rect">
            <a:avLst/>
          </a:prstGeom>
          <a:noFill/>
        </p:spPr>
      </p:pic>
      <p:sp>
        <p:nvSpPr>
          <p:cNvPr id="4" name="Текст 3"/>
          <p:cNvSpPr>
            <a:spLocks noGrp="1"/>
          </p:cNvSpPr>
          <p:nvPr>
            <p:ph type="body" sz="half" idx="2"/>
          </p:nvPr>
        </p:nvSpPr>
        <p:spPr/>
        <p:txBody>
          <a:bodyPr/>
          <a:lstStyle/>
          <a:p>
            <a:endParaRPr lang="ru-RU"/>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018"/>
          </a:xfrm>
        </p:spPr>
        <p:txBody>
          <a:bodyPr/>
          <a:lstStyle/>
          <a:p>
            <a:endParaRPr lang="ru-RU" dirty="0"/>
          </a:p>
        </p:txBody>
      </p:sp>
      <p:sp>
        <p:nvSpPr>
          <p:cNvPr id="3" name="Содержимое 2"/>
          <p:cNvSpPr>
            <a:spLocks noGrp="1"/>
          </p:cNvSpPr>
          <p:nvPr>
            <p:ph idx="1"/>
          </p:nvPr>
        </p:nvSpPr>
        <p:spPr>
          <a:xfrm>
            <a:off x="457200" y="0"/>
            <a:ext cx="8229600" cy="6126163"/>
          </a:xfrm>
        </p:spPr>
        <p:txBody>
          <a:bodyPr/>
          <a:lstStyle/>
          <a:p>
            <a:pPr>
              <a:buNone/>
            </a:pPr>
            <a:r>
              <a:rPr lang="ru-RU" dirty="0" smtClean="0"/>
              <a:t> </a:t>
            </a:r>
            <a:r>
              <a:rPr lang="ru-RU" dirty="0" smtClean="0">
                <a:solidFill>
                  <a:srgbClr val="FF0000"/>
                </a:solidFill>
                <a:effectLst>
                  <a:outerShdw blurRad="38100" dist="38100" dir="2700000" algn="tl">
                    <a:srgbClr val="000000"/>
                  </a:outerShdw>
                </a:effectLst>
              </a:rPr>
              <a:t>Кромлехи</a:t>
            </a:r>
            <a:r>
              <a:rPr lang="ru-RU" dirty="0" smtClean="0"/>
              <a:t> </a:t>
            </a:r>
            <a:r>
              <a:rPr lang="ru-RU" dirty="0" smtClean="0">
                <a:solidFill>
                  <a:srgbClr val="FFFF00"/>
                </a:solidFill>
              </a:rPr>
              <a:t>— каменные плиты или столбы, поставленные по кругу. Это наиболее сложные мегалитические сооружения. Иногда кромлехи окружали курганную насыпь, иногда существовали самостоятельно и состояли из нескольких концентрических окружностей. Самый известный и сложный из кромлехов находится в Англии, около Стоунхенджа (от англ. камень, ров). </a:t>
            </a:r>
          </a:p>
          <a:p>
            <a:endParaRPr lang="ru-RU" dirty="0"/>
          </a:p>
        </p:txBody>
      </p:sp>
    </p:spTree>
  </p:cSld>
  <p:clrMapOvr>
    <a:masterClrMapping/>
  </p:clrMapOvr>
  <p:transition>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lstStyle/>
          <a:p>
            <a:endParaRPr lang="ru-RU" dirty="0"/>
          </a:p>
        </p:txBody>
      </p:sp>
      <p:sp>
        <p:nvSpPr>
          <p:cNvPr id="3" name="Содержимое 2"/>
          <p:cNvSpPr>
            <a:spLocks noGrp="1"/>
          </p:cNvSpPr>
          <p:nvPr>
            <p:ph idx="1"/>
          </p:nvPr>
        </p:nvSpPr>
        <p:spPr>
          <a:xfrm>
            <a:off x="457200" y="188640"/>
            <a:ext cx="8229600" cy="5937523"/>
          </a:xfrm>
        </p:spPr>
        <p:txBody>
          <a:bodyPr/>
          <a:lstStyle/>
          <a:p>
            <a:r>
              <a:rPr lang="ru-RU" dirty="0" err="1" smtClean="0">
                <a:solidFill>
                  <a:srgbClr val="FFFF00"/>
                </a:solidFill>
              </a:rPr>
              <a:t>Архитекту́ра</a:t>
            </a:r>
            <a:r>
              <a:rPr lang="ru-RU" dirty="0" smtClean="0">
                <a:solidFill>
                  <a:srgbClr val="FFFF00"/>
                </a:solidFill>
              </a:rPr>
              <a:t> (лат. </a:t>
            </a:r>
            <a:r>
              <a:rPr lang="ru-RU" dirty="0" err="1" smtClean="0">
                <a:solidFill>
                  <a:srgbClr val="FFFF00"/>
                </a:solidFill>
              </a:rPr>
              <a:t>architectura</a:t>
            </a:r>
            <a:r>
              <a:rPr lang="ru-RU" dirty="0" smtClean="0">
                <a:solidFill>
                  <a:srgbClr val="FFFF00"/>
                </a:solidFill>
              </a:rPr>
              <a:t> от </a:t>
            </a:r>
            <a:r>
              <a:rPr lang="ru-RU" dirty="0" err="1" smtClean="0">
                <a:solidFill>
                  <a:srgbClr val="FFFF00"/>
                </a:solidFill>
              </a:rPr>
              <a:t>др.-греч</a:t>
            </a:r>
            <a:r>
              <a:rPr lang="ru-RU" dirty="0" smtClean="0">
                <a:solidFill>
                  <a:srgbClr val="FFFF00"/>
                </a:solidFill>
              </a:rPr>
              <a:t>. </a:t>
            </a:r>
            <a:r>
              <a:rPr lang="ru-RU" dirty="0" err="1" smtClean="0">
                <a:solidFill>
                  <a:srgbClr val="FFFF00"/>
                </a:solidFill>
              </a:rPr>
              <a:t>αρχι </a:t>
            </a:r>
            <a:r>
              <a:rPr lang="ru-RU" dirty="0" smtClean="0">
                <a:solidFill>
                  <a:srgbClr val="FFFF00"/>
                </a:solidFill>
              </a:rPr>
              <a:t>— старший, главный и </a:t>
            </a:r>
            <a:r>
              <a:rPr lang="ru-RU" dirty="0" err="1" smtClean="0">
                <a:solidFill>
                  <a:srgbClr val="FFFF00"/>
                </a:solidFill>
              </a:rPr>
              <a:t>др.-греч</a:t>
            </a:r>
            <a:r>
              <a:rPr lang="ru-RU" dirty="0" smtClean="0">
                <a:solidFill>
                  <a:srgbClr val="FFFF00"/>
                </a:solidFill>
              </a:rPr>
              <a:t>. </a:t>
            </a:r>
            <a:r>
              <a:rPr lang="ru-RU" dirty="0" err="1" smtClean="0">
                <a:solidFill>
                  <a:srgbClr val="FFFF00"/>
                </a:solidFill>
              </a:rPr>
              <a:t>τέκτων </a:t>
            </a:r>
            <a:r>
              <a:rPr lang="ru-RU" dirty="0" smtClean="0">
                <a:solidFill>
                  <a:srgbClr val="FFFF00"/>
                </a:solidFill>
              </a:rPr>
              <a:t>— строитель, плотник) — искусство проектировать и строить здания и другие сооружения (также их комплексы), создающие материально организованную среду, необходимую людям для их жизни и деятельности, в соответствии с современными техническими возможностями и эстетическими воззрениями общества.</a:t>
            </a:r>
            <a:endParaRPr lang="ru-RU" dirty="0">
              <a:solidFill>
                <a:srgbClr val="FFFF00"/>
              </a:solidFill>
            </a:endParaRPr>
          </a:p>
        </p:txBody>
      </p:sp>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Stonehedge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r>
            <a:br>
              <a:rPr lang="ru-RU" dirty="0" smtClean="0"/>
            </a:br>
            <a:endParaRPr lang="ru-RU" dirty="0"/>
          </a:p>
        </p:txBody>
      </p:sp>
      <p:pic>
        <p:nvPicPr>
          <p:cNvPr id="5" name="Picture 8" descr="grbritain_stonehenge"/>
          <p:cNvPicPr>
            <a:picLocks noGrp="1" noChangeAspect="1" noChangeArrowheads="1"/>
          </p:cNvPicPr>
          <p:nvPr>
            <p:ph idx="1"/>
          </p:nvPr>
        </p:nvPicPr>
        <p:blipFill>
          <a:blip r:embed="rId2" cstate="print"/>
          <a:srcRect/>
          <a:stretch>
            <a:fillRect/>
          </a:stretch>
        </p:blipFill>
        <p:spPr bwMode="auto">
          <a:xfrm>
            <a:off x="3851919" y="0"/>
            <a:ext cx="5246004" cy="5650992"/>
          </a:xfrm>
          <a:prstGeom prst="rect">
            <a:avLst/>
          </a:prstGeom>
          <a:noFill/>
        </p:spPr>
      </p:pic>
      <p:sp>
        <p:nvSpPr>
          <p:cNvPr id="4" name="Текст 3"/>
          <p:cNvSpPr>
            <a:spLocks noGrp="1"/>
          </p:cNvSpPr>
          <p:nvPr>
            <p:ph type="body" sz="half" idx="2"/>
          </p:nvPr>
        </p:nvSpPr>
        <p:spPr>
          <a:xfrm>
            <a:off x="179512" y="260648"/>
            <a:ext cx="3286001" cy="5865515"/>
          </a:xfrm>
        </p:spPr>
        <p:txBody>
          <a:bodyPr/>
          <a:lstStyle/>
          <a:p>
            <a:r>
              <a:rPr lang="ru-RU" sz="3600" b="1" dirty="0" smtClean="0">
                <a:solidFill>
                  <a:srgbClr val="FFFF00"/>
                </a:solidFill>
              </a:rPr>
              <a:t>Стоунхендж</a:t>
            </a:r>
          </a:p>
          <a:p>
            <a:r>
              <a:rPr lang="ru-RU" sz="3600" b="1" dirty="0" smtClean="0">
                <a:solidFill>
                  <a:srgbClr val="FFFF00"/>
                </a:solidFill>
              </a:rPr>
              <a:t>Вид сверху</a:t>
            </a:r>
            <a:endParaRPr lang="ru-RU" sz="3600" dirty="0" smtClean="0">
              <a:solidFill>
                <a:srgbClr val="FFFF00"/>
              </a:solidFill>
            </a:endParaRPr>
          </a:p>
          <a:p>
            <a:endParaRPr lang="ru-RU" sz="3600" dirty="0" smtClean="0">
              <a:solidFill>
                <a:srgbClr val="FFFF00"/>
              </a:solidFill>
            </a:endParaRPr>
          </a:p>
          <a:p>
            <a:r>
              <a:rPr lang="ru-RU" sz="3600" dirty="0" smtClean="0">
                <a:solidFill>
                  <a:srgbClr val="FFFF00"/>
                </a:solidFill>
              </a:rPr>
              <a:t>3100 до н. э.</a:t>
            </a:r>
          </a:p>
          <a:p>
            <a:r>
              <a:rPr lang="ru-RU" sz="3600" dirty="0" err="1" smtClean="0">
                <a:solidFill>
                  <a:srgbClr val="FFFF00"/>
                </a:solidFill>
              </a:rPr>
              <a:t>Великобрита-ния</a:t>
            </a:r>
            <a:r>
              <a:rPr lang="ru-RU" sz="3600" dirty="0" smtClean="0">
                <a:solidFill>
                  <a:srgbClr val="FFFF00"/>
                </a:solidFill>
              </a:rPr>
              <a:t>, Солсбери</a:t>
            </a:r>
          </a:p>
          <a:p>
            <a:endParaRPr lang="ru-RU" sz="3600" dirty="0" smtClean="0"/>
          </a:p>
          <a:p>
            <a:endParaRPr lang="ru-RU" sz="3600" dirty="0"/>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srcRect/>
          <a:stretch>
            <a:fillRect/>
          </a:stretch>
        </p:blipFill>
        <p:spPr bwMode="auto">
          <a:xfrm>
            <a:off x="4572000" y="1124727"/>
            <a:ext cx="4248150" cy="2931224"/>
          </a:xfrm>
          <a:prstGeom prst="rect">
            <a:avLst/>
          </a:prstGeom>
          <a:noFill/>
          <a:ln w="9525">
            <a:noFill/>
            <a:miter lim="800000"/>
            <a:headEnd/>
            <a:tailEnd/>
          </a:ln>
        </p:spPr>
      </p:pic>
      <p:sp>
        <p:nvSpPr>
          <p:cNvPr id="4" name="Текст 3"/>
          <p:cNvSpPr>
            <a:spLocks noGrp="1"/>
          </p:cNvSpPr>
          <p:nvPr>
            <p:ph type="body" sz="half" idx="2"/>
          </p:nvPr>
        </p:nvSpPr>
        <p:spPr>
          <a:xfrm>
            <a:off x="457200" y="188640"/>
            <a:ext cx="3898776" cy="5937523"/>
          </a:xfrm>
        </p:spPr>
        <p:txBody>
          <a:bodyPr/>
          <a:lstStyle/>
          <a:p>
            <a:r>
              <a:rPr lang="ru-RU" sz="1800" dirty="0" smtClean="0">
                <a:solidFill>
                  <a:srgbClr val="FFFF00"/>
                </a:solidFill>
              </a:rPr>
              <a:t>Конкурс “7 новых чудес мира” Организован некоммерческой организацией </a:t>
            </a:r>
            <a:r>
              <a:rPr lang="ru-RU" sz="1800" dirty="0" err="1" smtClean="0">
                <a:solidFill>
                  <a:srgbClr val="FFFF00"/>
                </a:solidFill>
              </a:rPr>
              <a:t>New</a:t>
            </a:r>
            <a:r>
              <a:rPr lang="ru-RU" sz="1800" dirty="0" smtClean="0">
                <a:solidFill>
                  <a:srgbClr val="FFFF00"/>
                </a:solidFill>
              </a:rPr>
              <a:t> </a:t>
            </a:r>
            <a:r>
              <a:rPr lang="ru-RU" sz="1800" dirty="0" err="1" smtClean="0">
                <a:solidFill>
                  <a:srgbClr val="FFFF00"/>
                </a:solidFill>
              </a:rPr>
              <a:t>Open</a:t>
            </a:r>
            <a:r>
              <a:rPr lang="ru-RU" sz="1800" dirty="0" smtClean="0">
                <a:solidFill>
                  <a:srgbClr val="FFFF00"/>
                </a:solidFill>
              </a:rPr>
              <a:t> </a:t>
            </a:r>
            <a:r>
              <a:rPr lang="ru-RU" sz="1800" dirty="0" err="1" smtClean="0">
                <a:solidFill>
                  <a:srgbClr val="FFFF00"/>
                </a:solidFill>
              </a:rPr>
              <a:t>World</a:t>
            </a:r>
            <a:r>
              <a:rPr lang="ru-RU" sz="1800" dirty="0" smtClean="0">
                <a:solidFill>
                  <a:srgbClr val="FFFF00"/>
                </a:solidFill>
              </a:rPr>
              <a:t> </a:t>
            </a:r>
            <a:r>
              <a:rPr lang="ru-RU" sz="1800" dirty="0" err="1" smtClean="0">
                <a:solidFill>
                  <a:srgbClr val="FFFF00"/>
                </a:solidFill>
              </a:rPr>
              <a:t>Corporation</a:t>
            </a:r>
            <a:r>
              <a:rPr lang="ru-RU" sz="1800" dirty="0" smtClean="0">
                <a:solidFill>
                  <a:srgbClr val="FFFF00"/>
                </a:solidFill>
              </a:rPr>
              <a:t> (</a:t>
            </a:r>
            <a:r>
              <a:rPr lang="ru-RU" sz="1800" dirty="0" err="1" smtClean="0">
                <a:solidFill>
                  <a:srgbClr val="FFFF00"/>
                </a:solidFill>
              </a:rPr>
              <a:t>NOWC</a:t>
            </a:r>
            <a:r>
              <a:rPr lang="ru-RU" sz="1800" dirty="0" smtClean="0">
                <a:solidFill>
                  <a:srgbClr val="FFFF00"/>
                </a:solidFill>
              </a:rPr>
              <a:t>) по инициативе швейцарца Бернара </a:t>
            </a:r>
            <a:r>
              <a:rPr lang="ru-RU" sz="1800" dirty="0" err="1" smtClean="0">
                <a:solidFill>
                  <a:srgbClr val="FFFF00"/>
                </a:solidFill>
              </a:rPr>
              <a:t>Вербера</a:t>
            </a:r>
            <a:r>
              <a:rPr lang="ru-RU" sz="1800" dirty="0" smtClean="0">
                <a:solidFill>
                  <a:srgbClr val="FFFF00"/>
                </a:solidFill>
              </a:rPr>
              <a:t>. 7 июля 2007 года, в день «трёх семёрок», в столице Португалии Лиссабоне были названы новые семь чудес света. Ими стали </a:t>
            </a:r>
          </a:p>
          <a:p>
            <a:r>
              <a:rPr lang="ru-RU" sz="1800" dirty="0" smtClean="0">
                <a:solidFill>
                  <a:srgbClr val="FFFF00"/>
                </a:solidFill>
              </a:rPr>
              <a:t> Великая Китайская Стена  </a:t>
            </a:r>
          </a:p>
          <a:p>
            <a:r>
              <a:rPr lang="ru-RU" sz="1800" dirty="0" smtClean="0">
                <a:solidFill>
                  <a:srgbClr val="FFFF00"/>
                </a:solidFill>
              </a:rPr>
              <a:t>Римский Колизей </a:t>
            </a:r>
          </a:p>
          <a:p>
            <a:r>
              <a:rPr lang="ru-RU" sz="1800" dirty="0" smtClean="0">
                <a:solidFill>
                  <a:srgbClr val="FFFF00"/>
                </a:solidFill>
              </a:rPr>
              <a:t>Тадж-Махал </a:t>
            </a:r>
          </a:p>
          <a:p>
            <a:r>
              <a:rPr lang="ru-RU" sz="1800" dirty="0" smtClean="0">
                <a:solidFill>
                  <a:srgbClr val="FFFF00"/>
                </a:solidFill>
              </a:rPr>
              <a:t>город Петра в Иордании</a:t>
            </a:r>
          </a:p>
          <a:p>
            <a:r>
              <a:rPr lang="ru-RU" sz="1800" dirty="0" smtClean="0">
                <a:solidFill>
                  <a:srgbClr val="FFFF00"/>
                </a:solidFill>
              </a:rPr>
              <a:t>Статуя Христа в Рио-де-Жанейро Город индейцев Мачу-Пикчу в Перу и </a:t>
            </a:r>
          </a:p>
          <a:p>
            <a:r>
              <a:rPr lang="ru-RU" sz="1800" dirty="0" smtClean="0">
                <a:solidFill>
                  <a:srgbClr val="FFFF00"/>
                </a:solidFill>
              </a:rPr>
              <a:t>Пирамида Майя в городе Чичен-Ица (Мексика). </a:t>
            </a:r>
            <a:endParaRPr lang="ru-RU" sz="1800" dirty="0">
              <a:solidFill>
                <a:srgbClr val="FFFF00"/>
              </a:solidFill>
            </a:endParaRPr>
          </a:p>
        </p:txBody>
      </p:sp>
    </p:spTree>
  </p:cSld>
  <p:clrMapOvr>
    <a:masterClrMapping/>
  </p:clrMapOvr>
  <p:transition>
    <p:whee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endParaRPr lang="ru-RU" smtClean="0"/>
          </a:p>
        </p:txBody>
      </p:sp>
      <p:pic>
        <p:nvPicPr>
          <p:cNvPr id="4100" name="Picture 5" descr="d:\Users\галина\Desktop\новые чудеса\AGR Agra - Taj Mahal building with detail of decorative white minaret on corner of the platform 3008x2000.jpg"/>
          <p:cNvPicPr>
            <a:picLocks noGrp="1" noChangeAspect="1" noChangeArrowheads="1"/>
          </p:cNvPicPr>
          <p:nvPr>
            <p:ph type="pic" idx="1"/>
          </p:nvPr>
        </p:nvPicPr>
        <p:blipFill>
          <a:blip r:embed="rId2" cstate="print"/>
          <a:srcRect l="5694" r="5694"/>
          <a:stretch>
            <a:fillRect/>
          </a:stretch>
        </p:blipFill>
        <p:spPr bwMode="auto">
          <a:noFill/>
          <a:ln>
            <a:miter lim="800000"/>
            <a:headEnd/>
            <a:tailEnd/>
          </a:ln>
        </p:spPr>
      </p:pic>
      <p:sp>
        <p:nvSpPr>
          <p:cNvPr id="4099" name="Текст 3"/>
          <p:cNvSpPr>
            <a:spLocks noGrp="1"/>
          </p:cNvSpPr>
          <p:nvPr>
            <p:ph type="body" sz="half" idx="2"/>
          </p:nvPr>
        </p:nvSpPr>
        <p:spPr bwMode="auto">
          <a:xfrm>
            <a:off x="1792288" y="5661025"/>
            <a:ext cx="6451600" cy="720725"/>
          </a:xfrm>
          <a:noFill/>
          <a:ln>
            <a:miter lim="800000"/>
            <a:headEnd/>
            <a:tailEnd/>
          </a:ln>
        </p:spPr>
        <p:txBody>
          <a:bodyPr vert="horz" wrap="square" lIns="91440" tIns="45720" rIns="91440" bIns="45720" numCol="1" anchor="t" anchorCtr="0" compatLnSpc="1">
            <a:prstTxWarp prst="textNoShape">
              <a:avLst/>
            </a:prstTxWarp>
          </a:bodyPr>
          <a:lstStyle/>
          <a:p>
            <a:r>
              <a:rPr lang="ru-RU" dirty="0" smtClean="0"/>
              <a:t>                                </a:t>
            </a:r>
          </a:p>
          <a:p>
            <a:r>
              <a:rPr lang="ru-RU" sz="2800" dirty="0" smtClean="0">
                <a:solidFill>
                  <a:srgbClr val="FFFF00"/>
                </a:solidFill>
              </a:rPr>
              <a:t>               ТАДЖ-МАХАЛ  (ИНДИЯ)</a:t>
            </a:r>
          </a:p>
        </p:txBody>
      </p:sp>
    </p:spTree>
  </p:cSld>
  <p:clrMapOvr>
    <a:masterClrMapping/>
  </p:clrMapOvr>
  <p:transition>
    <p:checke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04664"/>
            <a:ext cx="8229600" cy="5721499"/>
          </a:xfrm>
        </p:spPr>
        <p:txBody>
          <a:bodyPr/>
          <a:lstStyle/>
          <a:p>
            <a:r>
              <a:rPr lang="ru-RU" sz="3600" dirty="0" smtClean="0">
                <a:solidFill>
                  <a:srgbClr val="FFFF00"/>
                </a:solidFill>
              </a:rPr>
              <a:t>Тадж-Махал представляет собой </a:t>
            </a:r>
            <a:r>
              <a:rPr lang="ru-RU" sz="3600" dirty="0" err="1" smtClean="0">
                <a:solidFill>
                  <a:srgbClr val="FFFF00"/>
                </a:solidFill>
              </a:rPr>
              <a:t>пятикупольное</a:t>
            </a:r>
            <a:r>
              <a:rPr lang="ru-RU" sz="3600" dirty="0" smtClean="0">
                <a:solidFill>
                  <a:srgbClr val="FFFF00"/>
                </a:solidFill>
              </a:rPr>
              <a:t> сооружение высотой 74 м на платформе, с 4 минаретами по углам (они слегка наклонены в сторону от усыпальницы для того, чтобы в случае разрушения не повредить её), к которому примыкает сад с фонтанами и бассейном.</a:t>
            </a:r>
          </a:p>
          <a:p>
            <a:endParaRPr lang="ru-RU" dirty="0" smtClean="0"/>
          </a:p>
          <a:p>
            <a:endParaRPr lang="ru-RU" dirty="0"/>
          </a:p>
        </p:txBody>
      </p:sp>
    </p:spTree>
  </p:cSld>
  <p:clrMapOvr>
    <a:masterClrMapping/>
  </p:clrMapOvr>
  <p:transition>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260648"/>
            <a:ext cx="8229600" cy="5865515"/>
          </a:xfrm>
        </p:spPr>
        <p:txBody>
          <a:bodyPr/>
          <a:lstStyle/>
          <a:p>
            <a:r>
              <a:rPr lang="ru-RU" sz="3600" dirty="0" smtClean="0">
                <a:solidFill>
                  <a:srgbClr val="FFFF00"/>
                </a:solidFill>
              </a:rPr>
              <a:t>Стены выложены из полированного полупрозрачного мрамора (привозившегося на строительство за 300 км) с инкрустацией из самоцветов. Были использованы бирюза, агат, малахит, сердолик и др. Мрамор имеет такую особенность, что при ярком дневном свете он выглядит белым, на заре </a:t>
            </a:r>
            <a:r>
              <a:rPr lang="ru-RU" sz="3600" dirty="0" err="1" smtClean="0">
                <a:solidFill>
                  <a:srgbClr val="FFFF00"/>
                </a:solidFill>
              </a:rPr>
              <a:t>розовым</a:t>
            </a:r>
            <a:r>
              <a:rPr lang="ru-RU" sz="3600" dirty="0" smtClean="0">
                <a:solidFill>
                  <a:srgbClr val="FFFF00"/>
                </a:solidFill>
              </a:rPr>
              <a:t>, а в лунную ночь    —               серебристым.</a:t>
            </a:r>
            <a:endParaRPr lang="ru-RU" sz="3600" dirty="0">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8"/>
          <p:cNvSpPr txBox="1">
            <a:spLocks noChangeArrowheads="1"/>
          </p:cNvSpPr>
          <p:nvPr/>
        </p:nvSpPr>
        <p:spPr bwMode="auto">
          <a:xfrm>
            <a:off x="900113" y="908050"/>
            <a:ext cx="7704137" cy="4319588"/>
          </a:xfrm>
          <a:prstGeom prst="rect">
            <a:avLst/>
          </a:prstGeom>
          <a:noFill/>
          <a:ln w="9525">
            <a:noFill/>
            <a:miter lim="800000"/>
            <a:headEnd/>
            <a:tailEnd/>
          </a:ln>
        </p:spPr>
        <p:txBody>
          <a:bodyPr lIns="180000" tIns="180000" rIns="180000" bIns="180000"/>
          <a:lstStyle/>
          <a:p>
            <a:pPr algn="just"/>
            <a:endParaRPr lang="ru-RU" sz="2000" b="1">
              <a:solidFill>
                <a:schemeClr val="bg1"/>
              </a:solidFill>
              <a:latin typeface="Verdana" pitchFamily="34" charset="0"/>
            </a:endParaRPr>
          </a:p>
        </p:txBody>
      </p:sp>
      <p:pic>
        <p:nvPicPr>
          <p:cNvPr id="3075" name="Picture 3" descr="d:\Users\галина\Desktop\0_5c62f_3b7e473d_XL.jpeg"/>
          <p:cNvPicPr>
            <a:picLocks noChangeAspect="1" noChangeArrowheads="1"/>
          </p:cNvPicPr>
          <p:nvPr/>
        </p:nvPicPr>
        <p:blipFill>
          <a:blip r:embed="rId2" cstate="print"/>
          <a:srcRect/>
          <a:stretch>
            <a:fillRect/>
          </a:stretch>
        </p:blipFill>
        <p:spPr bwMode="auto">
          <a:xfrm>
            <a:off x="1042988" y="0"/>
            <a:ext cx="7853362" cy="5892800"/>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0" y="3933056"/>
            <a:ext cx="4499992" cy="782762"/>
          </a:xfrm>
        </p:spPr>
        <p:txBody>
          <a:bodyPr/>
          <a:lstStyle/>
          <a:p>
            <a:r>
              <a:rPr lang="ru-RU" dirty="0" smtClean="0"/>
              <a:t> </a:t>
            </a:r>
            <a:r>
              <a:rPr lang="ru-RU" sz="2800" dirty="0" err="1" smtClean="0">
                <a:solidFill>
                  <a:srgbClr val="FF0000"/>
                </a:solidFill>
              </a:rPr>
              <a:t>Мумтаз</a:t>
            </a:r>
            <a:r>
              <a:rPr lang="ru-RU" sz="2800" dirty="0" smtClean="0">
                <a:solidFill>
                  <a:srgbClr val="FF0000"/>
                </a:solidFill>
              </a:rPr>
              <a:t> Махал</a:t>
            </a:r>
            <a:endParaRPr lang="ru-RU" sz="2800" dirty="0">
              <a:solidFill>
                <a:srgbClr val="FF0000"/>
              </a:solidFill>
            </a:endParaRPr>
          </a:p>
        </p:txBody>
      </p:sp>
      <p:pic>
        <p:nvPicPr>
          <p:cNvPr id="1026" name="Picture 2"/>
          <p:cNvPicPr>
            <a:picLocks noGrp="1" noChangeAspect="1" noChangeArrowheads="1"/>
          </p:cNvPicPr>
          <p:nvPr>
            <p:ph type="pic" idx="1"/>
          </p:nvPr>
        </p:nvPicPr>
        <p:blipFill>
          <a:blip r:embed="rId2" cstate="print"/>
          <a:srcRect t="21500" b="21500"/>
          <a:stretch>
            <a:fillRect/>
          </a:stretch>
        </p:blipFill>
        <p:spPr bwMode="auto">
          <a:xfrm>
            <a:off x="179512" y="332656"/>
            <a:ext cx="4690872" cy="3518154"/>
          </a:xfrm>
          <a:prstGeom prst="rect">
            <a:avLst/>
          </a:prstGeom>
          <a:noFill/>
          <a:ln w="9525">
            <a:noFill/>
            <a:miter lim="800000"/>
            <a:headEnd/>
            <a:tailEnd/>
          </a:ln>
        </p:spPr>
      </p:pic>
      <p:sp>
        <p:nvSpPr>
          <p:cNvPr id="7" name="Текст 6"/>
          <p:cNvSpPr>
            <a:spLocks noGrp="1"/>
          </p:cNvSpPr>
          <p:nvPr>
            <p:ph type="body" sz="half" idx="2"/>
          </p:nvPr>
        </p:nvSpPr>
        <p:spPr>
          <a:xfrm>
            <a:off x="3563888" y="5661248"/>
            <a:ext cx="5580112" cy="792088"/>
          </a:xfrm>
        </p:spPr>
        <p:txBody>
          <a:bodyPr/>
          <a:lstStyle/>
          <a:p>
            <a:r>
              <a:rPr lang="ru-RU" sz="2800" dirty="0" smtClean="0">
                <a:solidFill>
                  <a:srgbClr val="FFFF00"/>
                </a:solidFill>
              </a:rPr>
              <a:t>                   </a:t>
            </a:r>
          </a:p>
          <a:p>
            <a:r>
              <a:rPr lang="ru-RU" sz="2800" dirty="0" smtClean="0">
                <a:solidFill>
                  <a:srgbClr val="FFFF00"/>
                </a:solidFill>
              </a:rPr>
              <a:t>                    Шах </a:t>
            </a:r>
            <a:r>
              <a:rPr lang="ru-RU" sz="2800" dirty="0" err="1" smtClean="0">
                <a:solidFill>
                  <a:srgbClr val="FFFF00"/>
                </a:solidFill>
              </a:rPr>
              <a:t>Джахан</a:t>
            </a:r>
            <a:r>
              <a:rPr lang="ru-RU" sz="2800" dirty="0" smtClean="0">
                <a:solidFill>
                  <a:srgbClr val="FFFF00"/>
                </a:solidFill>
              </a:rPr>
              <a:t> </a:t>
            </a:r>
            <a:endParaRPr lang="ru-RU" sz="2800" dirty="0">
              <a:solidFill>
                <a:srgbClr val="FFFF00"/>
              </a:solidFill>
            </a:endParaRPr>
          </a:p>
        </p:txBody>
      </p:sp>
      <p:pic>
        <p:nvPicPr>
          <p:cNvPr id="3" name="Picture 2"/>
          <p:cNvPicPr>
            <a:picLocks noGrp="1" noChangeAspect="1" noChangeArrowheads="1"/>
          </p:cNvPicPr>
          <p:nvPr>
            <p:ph sz="half" idx="4294967295"/>
          </p:nvPr>
        </p:nvPicPr>
        <p:blipFill>
          <a:blip r:embed="rId3" cstate="print"/>
          <a:srcRect/>
          <a:stretch>
            <a:fillRect/>
          </a:stretch>
        </p:blipFill>
        <p:spPr bwMode="auto">
          <a:xfrm>
            <a:off x="5387975" y="333375"/>
            <a:ext cx="3756025" cy="54483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endParaRPr lang="ru-RU" smtClean="0"/>
          </a:p>
        </p:txBody>
      </p:sp>
      <p:pic>
        <p:nvPicPr>
          <p:cNvPr id="5124" name="Picture 5" descr="d:\Users\галина\Desktop\новые чудеса\agra0082.jpg"/>
          <p:cNvPicPr>
            <a:picLocks noGrp="1" noChangeAspect="1" noChangeArrowheads="1"/>
          </p:cNvPicPr>
          <p:nvPr>
            <p:ph type="pic" idx="1"/>
          </p:nvPr>
        </p:nvPicPr>
        <p:blipFill>
          <a:blip r:embed="rId2" cstate="print"/>
          <a:srcRect/>
          <a:stretch>
            <a:fillRect/>
          </a:stretch>
        </p:blipFill>
        <p:spPr bwMode="auto">
          <a:xfrm>
            <a:off x="0" y="188913"/>
            <a:ext cx="8893175" cy="6669087"/>
          </a:xfrm>
          <a:noFill/>
          <a:ln>
            <a:miter lim="800000"/>
            <a:headEnd/>
            <a:tailEnd/>
          </a:ln>
        </p:spPr>
      </p:pic>
      <p:sp>
        <p:nvSpPr>
          <p:cNvPr id="5123" name="Текст 3"/>
          <p:cNvSpPr>
            <a:spLocks noGrp="1"/>
          </p:cNvSpPr>
          <p:nvPr>
            <p:ph type="body" sz="half" idx="2"/>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ru-RU" smtClean="0"/>
          </a:p>
        </p:txBody>
      </p:sp>
    </p:spTree>
  </p:cSld>
  <p:clrMapOvr>
    <a:masterClrMapping/>
  </p:clrMapOvr>
  <p:transition>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endParaRPr lang="ru-RU" smtClean="0"/>
          </a:p>
        </p:txBody>
      </p:sp>
      <p:pic>
        <p:nvPicPr>
          <p:cNvPr id="6148" name="Picture 5" descr="d:\Users\галина\Desktop\новые чудеса\agra0031.jpg"/>
          <p:cNvPicPr>
            <a:picLocks noGrp="1" noChangeAspect="1" noChangeArrowheads="1"/>
          </p:cNvPicPr>
          <p:nvPr>
            <p:ph type="pic" idx="1"/>
          </p:nvPr>
        </p:nvPicPr>
        <p:blipFill>
          <a:blip r:embed="rId2" cstate="print"/>
          <a:srcRect l="5667" r="5667"/>
          <a:stretch>
            <a:fillRect/>
          </a:stretch>
        </p:blipFill>
        <p:spPr bwMode="auto">
          <a:xfrm>
            <a:off x="0" y="209550"/>
            <a:ext cx="8893175" cy="6459538"/>
          </a:xfrm>
          <a:noFill/>
          <a:ln>
            <a:miter lim="800000"/>
            <a:headEnd/>
            <a:tailEnd/>
          </a:ln>
        </p:spPr>
      </p:pic>
      <p:sp>
        <p:nvSpPr>
          <p:cNvPr id="6147" name="Текст 3"/>
          <p:cNvSpPr>
            <a:spLocks noGrp="1"/>
          </p:cNvSpPr>
          <p:nvPr>
            <p:ph type="body" sz="half" idx="2"/>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ru-RU" smtClean="0"/>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dirty="0"/>
          </a:p>
        </p:txBody>
      </p:sp>
      <p:pic>
        <p:nvPicPr>
          <p:cNvPr id="7" name="Picture 8" descr="витрув"/>
          <p:cNvPicPr>
            <a:picLocks noGrp="1" noChangeAspect="1" noChangeArrowheads="1"/>
          </p:cNvPicPr>
          <p:nvPr>
            <p:ph sz="half" idx="2"/>
          </p:nvPr>
        </p:nvPicPr>
        <p:blipFill>
          <a:blip r:embed="rId2" cstate="print"/>
          <a:srcRect/>
          <a:stretch>
            <a:fillRect/>
          </a:stretch>
        </p:blipFill>
        <p:spPr bwMode="auto">
          <a:xfrm>
            <a:off x="395536" y="764694"/>
            <a:ext cx="4469130" cy="4371975"/>
          </a:xfrm>
          <a:prstGeom prst="rect">
            <a:avLst/>
          </a:prstGeom>
          <a:noFill/>
        </p:spPr>
      </p:pic>
      <p:sp>
        <p:nvSpPr>
          <p:cNvPr id="5" name="Текст 4"/>
          <p:cNvSpPr>
            <a:spLocks noGrp="1"/>
          </p:cNvSpPr>
          <p:nvPr>
            <p:ph type="body" sz="quarter" idx="3"/>
          </p:nvPr>
        </p:nvSpPr>
        <p:spPr/>
        <p:txBody>
          <a:bodyPr/>
          <a:lstStyle/>
          <a:p>
            <a:endParaRPr lang="ru-RU" dirty="0"/>
          </a:p>
        </p:txBody>
      </p:sp>
      <p:sp>
        <p:nvSpPr>
          <p:cNvPr id="6" name="Содержимое 5"/>
          <p:cNvSpPr>
            <a:spLocks noGrp="1"/>
          </p:cNvSpPr>
          <p:nvPr>
            <p:ph sz="quarter" idx="4"/>
          </p:nvPr>
        </p:nvSpPr>
        <p:spPr>
          <a:xfrm>
            <a:off x="4644008" y="692696"/>
            <a:ext cx="4041775" cy="3951288"/>
          </a:xfrm>
        </p:spPr>
        <p:txBody>
          <a:bodyPr/>
          <a:lstStyle/>
          <a:p>
            <a:r>
              <a:rPr lang="uk-UA" dirty="0" err="1" smtClean="0">
                <a:solidFill>
                  <a:schemeClr val="bg1"/>
                </a:solidFill>
              </a:rPr>
              <a:t>Архитектура</a:t>
            </a:r>
            <a:r>
              <a:rPr lang="uk-UA" dirty="0" smtClean="0">
                <a:solidFill>
                  <a:schemeClr val="bg1"/>
                </a:solidFill>
              </a:rPr>
              <a:t> </a:t>
            </a:r>
            <a:r>
              <a:rPr lang="uk-UA" dirty="0" err="1" smtClean="0">
                <a:solidFill>
                  <a:schemeClr val="bg1"/>
                </a:solidFill>
              </a:rPr>
              <a:t>владеет</a:t>
            </a:r>
            <a:r>
              <a:rPr lang="uk-UA" dirty="0" smtClean="0">
                <a:solidFill>
                  <a:schemeClr val="bg1"/>
                </a:solidFill>
              </a:rPr>
              <a:t> </a:t>
            </a:r>
            <a:r>
              <a:rPr lang="uk-UA" dirty="0" err="1" smtClean="0">
                <a:solidFill>
                  <a:schemeClr val="bg1"/>
                </a:solidFill>
              </a:rPr>
              <a:t>тремя</a:t>
            </a:r>
            <a:r>
              <a:rPr lang="uk-UA" dirty="0" smtClean="0">
                <a:solidFill>
                  <a:schemeClr val="bg1"/>
                </a:solidFill>
              </a:rPr>
              <a:t> </a:t>
            </a:r>
            <a:r>
              <a:rPr lang="uk-UA" dirty="0" err="1" smtClean="0">
                <a:solidFill>
                  <a:schemeClr val="bg1"/>
                </a:solidFill>
              </a:rPr>
              <a:t>главными</a:t>
            </a:r>
            <a:r>
              <a:rPr lang="uk-UA" dirty="0" smtClean="0">
                <a:solidFill>
                  <a:schemeClr val="bg1"/>
                </a:solidFill>
              </a:rPr>
              <a:t> </a:t>
            </a:r>
            <a:r>
              <a:rPr lang="uk-UA" dirty="0" err="1" smtClean="0">
                <a:solidFill>
                  <a:schemeClr val="bg1"/>
                </a:solidFill>
              </a:rPr>
              <a:t>свойствами</a:t>
            </a:r>
            <a:r>
              <a:rPr lang="uk-UA" dirty="0" smtClean="0">
                <a:solidFill>
                  <a:schemeClr val="bg1"/>
                </a:solidFill>
              </a:rPr>
              <a:t>: </a:t>
            </a:r>
            <a:r>
              <a:rPr lang="uk-UA" dirty="0" err="1" smtClean="0">
                <a:solidFill>
                  <a:schemeClr val="bg1"/>
                </a:solidFill>
              </a:rPr>
              <a:t>прочностью</a:t>
            </a:r>
            <a:r>
              <a:rPr lang="uk-UA" dirty="0" smtClean="0">
                <a:solidFill>
                  <a:schemeClr val="bg1"/>
                </a:solidFill>
              </a:rPr>
              <a:t>, </a:t>
            </a:r>
            <a:r>
              <a:rPr lang="uk-UA" dirty="0" err="1" smtClean="0">
                <a:solidFill>
                  <a:schemeClr val="bg1"/>
                </a:solidFill>
              </a:rPr>
              <a:t>пользой</a:t>
            </a:r>
            <a:r>
              <a:rPr lang="uk-UA" dirty="0" smtClean="0">
                <a:solidFill>
                  <a:schemeClr val="bg1"/>
                </a:solidFill>
              </a:rPr>
              <a:t> и </a:t>
            </a:r>
            <a:r>
              <a:rPr lang="uk-UA" dirty="0" err="1" smtClean="0">
                <a:solidFill>
                  <a:schemeClr val="bg1"/>
                </a:solidFill>
              </a:rPr>
              <a:t>красотой</a:t>
            </a:r>
            <a:r>
              <a:rPr lang="uk-UA" dirty="0" smtClean="0">
                <a:solidFill>
                  <a:schemeClr val="bg1"/>
                </a:solidFill>
              </a:rPr>
              <a:t>. </a:t>
            </a:r>
            <a:r>
              <a:rPr lang="uk-UA" dirty="0" err="1" smtClean="0">
                <a:solidFill>
                  <a:schemeClr val="bg1"/>
                </a:solidFill>
              </a:rPr>
              <a:t>Прочность</a:t>
            </a:r>
            <a:r>
              <a:rPr lang="uk-UA" dirty="0" smtClean="0">
                <a:solidFill>
                  <a:schemeClr val="bg1"/>
                </a:solidFill>
              </a:rPr>
              <a:t> - </a:t>
            </a:r>
            <a:r>
              <a:rPr lang="uk-UA" dirty="0" err="1" smtClean="0">
                <a:solidFill>
                  <a:schemeClr val="bg1"/>
                </a:solidFill>
              </a:rPr>
              <a:t>надежность</a:t>
            </a:r>
            <a:r>
              <a:rPr lang="uk-UA" dirty="0" smtClean="0">
                <a:solidFill>
                  <a:schemeClr val="bg1"/>
                </a:solidFill>
              </a:rPr>
              <a:t> </a:t>
            </a:r>
            <a:r>
              <a:rPr lang="uk-UA" dirty="0" err="1" smtClean="0">
                <a:solidFill>
                  <a:schemeClr val="bg1"/>
                </a:solidFill>
              </a:rPr>
              <a:t>конструкций</a:t>
            </a:r>
            <a:r>
              <a:rPr lang="uk-UA" dirty="0" smtClean="0">
                <a:solidFill>
                  <a:schemeClr val="bg1"/>
                </a:solidFill>
              </a:rPr>
              <a:t>, </a:t>
            </a:r>
            <a:r>
              <a:rPr lang="uk-UA" dirty="0" err="1" smtClean="0">
                <a:solidFill>
                  <a:schemeClr val="bg1"/>
                </a:solidFill>
              </a:rPr>
              <a:t>польза</a:t>
            </a:r>
            <a:r>
              <a:rPr lang="uk-UA" dirty="0" smtClean="0">
                <a:solidFill>
                  <a:schemeClr val="bg1"/>
                </a:solidFill>
              </a:rPr>
              <a:t> - </a:t>
            </a:r>
            <a:r>
              <a:rPr lang="uk-UA" dirty="0" err="1" smtClean="0">
                <a:solidFill>
                  <a:schemeClr val="bg1"/>
                </a:solidFill>
              </a:rPr>
              <a:t>соответствие</a:t>
            </a:r>
            <a:r>
              <a:rPr lang="uk-UA" dirty="0" smtClean="0">
                <a:solidFill>
                  <a:schemeClr val="bg1"/>
                </a:solidFill>
              </a:rPr>
              <a:t> </a:t>
            </a:r>
            <a:r>
              <a:rPr lang="uk-UA" dirty="0" err="1" smtClean="0">
                <a:solidFill>
                  <a:schemeClr val="bg1"/>
                </a:solidFill>
              </a:rPr>
              <a:t>сооружения</a:t>
            </a:r>
            <a:r>
              <a:rPr lang="uk-UA" dirty="0" smtClean="0">
                <a:solidFill>
                  <a:schemeClr val="bg1"/>
                </a:solidFill>
              </a:rPr>
              <a:t> </a:t>
            </a:r>
            <a:r>
              <a:rPr lang="uk-UA" dirty="0" err="1" smtClean="0">
                <a:solidFill>
                  <a:schemeClr val="bg1"/>
                </a:solidFill>
              </a:rPr>
              <a:t>назначению</a:t>
            </a:r>
            <a:r>
              <a:rPr lang="uk-UA" dirty="0" smtClean="0">
                <a:solidFill>
                  <a:schemeClr val="bg1"/>
                </a:solidFill>
              </a:rPr>
              <a:t>, а красота - </a:t>
            </a:r>
            <a:r>
              <a:rPr lang="uk-UA" dirty="0" err="1" smtClean="0">
                <a:solidFill>
                  <a:schemeClr val="bg1"/>
                </a:solidFill>
              </a:rPr>
              <a:t>выражение</a:t>
            </a:r>
            <a:r>
              <a:rPr lang="uk-UA" dirty="0" smtClean="0">
                <a:solidFill>
                  <a:schemeClr val="bg1"/>
                </a:solidFill>
              </a:rPr>
              <a:t> </a:t>
            </a:r>
            <a:r>
              <a:rPr lang="uk-UA" dirty="0" err="1" smtClean="0">
                <a:solidFill>
                  <a:schemeClr val="bg1"/>
                </a:solidFill>
              </a:rPr>
              <a:t>тех</a:t>
            </a:r>
            <a:r>
              <a:rPr lang="uk-UA" dirty="0" smtClean="0">
                <a:solidFill>
                  <a:schemeClr val="bg1"/>
                </a:solidFill>
              </a:rPr>
              <a:t> </a:t>
            </a:r>
            <a:r>
              <a:rPr lang="uk-UA" dirty="0" err="1" smtClean="0">
                <a:solidFill>
                  <a:schemeClr val="bg1"/>
                </a:solidFill>
              </a:rPr>
              <a:t>чувств</a:t>
            </a:r>
            <a:r>
              <a:rPr lang="uk-UA" dirty="0" smtClean="0">
                <a:solidFill>
                  <a:schemeClr val="bg1"/>
                </a:solidFill>
              </a:rPr>
              <a:t>, </a:t>
            </a:r>
            <a:r>
              <a:rPr lang="uk-UA" dirty="0" err="1" smtClean="0">
                <a:solidFill>
                  <a:schemeClr val="bg1"/>
                </a:solidFill>
              </a:rPr>
              <a:t>которые</a:t>
            </a:r>
            <a:r>
              <a:rPr lang="uk-UA" dirty="0" smtClean="0">
                <a:solidFill>
                  <a:schemeClr val="bg1"/>
                </a:solidFill>
              </a:rPr>
              <a:t> </a:t>
            </a:r>
            <a:r>
              <a:rPr lang="uk-UA" dirty="0" err="1" smtClean="0">
                <a:solidFill>
                  <a:schemeClr val="bg1"/>
                </a:solidFill>
              </a:rPr>
              <a:t>должен</a:t>
            </a:r>
            <a:r>
              <a:rPr lang="uk-UA" dirty="0" smtClean="0">
                <a:solidFill>
                  <a:schemeClr val="bg1"/>
                </a:solidFill>
              </a:rPr>
              <a:t> </a:t>
            </a:r>
            <a:r>
              <a:rPr lang="uk-UA" dirty="0" err="1" smtClean="0">
                <a:solidFill>
                  <a:schemeClr val="bg1"/>
                </a:solidFill>
              </a:rPr>
              <a:t>вызывать</a:t>
            </a:r>
            <a:r>
              <a:rPr lang="uk-UA" dirty="0" smtClean="0">
                <a:solidFill>
                  <a:schemeClr val="bg1"/>
                </a:solidFill>
              </a:rPr>
              <a:t> у </a:t>
            </a:r>
            <a:r>
              <a:rPr lang="uk-UA" dirty="0" err="1" smtClean="0">
                <a:solidFill>
                  <a:schemeClr val="bg1"/>
                </a:solidFill>
              </a:rPr>
              <a:t>зрителей</a:t>
            </a:r>
            <a:r>
              <a:rPr lang="uk-UA" dirty="0" smtClean="0">
                <a:solidFill>
                  <a:schemeClr val="bg1"/>
                </a:solidFill>
              </a:rPr>
              <a:t> </a:t>
            </a:r>
            <a:r>
              <a:rPr lang="uk-UA" dirty="0" err="1" smtClean="0">
                <a:solidFill>
                  <a:schemeClr val="bg1"/>
                </a:solidFill>
              </a:rPr>
              <a:t>построенный</a:t>
            </a:r>
            <a:r>
              <a:rPr lang="uk-UA" dirty="0" smtClean="0">
                <a:solidFill>
                  <a:schemeClr val="bg1"/>
                </a:solidFill>
              </a:rPr>
              <a:t> </a:t>
            </a:r>
            <a:r>
              <a:rPr lang="uk-UA" dirty="0" err="1" smtClean="0">
                <a:solidFill>
                  <a:schemeClr val="bg1"/>
                </a:solidFill>
              </a:rPr>
              <a:t>дом</a:t>
            </a:r>
            <a:r>
              <a:rPr lang="uk-UA" dirty="0" smtClean="0">
                <a:solidFill>
                  <a:schemeClr val="bg1"/>
                </a:solidFill>
              </a:rPr>
              <a:t> »</a:t>
            </a:r>
            <a:r>
              <a:rPr lang="uk-UA" sz="2000" dirty="0" smtClean="0">
                <a:solidFill>
                  <a:schemeClr val="bg1"/>
                </a:solidFill>
              </a:rPr>
              <a:t/>
            </a:r>
            <a:br>
              <a:rPr lang="uk-UA" sz="2000" dirty="0" smtClean="0">
                <a:solidFill>
                  <a:schemeClr val="bg1"/>
                </a:solidFill>
              </a:rPr>
            </a:br>
            <a:r>
              <a:rPr lang="uk-UA" sz="3200" dirty="0" err="1" smtClean="0">
                <a:solidFill>
                  <a:schemeClr val="bg1"/>
                </a:solidFill>
              </a:rPr>
              <a:t>Марк</a:t>
            </a:r>
            <a:r>
              <a:rPr lang="uk-UA" sz="3200" dirty="0" smtClean="0">
                <a:solidFill>
                  <a:schemeClr val="bg1"/>
                </a:solidFill>
              </a:rPr>
              <a:t>  </a:t>
            </a:r>
            <a:r>
              <a:rPr lang="uk-UA" sz="3200" dirty="0" err="1" smtClean="0">
                <a:solidFill>
                  <a:schemeClr val="bg1"/>
                </a:solidFill>
              </a:rPr>
              <a:t>Витрувий</a:t>
            </a:r>
            <a:endParaRPr lang="ru-RU" sz="3200" dirty="0" smtClean="0">
              <a:solidFill>
                <a:schemeClr val="bg1"/>
              </a:solidFill>
            </a:endParaRPr>
          </a:p>
          <a:p>
            <a:endParaRPr lang="ru-RU" sz="2000" dirty="0"/>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r>
              <a:rPr lang="ru-RU" smtClean="0"/>
              <a:t>ВЕЛИКАЯ КИТАЙСКАЯ СТЕНА</a:t>
            </a:r>
          </a:p>
        </p:txBody>
      </p:sp>
      <p:pic>
        <p:nvPicPr>
          <p:cNvPr id="7172" name="Picture 5" descr="d:\Users\галина\Desktop\новые чудеса\1292463427_img-6040-nature.jpg"/>
          <p:cNvPicPr>
            <a:picLocks noGrp="1" noChangeAspect="1" noChangeArrowheads="1"/>
          </p:cNvPicPr>
          <p:nvPr>
            <p:ph type="pic" idx="1"/>
          </p:nvPr>
        </p:nvPicPr>
        <p:blipFill>
          <a:blip r:embed="rId2" cstate="print"/>
          <a:srcRect/>
          <a:stretch>
            <a:fillRect/>
          </a:stretch>
        </p:blipFill>
        <p:spPr bwMode="auto">
          <a:noFill/>
          <a:ln>
            <a:miter lim="800000"/>
            <a:headEnd/>
            <a:tailEnd/>
          </a:ln>
        </p:spPr>
      </p:pic>
      <p:sp>
        <p:nvSpPr>
          <p:cNvPr id="7171" name="Текст 3"/>
          <p:cNvSpPr>
            <a:spLocks noGrp="1"/>
          </p:cNvSpPr>
          <p:nvPr>
            <p:ph type="body" sz="half" idx="2"/>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ru-RU" smtClean="0"/>
          </a:p>
        </p:txBody>
      </p:sp>
    </p:spTree>
  </p:cSld>
  <p:clrMapOvr>
    <a:masterClrMapping/>
  </p:clrMapOvr>
  <p:transition>
    <p:comb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endParaRPr lang="ru-RU" smtClean="0"/>
          </a:p>
        </p:txBody>
      </p:sp>
      <p:pic>
        <p:nvPicPr>
          <p:cNvPr id="8196" name="Picture 2" descr="d:\Users\галина\Desktop\новые чудеса\china-great-wall.jpg"/>
          <p:cNvPicPr>
            <a:picLocks noGrp="1" noChangeAspect="1" noChangeArrowheads="1"/>
          </p:cNvPicPr>
          <p:nvPr>
            <p:ph type="pic" idx="1"/>
          </p:nvPr>
        </p:nvPicPr>
        <p:blipFill>
          <a:blip r:embed="rId2" cstate="print"/>
          <a:srcRect l="5589" r="5589"/>
          <a:stretch>
            <a:fillRect/>
          </a:stretch>
        </p:blipFill>
        <p:spPr bwMode="auto">
          <a:xfrm>
            <a:off x="179388" y="260350"/>
            <a:ext cx="8578850" cy="6434138"/>
          </a:xfrm>
          <a:noFill/>
          <a:ln>
            <a:miter lim="800000"/>
            <a:headEnd/>
            <a:tailEnd/>
          </a:ln>
        </p:spPr>
      </p:pic>
      <p:sp>
        <p:nvSpPr>
          <p:cNvPr id="8195" name="Текст 3"/>
          <p:cNvSpPr>
            <a:spLocks noGrp="1"/>
          </p:cNvSpPr>
          <p:nvPr>
            <p:ph type="body" sz="half" idx="2"/>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ru-RU" smtClean="0"/>
          </a:p>
        </p:txBody>
      </p:sp>
    </p:spTree>
  </p:cSld>
  <p:clrMapOvr>
    <a:masterClrMapping/>
  </p:clrMapOvr>
  <p:transition>
    <p:comb/>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Users\галина\Desktop\новые чудеса\1290839307_refrns.ru_the-colosseum-rome-italy.jpg"/>
          <p:cNvPicPr>
            <a:picLocks noChangeAspect="1" noChangeArrowheads="1"/>
          </p:cNvPicPr>
          <p:nvPr/>
        </p:nvPicPr>
        <p:blipFill>
          <a:blip r:embed="rId2" cstate="print"/>
          <a:srcRect/>
          <a:stretch>
            <a:fillRect/>
          </a:stretch>
        </p:blipFill>
        <p:spPr bwMode="auto">
          <a:xfrm>
            <a:off x="0" y="188913"/>
            <a:ext cx="9144000" cy="6800850"/>
          </a:xfrm>
          <a:prstGeom prst="rect">
            <a:avLst/>
          </a:prstGeom>
          <a:noFill/>
          <a:ln w="9525">
            <a:noFill/>
            <a:miter lim="800000"/>
            <a:headEnd/>
            <a:tailEnd/>
          </a:ln>
        </p:spPr>
      </p:pic>
    </p:spTree>
  </p:cSld>
  <p:clrMapOvr>
    <a:masterClrMapping/>
  </p:clrMapOvr>
  <p:transition>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Users\галина\Desktop\новые чудеса\colosseum_tour_header.jpg"/>
          <p:cNvPicPr>
            <a:picLocks noChangeAspect="1" noChangeArrowheads="1"/>
          </p:cNvPicPr>
          <p:nvPr/>
        </p:nvPicPr>
        <p:blipFill>
          <a:blip r:embed="rId2" cstate="print"/>
          <a:srcRect/>
          <a:stretch>
            <a:fillRect/>
          </a:stretch>
        </p:blipFill>
        <p:spPr bwMode="auto">
          <a:xfrm>
            <a:off x="2339748" y="188639"/>
            <a:ext cx="6642830" cy="5564981"/>
          </a:xfrm>
          <a:prstGeom prst="rect">
            <a:avLst/>
          </a:prstGeom>
          <a:noFill/>
        </p:spPr>
      </p:pic>
    </p:spTree>
  </p:cSld>
  <p:clrMapOvr>
    <a:masterClrMapping/>
  </p:clrMapOvr>
  <p:transition>
    <p:randomBa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descr="d:\Users\галина\Desktop\новые чудеса\159083.jpg"/>
          <p:cNvPicPr>
            <a:picLocks noChangeAspect="1" noChangeArrowheads="1"/>
          </p:cNvPicPr>
          <p:nvPr/>
        </p:nvPicPr>
        <p:blipFill>
          <a:blip r:embed="rId2" cstate="print"/>
          <a:srcRect/>
          <a:stretch>
            <a:fillRect/>
          </a:stretch>
        </p:blipFill>
        <p:spPr bwMode="auto">
          <a:xfrm>
            <a:off x="1799653" y="0"/>
            <a:ext cx="7344347" cy="5410200"/>
          </a:xfrm>
          <a:prstGeom prst="rect">
            <a:avLst/>
          </a:prstGeom>
          <a:noFill/>
        </p:spPr>
      </p:pic>
    </p:spTree>
  </p:cSld>
  <p:clrMapOvr>
    <a:masterClrMapping/>
  </p:clrMapOvr>
  <p:transition>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descr="d:\Users\галина\Desktop\новые чудеса\26ebabe7cb21.jpg"/>
          <p:cNvPicPr>
            <a:picLocks noChangeAspect="1" noChangeArrowheads="1"/>
          </p:cNvPicPr>
          <p:nvPr/>
        </p:nvPicPr>
        <p:blipFill>
          <a:blip r:embed="rId2" cstate="print"/>
          <a:srcRect/>
          <a:stretch>
            <a:fillRect/>
          </a:stretch>
        </p:blipFill>
        <p:spPr bwMode="auto">
          <a:xfrm>
            <a:off x="1219200" y="0"/>
            <a:ext cx="7924800" cy="5943600"/>
          </a:xfrm>
          <a:prstGeom prst="rect">
            <a:avLst/>
          </a:prstGeom>
          <a:noFill/>
        </p:spPr>
      </p:pic>
      <p:sp>
        <p:nvSpPr>
          <p:cNvPr id="3" name="Заголовок 2"/>
          <p:cNvSpPr>
            <a:spLocks noGrp="1"/>
          </p:cNvSpPr>
          <p:nvPr>
            <p:ph type="title"/>
          </p:nvPr>
        </p:nvSpPr>
        <p:spPr/>
        <p:txBody>
          <a:bodyPr/>
          <a:lstStyle/>
          <a:p>
            <a:endParaRPr lang="ru-RU"/>
          </a:p>
        </p:txBody>
      </p:sp>
      <p:sp>
        <p:nvSpPr>
          <p:cNvPr id="4" name="Рисунок 3"/>
          <p:cNvSpPr>
            <a:spLocks noGrp="1"/>
          </p:cNvSpPr>
          <p:nvPr>
            <p:ph type="pic" idx="1"/>
          </p:nvPr>
        </p:nvSpPr>
        <p:spPr/>
      </p:sp>
      <p:sp>
        <p:nvSpPr>
          <p:cNvPr id="5" name="Текст 4"/>
          <p:cNvSpPr>
            <a:spLocks noGrp="1"/>
          </p:cNvSpPr>
          <p:nvPr>
            <p:ph type="body" sz="half" idx="2"/>
          </p:nvPr>
        </p:nvSpPr>
        <p:spPr>
          <a:xfrm>
            <a:off x="1907704" y="6093296"/>
            <a:ext cx="5486400" cy="764704"/>
          </a:xfrm>
        </p:spPr>
        <p:txBody>
          <a:bodyPr/>
          <a:lstStyle/>
          <a:p>
            <a:r>
              <a:rPr lang="ru-RU" sz="2000" b="1" dirty="0" smtClean="0">
                <a:solidFill>
                  <a:srgbClr val="FF0000"/>
                </a:solidFill>
              </a:rPr>
              <a:t>                 МАЧУ-ПИКЧУ</a:t>
            </a:r>
          </a:p>
          <a:p>
            <a:r>
              <a:rPr lang="ru-RU" sz="2000" b="1" dirty="0" smtClean="0">
                <a:solidFill>
                  <a:srgbClr val="FF0000"/>
                </a:solidFill>
              </a:rPr>
              <a:t>                         ПЕРУ        </a:t>
            </a:r>
            <a:endParaRPr lang="ru-RU" sz="2000" b="1" dirty="0">
              <a:solidFill>
                <a:srgbClr val="FF0000"/>
              </a:solidFill>
            </a:endParaRPr>
          </a:p>
        </p:txBody>
      </p:sp>
    </p:spTree>
  </p:cSld>
  <p:clrMapOvr>
    <a:masterClrMapping/>
  </p:clrMapOvr>
  <p:transition>
    <p:blinds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76672"/>
            <a:ext cx="8229600" cy="5649491"/>
          </a:xfrm>
        </p:spPr>
        <p:txBody>
          <a:bodyPr/>
          <a:lstStyle/>
          <a:p>
            <a:r>
              <a:rPr lang="ru-RU" sz="2800" dirty="0" smtClean="0">
                <a:solidFill>
                  <a:srgbClr val="FFFF00"/>
                </a:solidFill>
              </a:rPr>
              <a:t>Постройка статуи продолжалась около девяти лет – с 1922 по 1931 гг. Первоначальный эскиз памятника разработал художник Карлос Освальд. В 1924 французский скульптор Поль </a:t>
            </a:r>
            <a:r>
              <a:rPr lang="ru-RU" sz="2800" dirty="0" err="1" smtClean="0">
                <a:solidFill>
                  <a:srgbClr val="FFFF00"/>
                </a:solidFill>
              </a:rPr>
              <a:t>Ландовски</a:t>
            </a:r>
            <a:r>
              <a:rPr lang="ru-RU" sz="2800" dirty="0" smtClean="0">
                <a:solidFill>
                  <a:srgbClr val="FFFF00"/>
                </a:solidFill>
              </a:rPr>
              <a:t> (</a:t>
            </a:r>
            <a:r>
              <a:rPr lang="ru-RU" sz="2800" dirty="0" err="1" smtClean="0">
                <a:solidFill>
                  <a:srgbClr val="FFFF00"/>
                </a:solidFill>
              </a:rPr>
              <a:t>Paul</a:t>
            </a:r>
            <a:r>
              <a:rPr lang="ru-RU" sz="2800" dirty="0" smtClean="0">
                <a:solidFill>
                  <a:srgbClr val="FFFF00"/>
                </a:solidFill>
              </a:rPr>
              <a:t> </a:t>
            </a:r>
            <a:r>
              <a:rPr lang="ru-RU" sz="2800" dirty="0" err="1" smtClean="0">
                <a:solidFill>
                  <a:srgbClr val="FFFF00"/>
                </a:solidFill>
              </a:rPr>
              <a:t>Landowski</a:t>
            </a:r>
            <a:r>
              <a:rPr lang="ru-RU" sz="2800" dirty="0" smtClean="0">
                <a:solidFill>
                  <a:srgbClr val="FFFF00"/>
                </a:solidFill>
              </a:rPr>
              <a:t>) закончил моделирование головы (высотой 3,75 метра) и рук статуи. В разобранном виде все детали монумента доставлялись в Бразилию и транспортировались на вершину горы </a:t>
            </a:r>
            <a:r>
              <a:rPr lang="ru-RU" sz="2800" dirty="0" err="1" smtClean="0">
                <a:solidFill>
                  <a:srgbClr val="FFFF00"/>
                </a:solidFill>
              </a:rPr>
              <a:t>Корковадо</a:t>
            </a:r>
            <a:r>
              <a:rPr lang="ru-RU" sz="2800" dirty="0" smtClean="0">
                <a:solidFill>
                  <a:srgbClr val="FFFF00"/>
                </a:solidFill>
              </a:rPr>
              <a:t>. 12 октября 1931 состоялось торжественное открытие и освящение монумента, ставшего символом </a:t>
            </a:r>
            <a:r>
              <a:rPr lang="ru-RU" sz="2800" dirty="0" err="1" smtClean="0">
                <a:solidFill>
                  <a:srgbClr val="FFFF00"/>
                </a:solidFill>
              </a:rPr>
              <a:t>Рио-де</a:t>
            </a:r>
            <a:r>
              <a:rPr lang="ru-RU" sz="2800" dirty="0" smtClean="0">
                <a:solidFill>
                  <a:srgbClr val="FFFF00"/>
                </a:solidFill>
              </a:rPr>
              <a:t>-         </a:t>
            </a:r>
            <a:r>
              <a:rPr lang="ru-RU" sz="2800" dirty="0" err="1" smtClean="0">
                <a:solidFill>
                  <a:srgbClr val="FFFF00"/>
                </a:solidFill>
              </a:rPr>
              <a:t>Жанейро</a:t>
            </a:r>
            <a:r>
              <a:rPr lang="ru-RU" sz="2800" dirty="0" smtClean="0">
                <a:solidFill>
                  <a:srgbClr val="FFFF00"/>
                </a:solidFill>
              </a:rPr>
              <a:t>.</a:t>
            </a:r>
            <a:endParaRPr lang="ru-RU" sz="2800" dirty="0">
              <a:solidFill>
                <a:srgbClr val="FFFF00"/>
              </a:solidFill>
            </a:endParaRPr>
          </a:p>
        </p:txBody>
      </p:sp>
    </p:spTree>
  </p:cSld>
  <p:clrMapOvr>
    <a:masterClrMapping/>
  </p:clrMapOvr>
  <p:transition>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d:\Users\галина\Desktop\Statuya-Hrista-Iskupitelya-foto-10.jpg"/>
          <p:cNvPicPr>
            <a:picLocks noChangeAspect="1" noChangeArrowheads="1"/>
          </p:cNvPicPr>
          <p:nvPr/>
        </p:nvPicPr>
        <p:blipFill>
          <a:blip r:embed="rId2" cstate="print"/>
          <a:srcRect/>
          <a:stretch>
            <a:fillRect/>
          </a:stretch>
        </p:blipFill>
        <p:spPr bwMode="auto">
          <a:xfrm>
            <a:off x="1907704" y="188640"/>
            <a:ext cx="6972301" cy="5232400"/>
          </a:xfrm>
          <a:prstGeom prst="rect">
            <a:avLst/>
          </a:prstGeom>
          <a:noFill/>
        </p:spPr>
      </p:pic>
      <p:sp>
        <p:nvSpPr>
          <p:cNvPr id="3" name="Заголовок 2"/>
          <p:cNvSpPr>
            <a:spLocks noGrp="1"/>
          </p:cNvSpPr>
          <p:nvPr>
            <p:ph type="title"/>
          </p:nvPr>
        </p:nvSpPr>
        <p:spPr/>
        <p:txBody>
          <a:bodyPr/>
          <a:lstStyle/>
          <a:p>
            <a:endParaRPr lang="ru-RU"/>
          </a:p>
        </p:txBody>
      </p:sp>
      <p:sp>
        <p:nvSpPr>
          <p:cNvPr id="4" name="Рисунок 3"/>
          <p:cNvSpPr>
            <a:spLocks noGrp="1"/>
          </p:cNvSpPr>
          <p:nvPr>
            <p:ph type="pic" idx="1"/>
          </p:nvPr>
        </p:nvSpPr>
        <p:spPr/>
      </p:sp>
      <p:sp>
        <p:nvSpPr>
          <p:cNvPr id="5" name="Текст 4"/>
          <p:cNvSpPr>
            <a:spLocks noGrp="1"/>
          </p:cNvSpPr>
          <p:nvPr>
            <p:ph type="body" sz="half" idx="2"/>
          </p:nvPr>
        </p:nvSpPr>
        <p:spPr>
          <a:xfrm>
            <a:off x="2411760" y="5367338"/>
            <a:ext cx="6120680" cy="1158006"/>
          </a:xfrm>
          <a:solidFill>
            <a:srgbClr val="00B050"/>
          </a:solidFill>
        </p:spPr>
        <p:txBody>
          <a:bodyPr/>
          <a:lstStyle/>
          <a:p>
            <a:r>
              <a:rPr lang="ru-RU" sz="2800" b="1" dirty="0" smtClean="0">
                <a:solidFill>
                  <a:srgbClr val="FF0000"/>
                </a:solidFill>
              </a:rPr>
              <a:t>СТАТУЯ  Христа-Искупителя  в Рио-де-Жанейро      Бразилия</a:t>
            </a:r>
            <a:endParaRPr lang="ru-RU" sz="2800" b="1" dirty="0">
              <a:solidFill>
                <a:srgbClr val="FF0000"/>
              </a:solidFill>
            </a:endParaRPr>
          </a:p>
        </p:txBody>
      </p:sp>
    </p:spTree>
  </p:cSld>
  <p:clrMapOvr>
    <a:masterClrMapping/>
  </p:clrMapOvr>
  <p:transition>
    <p:wheel spokes="8"/>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76672"/>
            <a:ext cx="8229600" cy="5649491"/>
          </a:xfrm>
        </p:spPr>
        <p:txBody>
          <a:bodyPr/>
          <a:lstStyle/>
          <a:p>
            <a:r>
              <a:rPr lang="ru-RU" dirty="0" smtClean="0">
                <a:solidFill>
                  <a:srgbClr val="FFFF00"/>
                </a:solidFill>
              </a:rPr>
              <a:t>Точные размеры статуи Христа Искупителя в Рио-де-Жанейро составляют: высота – 38 метров, в том числе пьедестала – 8 м; вес – 1145 тонн; размах рук – 30 метров. Монумент изготовлен из железобетона и мыльного камня. На вершину ведет электрифицированная железная дорога (первая в Бразилии), с курсирующим по ней миниатюрным поездом.</a:t>
            </a:r>
            <a:endParaRPr lang="ru-RU" dirty="0">
              <a:solidFill>
                <a:srgbClr val="FFFF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d:\Users\галина\Desktop\1253179832_petra020.jpg"/>
          <p:cNvPicPr>
            <a:picLocks noChangeAspect="1" noChangeArrowheads="1"/>
          </p:cNvPicPr>
          <p:nvPr/>
        </p:nvPicPr>
        <p:blipFill>
          <a:blip r:embed="rId2" cstate="print"/>
          <a:srcRect/>
          <a:stretch>
            <a:fillRect/>
          </a:stretch>
        </p:blipFill>
        <p:spPr bwMode="auto">
          <a:xfrm>
            <a:off x="395536" y="0"/>
            <a:ext cx="8572501" cy="5715000"/>
          </a:xfrm>
          <a:prstGeom prst="rect">
            <a:avLst/>
          </a:prstGeom>
          <a:noFill/>
        </p:spPr>
      </p:pic>
    </p:spTree>
  </p:cSld>
  <p:clrMapOvr>
    <a:masterClrMapping/>
  </p:clrMapOvr>
  <p:transition>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spcBef>
                <a:spcPct val="35000"/>
              </a:spcBef>
            </a:pPr>
            <a:r>
              <a:rPr lang="uk-UA" sz="4000" b="1" dirty="0" smtClean="0">
                <a:solidFill>
                  <a:srgbClr val="FFFF00"/>
                </a:solidFill>
              </a:rPr>
              <a:t>«</a:t>
            </a:r>
            <a:r>
              <a:rPr lang="uk-UA" sz="4000" b="1" dirty="0" err="1" smtClean="0">
                <a:solidFill>
                  <a:srgbClr val="FFFF00"/>
                </a:solidFill>
              </a:rPr>
              <a:t>Архитектура</a:t>
            </a:r>
            <a:r>
              <a:rPr lang="uk-UA" sz="4000" b="1" dirty="0" smtClean="0">
                <a:solidFill>
                  <a:srgbClr val="FFFF00"/>
                </a:solidFill>
              </a:rPr>
              <a:t> </a:t>
            </a:r>
            <a:r>
              <a:rPr lang="uk-UA" sz="4000" b="1" dirty="0" err="1" smtClean="0">
                <a:solidFill>
                  <a:srgbClr val="FFFF00"/>
                </a:solidFill>
              </a:rPr>
              <a:t>включает</a:t>
            </a:r>
            <a:r>
              <a:rPr lang="uk-UA" sz="4000" b="1" dirty="0" smtClean="0">
                <a:solidFill>
                  <a:srgbClr val="FFFF00"/>
                </a:solidFill>
              </a:rPr>
              <a:t> в </a:t>
            </a:r>
            <a:r>
              <a:rPr lang="uk-UA" sz="4000" b="1" dirty="0" err="1" smtClean="0">
                <a:solidFill>
                  <a:srgbClr val="FFFF00"/>
                </a:solidFill>
              </a:rPr>
              <a:t>себя</a:t>
            </a:r>
            <a:r>
              <a:rPr lang="uk-UA" sz="4000" b="1" dirty="0" smtClean="0">
                <a:solidFill>
                  <a:srgbClr val="FFFF00"/>
                </a:solidFill>
              </a:rPr>
              <a:t> всю культуру </a:t>
            </a:r>
            <a:r>
              <a:rPr lang="uk-UA" sz="4000" b="1" dirty="0" err="1" smtClean="0">
                <a:solidFill>
                  <a:srgbClr val="FFFF00"/>
                </a:solidFill>
              </a:rPr>
              <a:t>эпохи</a:t>
            </a:r>
            <a:r>
              <a:rPr lang="uk-UA" sz="4000" b="1" dirty="0" smtClean="0">
                <a:solidFill>
                  <a:srgbClr val="FFFF00"/>
                </a:solidFill>
              </a:rPr>
              <a:t>; в </a:t>
            </a:r>
            <a:r>
              <a:rPr lang="uk-UA" sz="4000" b="1" dirty="0" err="1" smtClean="0">
                <a:solidFill>
                  <a:srgbClr val="FFFF00"/>
                </a:solidFill>
              </a:rPr>
              <a:t>ней</a:t>
            </a:r>
            <a:r>
              <a:rPr lang="uk-UA" sz="4000" b="1" dirty="0" smtClean="0">
                <a:solidFill>
                  <a:srgbClr val="FFFF00"/>
                </a:solidFill>
              </a:rPr>
              <a:t> </a:t>
            </a:r>
            <a:r>
              <a:rPr lang="uk-UA" sz="4000" b="1" dirty="0" err="1" smtClean="0">
                <a:solidFill>
                  <a:srgbClr val="FFFF00"/>
                </a:solidFill>
              </a:rPr>
              <a:t>проявляется</a:t>
            </a:r>
            <a:r>
              <a:rPr lang="uk-UA" sz="4000" b="1" dirty="0" smtClean="0">
                <a:solidFill>
                  <a:srgbClr val="FFFF00"/>
                </a:solidFill>
              </a:rPr>
              <a:t> дух </a:t>
            </a:r>
            <a:r>
              <a:rPr lang="uk-UA" sz="4000" b="1" dirty="0" err="1" smtClean="0">
                <a:solidFill>
                  <a:srgbClr val="FFFF00"/>
                </a:solidFill>
              </a:rPr>
              <a:t>времени</a:t>
            </a:r>
            <a:r>
              <a:rPr lang="uk-UA" sz="4000" b="1" dirty="0" smtClean="0">
                <a:solidFill>
                  <a:srgbClr val="FFFF00"/>
                </a:solidFill>
              </a:rPr>
              <a:t>»</a:t>
            </a:r>
          </a:p>
          <a:p>
            <a:pPr algn="ctr">
              <a:spcBef>
                <a:spcPct val="35000"/>
              </a:spcBef>
            </a:pPr>
            <a:r>
              <a:rPr lang="uk-UA" sz="4000" b="1" dirty="0" smtClean="0">
                <a:solidFill>
                  <a:srgbClr val="FFFF00"/>
                </a:solidFill>
              </a:rPr>
              <a:t> </a:t>
            </a:r>
            <a:r>
              <a:rPr lang="uk-UA" sz="4000" b="1" dirty="0" err="1" smtClean="0">
                <a:solidFill>
                  <a:srgbClr val="FFFF00"/>
                </a:solidFill>
              </a:rPr>
              <a:t>Ле</a:t>
            </a:r>
            <a:r>
              <a:rPr lang="uk-UA" sz="4000" b="1" dirty="0" smtClean="0">
                <a:solidFill>
                  <a:srgbClr val="FFFF00"/>
                </a:solidFill>
              </a:rPr>
              <a:t> </a:t>
            </a:r>
            <a:r>
              <a:rPr lang="uk-UA" sz="4000" b="1" dirty="0" err="1" smtClean="0">
                <a:solidFill>
                  <a:srgbClr val="FFFF00"/>
                </a:solidFill>
              </a:rPr>
              <a:t>Корбюзье</a:t>
            </a:r>
            <a:r>
              <a:rPr lang="uk-UA" sz="4000" b="1" dirty="0" smtClean="0">
                <a:solidFill>
                  <a:srgbClr val="FFFF00"/>
                </a:solidFill>
              </a:rPr>
              <a:t>.</a:t>
            </a:r>
            <a:r>
              <a:rPr lang="uk-UA" sz="4000" dirty="0" smtClean="0">
                <a:solidFill>
                  <a:srgbClr val="FFFF00"/>
                </a:solidFill>
              </a:rPr>
              <a:t> </a:t>
            </a:r>
            <a:endParaRPr lang="ru-RU" sz="4000" dirty="0">
              <a:solidFill>
                <a:srgbClr val="FFFF00"/>
              </a:solidFill>
            </a:endParaRPr>
          </a:p>
        </p:txBody>
      </p:sp>
      <p:sp>
        <p:nvSpPr>
          <p:cNvPr id="4" name="Текст 3"/>
          <p:cNvSpPr>
            <a:spLocks noGrp="1"/>
          </p:cNvSpPr>
          <p:nvPr>
            <p:ph type="body" sz="half" idx="2"/>
          </p:nvPr>
        </p:nvSpPr>
        <p:spPr/>
        <p:txBody>
          <a:bodyPr/>
          <a:lstStyle/>
          <a:p>
            <a:endParaRPr lang="ru-RU" dirty="0"/>
          </a:p>
        </p:txBody>
      </p:sp>
      <p:pic>
        <p:nvPicPr>
          <p:cNvPr id="5" name="Picture 11" descr="корбюзье"/>
          <p:cNvPicPr>
            <a:picLocks noChangeAspect="1" noChangeArrowheads="1"/>
          </p:cNvPicPr>
          <p:nvPr/>
        </p:nvPicPr>
        <p:blipFill>
          <a:blip r:embed="rId2" cstate="print"/>
          <a:srcRect/>
          <a:stretch>
            <a:fillRect/>
          </a:stretch>
        </p:blipFill>
        <p:spPr bwMode="auto">
          <a:xfrm>
            <a:off x="539552" y="404664"/>
            <a:ext cx="2999042" cy="4125849"/>
          </a:xfrm>
          <a:prstGeom prst="rect">
            <a:avLst/>
          </a:prstGeom>
          <a:noFill/>
        </p:spPr>
      </p:pic>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0"/>
            <a:ext cx="8229600" cy="6126163"/>
          </a:xfrm>
        </p:spPr>
        <p:txBody>
          <a:bodyPr/>
          <a:lstStyle/>
          <a:p>
            <a:r>
              <a:rPr lang="ru-RU" dirty="0" smtClean="0">
                <a:solidFill>
                  <a:srgbClr val="FFFF00"/>
                </a:solidFill>
              </a:rPr>
              <a:t>В древности Петра находился на торговом пути, соединявшем Ближний Восток, Аравию и Индию. Петра уникальна тем, что все сооружения вырублены в скалах, что объясняет красно-розовый цвет всех сооружений в городе. </a:t>
            </a:r>
          </a:p>
          <a:p>
            <a:r>
              <a:rPr lang="ru-RU" dirty="0" smtClean="0">
                <a:solidFill>
                  <a:srgbClr val="FFFF00"/>
                </a:solidFill>
              </a:rPr>
              <a:t>В древности Петра находился на торговом пути, соединявшем Ближний Восток, Аравию и Индию. Петра уникальна тем, что все сооружения вырублены в скалах, что объясняет красно-розовый цвет всех сооружений в городе. </a:t>
            </a:r>
          </a:p>
          <a:p>
            <a:endParaRPr lang="ru-RU" dirty="0" smtClean="0"/>
          </a:p>
        </p:txBody>
      </p:sp>
    </p:spTree>
  </p:cSld>
  <p:clrMapOvr>
    <a:masterClrMapping/>
  </p:clrMapOvr>
  <p:transition>
    <p:cover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548680"/>
            <a:ext cx="8229600" cy="5577483"/>
          </a:xfrm>
        </p:spPr>
        <p:txBody>
          <a:bodyPr/>
          <a:lstStyle/>
          <a:p>
            <a:r>
              <a:rPr lang="ru-RU" sz="3600" dirty="0" smtClean="0">
                <a:solidFill>
                  <a:srgbClr val="FFFF00"/>
                </a:solidFill>
              </a:rPr>
              <a:t>В древности Петра находился на торговом пути, соединявшем Ближний Восток, Аравию и Индию. Петра уникальна тем, что все сооружения вырублены в скалах, что объясняет красно-розовый цвет всех сооружений в городе. </a:t>
            </a:r>
          </a:p>
          <a:p>
            <a:pPr>
              <a:buNone/>
            </a:pPr>
            <a:endParaRPr lang="ru-RU" dirty="0" smtClean="0"/>
          </a:p>
          <a:p>
            <a:pPr>
              <a:buNone/>
            </a:pPr>
            <a:r>
              <a:rPr lang="ru-RU" dirty="0" smtClean="0"/>
              <a:t> </a:t>
            </a:r>
            <a:endParaRPr lang="ru-RU" dirty="0"/>
          </a:p>
        </p:txBody>
      </p:sp>
    </p:spTree>
  </p:cSld>
  <p:clrMapOvr>
    <a:masterClrMapping/>
  </p:clrMapOvr>
  <p:transition>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04664"/>
            <a:ext cx="8229600" cy="5721499"/>
          </a:xfrm>
        </p:spPr>
        <p:txBody>
          <a:bodyPr/>
          <a:lstStyle/>
          <a:p>
            <a:pPr>
              <a:buNone/>
            </a:pPr>
            <a:r>
              <a:rPr lang="ru-RU" dirty="0" smtClean="0"/>
              <a:t> </a:t>
            </a:r>
            <a:r>
              <a:rPr lang="ru-RU" dirty="0" smtClean="0">
                <a:solidFill>
                  <a:srgbClr val="FFFF00"/>
                </a:solidFill>
              </a:rPr>
              <a:t>Историки полагают, что город построили </a:t>
            </a:r>
            <a:r>
              <a:rPr lang="ru-RU" dirty="0" err="1" smtClean="0">
                <a:solidFill>
                  <a:srgbClr val="FFFF00"/>
                </a:solidFill>
              </a:rPr>
              <a:t>набатеи</a:t>
            </a:r>
            <a:r>
              <a:rPr lang="ru-RU" dirty="0" smtClean="0">
                <a:solidFill>
                  <a:srgbClr val="FFFF00"/>
                </a:solidFill>
              </a:rPr>
              <a:t> - арабские племена кочевников, осевшие на этих землях в 3 тысячелетии до н.э.. Внешний вид Петры во много обязан греко-римской культуре, которую </a:t>
            </a:r>
            <a:r>
              <a:rPr lang="ru-RU" dirty="0" err="1" smtClean="0">
                <a:solidFill>
                  <a:srgbClr val="FFFF00"/>
                </a:solidFill>
              </a:rPr>
              <a:t>набатеи</a:t>
            </a:r>
            <a:r>
              <a:rPr lang="ru-RU" dirty="0" smtClean="0">
                <a:solidFill>
                  <a:srgbClr val="FFFF00"/>
                </a:solidFill>
              </a:rPr>
              <a:t> адаптировали под свои потребности. Начавшаяся с нескольких легко обороняемых пещер в скалах Петра постепенно превратилась в неприступный город-крепость.</a:t>
            </a:r>
            <a:endParaRPr lang="ru-RU" dirty="0">
              <a:solidFill>
                <a:srgbClr val="FFFF00"/>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6322" name="Picture 2"/>
          <p:cNvPicPr>
            <a:picLocks noGrp="1" noChangeAspect="1" noChangeArrowheads="1"/>
          </p:cNvPicPr>
          <p:nvPr>
            <p:ph type="pic" idx="1"/>
          </p:nvPr>
        </p:nvPicPr>
        <p:blipFill>
          <a:blip r:embed="rId2" cstate="print"/>
          <a:srcRect l="5674" r="5674"/>
          <a:stretch>
            <a:fillRect/>
          </a:stretch>
        </p:blipFill>
        <p:spPr bwMode="auto">
          <a:xfrm>
            <a:off x="683568" y="0"/>
            <a:ext cx="6857963" cy="5143500"/>
          </a:xfrm>
          <a:prstGeom prst="rect">
            <a:avLst/>
          </a:prstGeom>
          <a:noFill/>
          <a:ln w="9525">
            <a:noFill/>
            <a:miter lim="800000"/>
            <a:headEnd/>
            <a:tailEnd/>
          </a:ln>
        </p:spPr>
      </p:pic>
      <p:sp>
        <p:nvSpPr>
          <p:cNvPr id="4" name="Текст 3"/>
          <p:cNvSpPr>
            <a:spLocks noGrp="1"/>
          </p:cNvSpPr>
          <p:nvPr>
            <p:ph type="body" sz="half" idx="2"/>
          </p:nvPr>
        </p:nvSpPr>
        <p:spPr>
          <a:xfrm>
            <a:off x="2339752" y="5367338"/>
            <a:ext cx="5184576" cy="804862"/>
          </a:xfrm>
        </p:spPr>
        <p:txBody>
          <a:bodyPr/>
          <a:lstStyle/>
          <a:p>
            <a:endParaRPr lang="ru-RU" dirty="0"/>
          </a:p>
        </p:txBody>
      </p:sp>
    </p:spTree>
  </p:cSld>
  <p:clrMapOvr>
    <a:masterClrMapping/>
  </p:clrMapOvr>
  <p:transition>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descr="d:\Users\галина\Desktop\1253179781_petra021.jpg"/>
          <p:cNvPicPr>
            <a:picLocks noChangeAspect="1" noChangeArrowheads="1"/>
          </p:cNvPicPr>
          <p:nvPr/>
        </p:nvPicPr>
        <p:blipFill>
          <a:blip r:embed="rId2" cstate="print"/>
          <a:srcRect/>
          <a:stretch>
            <a:fillRect/>
          </a:stretch>
        </p:blipFill>
        <p:spPr bwMode="auto">
          <a:xfrm>
            <a:off x="179512" y="332656"/>
            <a:ext cx="8572501" cy="5715000"/>
          </a:xfrm>
          <a:prstGeom prst="rect">
            <a:avLst/>
          </a:prstGeom>
          <a:noFill/>
        </p:spPr>
      </p:pic>
    </p:spTree>
  </p:cSld>
  <p:clrMapOvr>
    <a:masterClrMapping/>
  </p:clrMapOvr>
  <p:transition>
    <p:pull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Users\галина\Desktop\piramida1.jpg"/>
          <p:cNvPicPr>
            <a:picLocks noChangeAspect="1" noChangeArrowheads="1"/>
          </p:cNvPicPr>
          <p:nvPr/>
        </p:nvPicPr>
        <p:blipFill>
          <a:blip r:embed="rId2" cstate="print"/>
          <a:srcRect/>
          <a:stretch>
            <a:fillRect/>
          </a:stretch>
        </p:blipFill>
        <p:spPr bwMode="auto">
          <a:xfrm>
            <a:off x="0" y="260648"/>
            <a:ext cx="3905251" cy="4320480"/>
          </a:xfrm>
          <a:prstGeom prst="rect">
            <a:avLst/>
          </a:prstGeom>
          <a:noFill/>
        </p:spPr>
      </p:pic>
      <p:pic>
        <p:nvPicPr>
          <p:cNvPr id="27651" name="Picture 3" descr="d:\Users\галина\Desktop\mexico.jpg"/>
          <p:cNvPicPr>
            <a:picLocks noChangeAspect="1" noChangeArrowheads="1"/>
          </p:cNvPicPr>
          <p:nvPr/>
        </p:nvPicPr>
        <p:blipFill>
          <a:blip r:embed="rId3" cstate="print"/>
          <a:srcRect/>
          <a:stretch>
            <a:fillRect/>
          </a:stretch>
        </p:blipFill>
        <p:spPr bwMode="auto">
          <a:xfrm>
            <a:off x="4067944" y="188640"/>
            <a:ext cx="4860032" cy="4392488"/>
          </a:xfrm>
          <a:prstGeom prst="rect">
            <a:avLst/>
          </a:prstGeom>
          <a:noFill/>
        </p:spPr>
      </p:pic>
      <p:sp>
        <p:nvSpPr>
          <p:cNvPr id="4" name="Заголовок 3"/>
          <p:cNvSpPr>
            <a:spLocks noGrp="1"/>
          </p:cNvSpPr>
          <p:nvPr>
            <p:ph type="title" idx="4294967295"/>
          </p:nvPr>
        </p:nvSpPr>
        <p:spPr>
          <a:xfrm>
            <a:off x="0" y="4941888"/>
            <a:ext cx="8229600" cy="1008062"/>
          </a:xfrm>
          <a:prstGeom prst="rect">
            <a:avLst/>
          </a:prstGeom>
        </p:spPr>
        <p:txBody>
          <a:bodyPr/>
          <a:lstStyle/>
          <a:p>
            <a:r>
              <a:rPr lang="ru-RU" dirty="0" smtClean="0">
                <a:solidFill>
                  <a:srgbClr val="FFFF00"/>
                </a:solidFill>
              </a:rPr>
              <a:t>       Чичен-Ица  (Мексика)</a:t>
            </a:r>
            <a:endParaRPr lang="ru-RU" dirty="0">
              <a:solidFill>
                <a:srgbClr val="FFFF00"/>
              </a:solidFill>
            </a:endParaRPr>
          </a:p>
        </p:txBody>
      </p:sp>
    </p:spTree>
  </p:cSld>
  <p:clrMapOvr>
    <a:masterClrMapping/>
  </p:clrMapOvr>
  <p:transition>
    <p:strips dir="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d:\Users\галина\Desktop\7743(1).jpg"/>
          <p:cNvPicPr>
            <a:picLocks noChangeAspect="1" noChangeArrowheads="1"/>
          </p:cNvPicPr>
          <p:nvPr/>
        </p:nvPicPr>
        <p:blipFill>
          <a:blip r:embed="rId2" cstate="print"/>
          <a:srcRect/>
          <a:stretch>
            <a:fillRect/>
          </a:stretch>
        </p:blipFill>
        <p:spPr bwMode="auto">
          <a:xfrm>
            <a:off x="2267744" y="188640"/>
            <a:ext cx="6684264" cy="5418677"/>
          </a:xfrm>
          <a:prstGeom prst="rect">
            <a:avLst/>
          </a:prstGeom>
          <a:noFill/>
        </p:spPr>
      </p:pic>
      <p:sp>
        <p:nvSpPr>
          <p:cNvPr id="3" name="Заголовок 2"/>
          <p:cNvSpPr>
            <a:spLocks noGrp="1"/>
          </p:cNvSpPr>
          <p:nvPr>
            <p:ph type="title"/>
          </p:nvPr>
        </p:nvSpPr>
        <p:spPr/>
        <p:txBody>
          <a:bodyPr/>
          <a:lstStyle/>
          <a:p>
            <a:endParaRPr lang="ru-RU"/>
          </a:p>
        </p:txBody>
      </p:sp>
      <p:sp>
        <p:nvSpPr>
          <p:cNvPr id="4" name="Содержимое 3"/>
          <p:cNvSpPr>
            <a:spLocks noGrp="1"/>
          </p:cNvSpPr>
          <p:nvPr>
            <p:ph idx="1"/>
          </p:nvPr>
        </p:nvSpPr>
        <p:spPr/>
        <p:txBody>
          <a:bodyPr/>
          <a:lstStyle/>
          <a:p>
            <a:endParaRPr lang="ru-RU"/>
          </a:p>
        </p:txBody>
      </p:sp>
    </p:spTree>
  </p:cSld>
  <p:clrMapOvr>
    <a:masterClrMapping/>
  </p:clrMapOvr>
  <p:transition>
    <p:wheel spokes="8"/>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04664"/>
            <a:ext cx="8229600" cy="5721499"/>
          </a:xfrm>
        </p:spPr>
        <p:txBody>
          <a:bodyPr/>
          <a:lstStyle/>
          <a:p>
            <a:r>
              <a:rPr lang="ru-RU" dirty="0" smtClean="0">
                <a:solidFill>
                  <a:srgbClr val="FFFF00"/>
                </a:solidFill>
              </a:rPr>
              <a:t>Самое знаменитое сооружение </a:t>
            </a:r>
            <a:r>
              <a:rPr lang="ru-RU" dirty="0" err="1" smtClean="0">
                <a:solidFill>
                  <a:srgbClr val="FFFF00"/>
                </a:solidFill>
              </a:rPr>
              <a:t>Чичен</a:t>
            </a:r>
            <a:r>
              <a:rPr lang="ru-RU" dirty="0" smtClean="0">
                <a:solidFill>
                  <a:srgbClr val="FFFF00"/>
                </a:solidFill>
              </a:rPr>
              <a:t> </a:t>
            </a:r>
            <a:r>
              <a:rPr lang="ru-RU" dirty="0" err="1" smtClean="0">
                <a:solidFill>
                  <a:srgbClr val="FFFF00"/>
                </a:solidFill>
              </a:rPr>
              <a:t>Ицы</a:t>
            </a:r>
            <a:r>
              <a:rPr lang="ru-RU" dirty="0" smtClean="0">
                <a:solidFill>
                  <a:srgbClr val="FFFF00"/>
                </a:solidFill>
              </a:rPr>
              <a:t> – пирамида </a:t>
            </a:r>
            <a:r>
              <a:rPr lang="ru-RU" dirty="0" err="1" smtClean="0">
                <a:solidFill>
                  <a:srgbClr val="FFFF00"/>
                </a:solidFill>
              </a:rPr>
              <a:t>Кукулькана</a:t>
            </a:r>
            <a:r>
              <a:rPr lang="ru-RU" dirty="0" smtClean="0">
                <a:solidFill>
                  <a:srgbClr val="FFFF00"/>
                </a:solidFill>
              </a:rPr>
              <a:t> – это почти 30-метровая </a:t>
            </a:r>
            <a:r>
              <a:rPr lang="ru-RU" dirty="0" err="1" smtClean="0">
                <a:solidFill>
                  <a:srgbClr val="FFFF00"/>
                </a:solidFill>
              </a:rPr>
              <a:t>девятиступенчатая</a:t>
            </a:r>
            <a:r>
              <a:rPr lang="ru-RU" dirty="0" smtClean="0">
                <a:solidFill>
                  <a:srgbClr val="FFFF00"/>
                </a:solidFill>
              </a:rPr>
              <a:t> пирамида с квадратным основанием длиной в 55,5 м. Пирамида ориентирована по сторонам света. По боковым граням поднимаются четыре широких лестницы, каждая из которых имеет по 91 ступени. Лестница, идущая по северной стороне пирамиды, внизу по краям оканчивается змеиными головами, которые являются символом </a:t>
            </a:r>
            <a:r>
              <a:rPr lang="ru-RU" dirty="0" err="1" smtClean="0">
                <a:solidFill>
                  <a:srgbClr val="FFFF00"/>
                </a:solidFill>
              </a:rPr>
              <a:t>Кукулькана</a:t>
            </a:r>
            <a:r>
              <a:rPr lang="ru-RU" dirty="0" smtClean="0">
                <a:solidFill>
                  <a:srgbClr val="FFFF00"/>
                </a:solidFill>
              </a:rPr>
              <a:t>.</a:t>
            </a:r>
            <a:endParaRPr lang="ru-RU" dirty="0">
              <a:solidFill>
                <a:srgbClr val="FFFF00"/>
              </a:solidFill>
            </a:endParaRPr>
          </a:p>
        </p:txBody>
      </p:sp>
    </p:spTree>
  </p:cSld>
  <p:clrMapOvr>
    <a:masterClrMapping/>
  </p:clrMapOvr>
  <p:transition>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solidFill>
                  <a:srgbClr val="FFFF00"/>
                </a:solidFill>
              </a:rPr>
              <a:t>Домашнее задание</a:t>
            </a:r>
            <a:endParaRPr lang="ru-RU" dirty="0">
              <a:solidFill>
                <a:srgbClr val="FFFF00"/>
              </a:solidFill>
            </a:endParaRPr>
          </a:p>
        </p:txBody>
      </p:sp>
      <p:sp>
        <p:nvSpPr>
          <p:cNvPr id="3" name="Содержимое 2"/>
          <p:cNvSpPr>
            <a:spLocks noGrp="1"/>
          </p:cNvSpPr>
          <p:nvPr>
            <p:ph idx="1"/>
          </p:nvPr>
        </p:nvSpPr>
        <p:spPr/>
        <p:txBody>
          <a:bodyPr/>
          <a:lstStyle/>
          <a:p>
            <a:r>
              <a:rPr lang="ru-RU" dirty="0" smtClean="0">
                <a:solidFill>
                  <a:srgbClr val="FFFF00"/>
                </a:solidFill>
              </a:rPr>
              <a:t>Читать </a:t>
            </a:r>
            <a:r>
              <a:rPr lang="ru-RU" dirty="0" err="1" smtClean="0">
                <a:solidFill>
                  <a:srgbClr val="FFFF00"/>
                </a:solidFill>
              </a:rPr>
              <a:t>стр.13</a:t>
            </a:r>
            <a:r>
              <a:rPr lang="ru-RU" dirty="0" smtClean="0">
                <a:solidFill>
                  <a:srgbClr val="FFFF00"/>
                </a:solidFill>
              </a:rPr>
              <a:t> – 25  (учебник) !!!</a:t>
            </a:r>
          </a:p>
          <a:p>
            <a:r>
              <a:rPr lang="ru-RU" dirty="0" smtClean="0">
                <a:solidFill>
                  <a:srgbClr val="FFFF00"/>
                </a:solidFill>
              </a:rPr>
              <a:t>Выучить определения</a:t>
            </a:r>
          </a:p>
          <a:p>
            <a:r>
              <a:rPr lang="ru-RU" dirty="0" smtClean="0">
                <a:solidFill>
                  <a:srgbClr val="FFFF00"/>
                </a:solidFill>
              </a:rPr>
              <a:t>Презентация</a:t>
            </a:r>
          </a:p>
          <a:p>
            <a:r>
              <a:rPr lang="ru-RU" dirty="0" smtClean="0">
                <a:solidFill>
                  <a:srgbClr val="FFFF00"/>
                </a:solidFill>
              </a:rPr>
              <a:t>Рисунок, коллаж, кроссворд, иллюстрации ( на выбор ученика)</a:t>
            </a:r>
          </a:p>
          <a:p>
            <a:endParaRPr lang="ru-RU" dirty="0"/>
          </a:p>
        </p:txBody>
      </p:sp>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836712"/>
            <a:ext cx="7772400" cy="4932263"/>
          </a:xfrm>
        </p:spPr>
        <p:txBody>
          <a:bodyPr/>
          <a:lstStyle/>
          <a:p>
            <a:r>
              <a:rPr lang="ru-RU" dirty="0" smtClean="0">
                <a:solidFill>
                  <a:srgbClr val="FFFF00"/>
                </a:solidFill>
              </a:rPr>
              <a:t>Архитектура — </a:t>
            </a:r>
            <a:br>
              <a:rPr lang="ru-RU" dirty="0" smtClean="0">
                <a:solidFill>
                  <a:srgbClr val="FFFF00"/>
                </a:solidFill>
              </a:rPr>
            </a:br>
            <a:r>
              <a:rPr lang="ru-RU" dirty="0" smtClean="0">
                <a:solidFill>
                  <a:srgbClr val="FFFF00"/>
                </a:solidFill>
              </a:rPr>
              <a:t/>
            </a:r>
            <a:br>
              <a:rPr lang="ru-RU" dirty="0" smtClean="0">
                <a:solidFill>
                  <a:srgbClr val="FFFF00"/>
                </a:solidFill>
              </a:rPr>
            </a:br>
            <a:r>
              <a:rPr lang="ru-RU" dirty="0" smtClean="0">
                <a:solidFill>
                  <a:srgbClr val="FFFF00"/>
                </a:solidFill>
              </a:rPr>
              <a:t>это застывшая музыка.</a:t>
            </a:r>
            <a:br>
              <a:rPr lang="ru-RU" dirty="0" smtClean="0">
                <a:solidFill>
                  <a:srgbClr val="FFFF00"/>
                </a:solidFill>
              </a:rPr>
            </a:br>
            <a:r>
              <a:rPr lang="ru-RU" dirty="0" smtClean="0"/>
              <a:t/>
            </a:r>
            <a:br>
              <a:rPr lang="ru-RU" dirty="0" smtClean="0"/>
            </a:br>
            <a:r>
              <a:rPr lang="ru-RU" dirty="0" smtClean="0"/>
              <a:t/>
            </a:r>
            <a:br>
              <a:rPr lang="ru-RU" dirty="0" smtClean="0"/>
            </a:br>
            <a:r>
              <a:rPr lang="ru-RU" dirty="0" smtClean="0"/>
              <a:t>	  </a:t>
            </a:r>
            <a:endParaRPr lang="ru-RU" sz="2800" dirty="0">
              <a:solidFill>
                <a:schemeClr val="bg1"/>
              </a:solidFill>
            </a:endParaRPr>
          </a:p>
        </p:txBody>
      </p:sp>
      <p:sp>
        <p:nvSpPr>
          <p:cNvPr id="3" name="Текст 2"/>
          <p:cNvSpPr>
            <a:spLocks noGrp="1"/>
          </p:cNvSpPr>
          <p:nvPr>
            <p:ph type="body" idx="1"/>
          </p:nvPr>
        </p:nvSpPr>
        <p:spPr>
          <a:xfrm>
            <a:off x="611560" y="404664"/>
            <a:ext cx="7772400" cy="720080"/>
          </a:xfrm>
        </p:spPr>
        <p:txBody>
          <a:bodyPr/>
          <a:lstStyle/>
          <a:p>
            <a:endParaRPr lang="ru-RU" dirty="0"/>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04665"/>
            <a:ext cx="7772400" cy="2376264"/>
          </a:xfrm>
        </p:spPr>
        <p:txBody>
          <a:bodyPr/>
          <a:lstStyle/>
          <a:p>
            <a:r>
              <a:rPr lang="ru-RU" dirty="0" smtClean="0">
                <a:solidFill>
                  <a:srgbClr val="FFFF00"/>
                </a:solidFill>
              </a:rPr>
              <a:t>Архитектор — </a:t>
            </a:r>
            <a:r>
              <a:rPr lang="ru-RU" dirty="0" err="1" smtClean="0">
                <a:solidFill>
                  <a:srgbClr val="FFFF00"/>
                </a:solidFill>
              </a:rPr>
              <a:t>специалист,занимающийся</a:t>
            </a:r>
            <a:r>
              <a:rPr lang="ru-RU" dirty="0" smtClean="0">
                <a:solidFill>
                  <a:srgbClr val="FFFF00"/>
                </a:solidFill>
              </a:rPr>
              <a:t/>
            </a:r>
            <a:br>
              <a:rPr lang="ru-RU" dirty="0" smtClean="0">
                <a:solidFill>
                  <a:srgbClr val="FFFF00"/>
                </a:solidFill>
              </a:rPr>
            </a:br>
            <a:r>
              <a:rPr lang="ru-RU" dirty="0" smtClean="0">
                <a:solidFill>
                  <a:srgbClr val="FFFF00"/>
                </a:solidFill>
              </a:rPr>
              <a:t>архитектурным проектированием, то есть разработкой планов зданий, их фасадов — в целом и в деталях, а также внутренних пространств.</a:t>
            </a:r>
            <a:endParaRPr lang="ru-RU" dirty="0">
              <a:solidFill>
                <a:srgbClr val="FFFF00"/>
              </a:solidFill>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transition>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484784"/>
            <a:ext cx="7772400" cy="4284191"/>
          </a:xfrm>
        </p:spPr>
        <p:txBody>
          <a:bodyPr/>
          <a:lstStyle/>
          <a:p>
            <a:r>
              <a:rPr lang="ru-RU" dirty="0" smtClean="0">
                <a:solidFill>
                  <a:srgbClr val="FFFF00"/>
                </a:solidFill>
                <a:latin typeface="Bookman Old Style" pitchFamily="18" charset="0"/>
              </a:rPr>
              <a:t>ОБЪЁМНЫЕ СООРУЖЕНИЯ</a:t>
            </a:r>
            <a:endParaRPr lang="ru-RU" dirty="0">
              <a:solidFill>
                <a:srgbClr val="FFFF00"/>
              </a:solidFill>
            </a:endParaRPr>
          </a:p>
        </p:txBody>
      </p:sp>
      <p:sp>
        <p:nvSpPr>
          <p:cNvPr id="3" name="Текст 2"/>
          <p:cNvSpPr>
            <a:spLocks noGrp="1"/>
          </p:cNvSpPr>
          <p:nvPr>
            <p:ph type="body" idx="1"/>
          </p:nvPr>
        </p:nvSpPr>
        <p:spPr/>
        <p:txBody>
          <a:bodyPr/>
          <a:lstStyle/>
          <a:p>
            <a:endParaRPr lang="ru-RU" dirty="0"/>
          </a:p>
        </p:txBody>
      </p:sp>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sp>
        <p:nvSpPr>
          <p:cNvPr id="4" name="Содержимое 3"/>
          <p:cNvSpPr>
            <a:spLocks noGrp="1"/>
          </p:cNvSpPr>
          <p:nvPr>
            <p:ph sz="half" idx="2"/>
          </p:nvPr>
        </p:nvSpPr>
        <p:spPr>
          <a:xfrm>
            <a:off x="457200" y="980728"/>
            <a:ext cx="4040188" cy="5145435"/>
          </a:xfrm>
        </p:spPr>
        <p:txBody>
          <a:bodyPr/>
          <a:lstStyle/>
          <a:p>
            <a:pPr>
              <a:buNone/>
            </a:pPr>
            <a:r>
              <a:rPr lang="ru-RU" sz="4000" b="1" i="1" dirty="0" smtClean="0">
                <a:solidFill>
                  <a:schemeClr val="bg1"/>
                </a:solidFill>
                <a:latin typeface="Garamond" pitchFamily="18" charset="0"/>
                <a:cs typeface="Arial" charset="0"/>
              </a:rPr>
              <a:t>Гражданские</a:t>
            </a:r>
          </a:p>
          <a:p>
            <a:pPr>
              <a:buNone/>
            </a:pPr>
            <a:r>
              <a:rPr lang="ru-RU" sz="4000" b="1" i="1" dirty="0" smtClean="0">
                <a:solidFill>
                  <a:schemeClr val="bg1"/>
                </a:solidFill>
                <a:latin typeface="Garamond" pitchFamily="18" charset="0"/>
                <a:cs typeface="Arial" charset="0"/>
              </a:rPr>
              <a:t>сооружения</a:t>
            </a:r>
          </a:p>
          <a:p>
            <a:pPr>
              <a:buNone/>
            </a:pPr>
            <a:r>
              <a:rPr lang="ru-RU" sz="4000" b="1" i="1" dirty="0" smtClean="0">
                <a:solidFill>
                  <a:srgbClr val="FFFF00"/>
                </a:solidFill>
                <a:latin typeface="Garamond" pitchFamily="18" charset="0"/>
                <a:cs typeface="Arial" charset="0"/>
              </a:rPr>
              <a:t>жилые дома</a:t>
            </a:r>
          </a:p>
          <a:p>
            <a:pPr>
              <a:buNone/>
            </a:pPr>
            <a:r>
              <a:rPr lang="ru-RU" sz="4000" b="1" i="1" dirty="0" smtClean="0">
                <a:solidFill>
                  <a:srgbClr val="FFFF00"/>
                </a:solidFill>
                <a:latin typeface="Garamond" pitchFamily="18" charset="0"/>
                <a:cs typeface="Arial" charset="0"/>
              </a:rPr>
              <a:t>правительственные и  деловые здания</a:t>
            </a:r>
            <a:endParaRPr lang="ru-RU" sz="4000" b="1" i="1" dirty="0" smtClean="0">
              <a:solidFill>
                <a:srgbClr val="FFFF00"/>
              </a:solidFill>
            </a:endParaRPr>
          </a:p>
          <a:p>
            <a:endParaRPr lang="ru-RU" sz="4000" b="1" dirty="0">
              <a:solidFill>
                <a:schemeClr val="bg1"/>
              </a:solidFill>
            </a:endParaRPr>
          </a:p>
        </p:txBody>
      </p:sp>
      <p:sp>
        <p:nvSpPr>
          <p:cNvPr id="5" name="Текст 4"/>
          <p:cNvSpPr>
            <a:spLocks noGrp="1"/>
          </p:cNvSpPr>
          <p:nvPr>
            <p:ph type="body" sz="quarter" idx="3"/>
          </p:nvPr>
        </p:nvSpPr>
        <p:spPr/>
        <p:txBody>
          <a:bodyPr/>
          <a:lstStyle/>
          <a:p>
            <a:endParaRPr lang="ru-RU" dirty="0"/>
          </a:p>
        </p:txBody>
      </p:sp>
      <p:pic>
        <p:nvPicPr>
          <p:cNvPr id="1026" name="Picture 2"/>
          <p:cNvPicPr>
            <a:picLocks noGrp="1" noChangeAspect="1" noChangeArrowheads="1"/>
          </p:cNvPicPr>
          <p:nvPr>
            <p:ph sz="quarter" idx="4"/>
          </p:nvPr>
        </p:nvPicPr>
        <p:blipFill>
          <a:blip r:embed="rId2" cstate="print"/>
          <a:srcRect/>
          <a:stretch>
            <a:fillRect/>
          </a:stretch>
        </p:blipFill>
        <p:spPr bwMode="auto">
          <a:xfrm>
            <a:off x="4571978" y="764682"/>
            <a:ext cx="4500563" cy="4500563"/>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sp>
        <p:nvSpPr>
          <p:cNvPr id="4" name="Текст 3"/>
          <p:cNvSpPr>
            <a:spLocks noGrp="1"/>
          </p:cNvSpPr>
          <p:nvPr>
            <p:ph type="body" sz="half" idx="2"/>
          </p:nvPr>
        </p:nvSpPr>
        <p:spPr>
          <a:xfrm>
            <a:off x="0" y="836712"/>
            <a:ext cx="3465513" cy="5289451"/>
          </a:xfrm>
        </p:spPr>
        <p:txBody>
          <a:bodyPr/>
          <a:lstStyle/>
          <a:p>
            <a:r>
              <a:rPr lang="ru-RU" dirty="0" smtClean="0">
                <a:latin typeface="Times New Roman" charset="0"/>
                <a:cs typeface="Times New Roman" charset="0"/>
              </a:rPr>
              <a:t> </a:t>
            </a:r>
            <a:r>
              <a:rPr lang="ru-RU" sz="4400" b="1" dirty="0" smtClean="0">
                <a:solidFill>
                  <a:srgbClr val="FFFF00"/>
                </a:solidFill>
                <a:latin typeface="Garamond" pitchFamily="18" charset="0"/>
                <a:cs typeface="Arial" charset="0"/>
              </a:rPr>
              <a:t>Культурные сооружения      </a:t>
            </a:r>
            <a:r>
              <a:rPr lang="ru-RU" sz="4400" dirty="0" smtClean="0">
                <a:solidFill>
                  <a:srgbClr val="FFFF00"/>
                </a:solidFill>
                <a:latin typeface="Garamond" pitchFamily="18" charset="0"/>
                <a:cs typeface="Arial" charset="0"/>
              </a:rPr>
              <a:t>храмы</a:t>
            </a:r>
          </a:p>
          <a:p>
            <a:r>
              <a:rPr lang="ru-RU" sz="4400" dirty="0" smtClean="0">
                <a:solidFill>
                  <a:srgbClr val="FFFF00"/>
                </a:solidFill>
                <a:latin typeface="Garamond" pitchFamily="18" charset="0"/>
                <a:cs typeface="Arial" charset="0"/>
              </a:rPr>
              <a:t>церкви мечети</a:t>
            </a:r>
          </a:p>
          <a:p>
            <a:r>
              <a:rPr lang="ru-RU" sz="4400" dirty="0" err="1" smtClean="0">
                <a:solidFill>
                  <a:srgbClr val="FFFF00"/>
                </a:solidFill>
                <a:latin typeface="Garamond" pitchFamily="18" charset="0"/>
                <a:cs typeface="Arial" charset="0"/>
              </a:rPr>
              <a:t>синогоги</a:t>
            </a:r>
            <a:r>
              <a:rPr lang="ru-RU" sz="4400" dirty="0" smtClean="0">
                <a:solidFill>
                  <a:srgbClr val="FFFF00"/>
                </a:solidFill>
                <a:latin typeface="Garamond" pitchFamily="18" charset="0"/>
                <a:cs typeface="Arial" charset="0"/>
              </a:rPr>
              <a:t>.</a:t>
            </a:r>
            <a:endParaRPr lang="ru-RU" sz="4400" dirty="0">
              <a:solidFill>
                <a:srgbClr val="FFFF00"/>
              </a:solidFill>
            </a:endParaRPr>
          </a:p>
        </p:txBody>
      </p:sp>
      <p:pic>
        <p:nvPicPr>
          <p:cNvPr id="1026" name="Picture 2" descr="d:\Users\галина\Desktop\902.jpg"/>
          <p:cNvPicPr>
            <a:picLocks noChangeAspect="1" noChangeArrowheads="1"/>
          </p:cNvPicPr>
          <p:nvPr/>
        </p:nvPicPr>
        <p:blipFill>
          <a:blip r:embed="rId2" cstate="print"/>
          <a:srcRect/>
          <a:stretch>
            <a:fillRect/>
          </a:stretch>
        </p:blipFill>
        <p:spPr bwMode="auto">
          <a:xfrm>
            <a:off x="3419872" y="980728"/>
            <a:ext cx="5511800" cy="4354322"/>
          </a:xfrm>
          <a:prstGeom prst="rect">
            <a:avLst/>
          </a:prstGeom>
          <a:noFill/>
        </p:spPr>
      </p:pic>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Тема1">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222</TotalTime>
  <Words>1099</Words>
  <Application>Microsoft Office PowerPoint</Application>
  <PresentationFormat>Экран (4:3)</PresentationFormat>
  <Paragraphs>67</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Тема1</vt:lpstr>
      <vt:lpstr>Слайд 1</vt:lpstr>
      <vt:lpstr>Слайд 2</vt:lpstr>
      <vt:lpstr>Слайд 3</vt:lpstr>
      <vt:lpstr>Слайд 4</vt:lpstr>
      <vt:lpstr>Архитектура —   это застывшая музыка.      </vt:lpstr>
      <vt:lpstr>Архитектор — специалист,занимающийся архитектурным проектированием, то есть разработкой планов зданий, их фасадов — в целом и в деталях, а также внутренних пространств.</vt:lpstr>
      <vt:lpstr>ОБЪЁМНЫЕ СООРУЖЕНИЯ</vt:lpstr>
      <vt:lpstr>Слайд 8</vt:lpstr>
      <vt:lpstr>Слайд 9</vt:lpstr>
      <vt:lpstr>Слайд 10</vt:lpstr>
      <vt:lpstr>ГРАДОСТРОИТЕЛЬСТВО </vt:lpstr>
      <vt:lpstr>Слайд 12</vt:lpstr>
      <vt:lpstr>ИСТОКИ АРХИТЕКТУРЫ</vt:lpstr>
      <vt:lpstr>Слайд 14</vt:lpstr>
      <vt:lpstr>Слайд 15</vt:lpstr>
      <vt:lpstr>Слайд 16</vt:lpstr>
      <vt:lpstr>Слайд 17</vt:lpstr>
      <vt:lpstr>Слайд 18</vt:lpstr>
      <vt:lpstr>Слайд 19</vt:lpstr>
      <vt:lpstr>Слайд 20</vt:lpstr>
      <vt:lpstr> </vt:lpstr>
      <vt:lpstr>Слайд 22</vt:lpstr>
      <vt:lpstr>Слайд 23</vt:lpstr>
      <vt:lpstr>Слайд 24</vt:lpstr>
      <vt:lpstr>Слайд 25</vt:lpstr>
      <vt:lpstr>Слайд 26</vt:lpstr>
      <vt:lpstr> Мумтаз Махал</vt:lpstr>
      <vt:lpstr>Слайд 28</vt:lpstr>
      <vt:lpstr>Слайд 29</vt:lpstr>
      <vt:lpstr>ВЕЛИКАЯ КИТАЙСКАЯ СТЕНА</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       Чичен-Ица  (Мексика)</vt:lpstr>
      <vt:lpstr>Слайд 46</vt:lpstr>
      <vt:lpstr>Слайд 47</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 Carrying Earth</dc:title>
  <dc:creator>www.powerpointstyles.com</dc:creator>
  <dc:description>Image credit to FreeDigitalPhotos.net</dc:description>
  <cp:lastModifiedBy>галина</cp:lastModifiedBy>
  <cp:revision>123</cp:revision>
  <dcterms:created xsi:type="dcterms:W3CDTF">2009-03-23T15:23:24Z</dcterms:created>
  <dcterms:modified xsi:type="dcterms:W3CDTF">2012-11-25T10:05:54Z</dcterms:modified>
</cp:coreProperties>
</file>