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4.xml"/><Relationship Id="rId1" Type="http://schemas.openxmlformats.org/officeDocument/2006/relationships/slide" Target="../slides/slide2.xml"/><Relationship Id="rId4" Type="http://schemas.openxmlformats.org/officeDocument/2006/relationships/slide" Target="../slides/slide6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CD6929-46CE-4CA2-AADE-10516E834AB1}" type="doc">
      <dgm:prSet loTypeId="urn:microsoft.com/office/officeart/2005/8/layout/radial3" loCatId="relationship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9F2F712-EDF6-48D2-88EC-02995BF86038}">
      <dgm:prSet phldrT="[Текст]" custT="1"/>
      <dgm:spPr/>
      <dgm:t>
        <a:bodyPr/>
        <a:lstStyle/>
        <a:p>
          <a:r>
            <a:rPr lang="ru-RU" sz="2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Регуляторы биомолекулярных процессов</a:t>
          </a:r>
          <a:endParaRPr lang="ru-RU" sz="2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881688-9D15-4B5A-B99A-B82DA2761EBD}" type="parTrans" cxnId="{6F0197DE-5992-49DA-95E7-EF4089286F9B}">
      <dgm:prSet/>
      <dgm:spPr/>
      <dgm:t>
        <a:bodyPr/>
        <a:lstStyle/>
        <a:p>
          <a:endParaRPr lang="ru-RU"/>
        </a:p>
      </dgm:t>
    </dgm:pt>
    <dgm:pt modelId="{600EFB90-7373-4D4E-B247-40F320DD7651}" type="sibTrans" cxnId="{6F0197DE-5992-49DA-95E7-EF4089286F9B}">
      <dgm:prSet/>
      <dgm:spPr/>
      <dgm:t>
        <a:bodyPr/>
        <a:lstStyle/>
        <a:p>
          <a:endParaRPr lang="ru-RU"/>
        </a:p>
      </dgm:t>
    </dgm:pt>
    <dgm:pt modelId="{206E7772-54D1-4283-B672-D974A5A370F5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Ферменты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C3AF2291-1F82-4497-9F44-8D5E7C43B234}" type="parTrans" cxnId="{DBA0305A-008B-4560-97B7-53A7ECE3177C}">
      <dgm:prSet/>
      <dgm:spPr/>
      <dgm:t>
        <a:bodyPr/>
        <a:lstStyle/>
        <a:p>
          <a:endParaRPr lang="ru-RU"/>
        </a:p>
      </dgm:t>
    </dgm:pt>
    <dgm:pt modelId="{C99E0498-ACB9-43DE-8E12-9B72F5A7C1C0}" type="sibTrans" cxnId="{DBA0305A-008B-4560-97B7-53A7ECE3177C}">
      <dgm:prSet/>
      <dgm:spPr/>
      <dgm:t>
        <a:bodyPr/>
        <a:lstStyle/>
        <a:p>
          <a:endParaRPr lang="ru-RU"/>
        </a:p>
      </dgm:t>
    </dgm:pt>
    <dgm:pt modelId="{4B8DC91C-C2CC-4AA5-90A5-EBC5B08D72CB}">
      <dgm:prSet phldrT="[Текст]" custT="1"/>
      <dgm:spPr/>
      <dgm:t>
        <a:bodyPr/>
        <a:lstStyle/>
        <a:p>
          <a:r>
            <a:rPr lang="ru-RU" sz="1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Коферменты</a:t>
          </a:r>
          <a:endParaRPr lang="ru-RU" sz="15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EBE7CF8F-6D12-42BA-9910-5AE26F62C023}" type="parTrans" cxnId="{A37E48C0-8062-493E-8B7B-950D641093C2}">
      <dgm:prSet/>
      <dgm:spPr/>
      <dgm:t>
        <a:bodyPr/>
        <a:lstStyle/>
        <a:p>
          <a:endParaRPr lang="ru-RU"/>
        </a:p>
      </dgm:t>
    </dgm:pt>
    <dgm:pt modelId="{A6B85C11-26D4-4C3C-9E0D-C6B06A1350BB}" type="sibTrans" cxnId="{A37E48C0-8062-493E-8B7B-950D641093C2}">
      <dgm:prSet/>
      <dgm:spPr/>
      <dgm:t>
        <a:bodyPr/>
        <a:lstStyle/>
        <a:p>
          <a:endParaRPr lang="ru-RU"/>
        </a:p>
      </dgm:t>
    </dgm:pt>
    <dgm:pt modelId="{CC500E26-DF98-4C25-AE8B-853504972F58}">
      <dgm:prSet phldrT="[Текст]"/>
      <dgm:spPr/>
      <dgm:t>
        <a:bodyPr/>
        <a:lstStyle/>
        <a:p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Гормоны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FE15537D-2BC3-47F5-82C3-681DAA197A70}" type="parTrans" cxnId="{872F7053-F6B4-4B06-BEF4-4D6803A8D070}">
      <dgm:prSet/>
      <dgm:spPr/>
      <dgm:t>
        <a:bodyPr/>
        <a:lstStyle/>
        <a:p>
          <a:endParaRPr lang="ru-RU"/>
        </a:p>
      </dgm:t>
    </dgm:pt>
    <dgm:pt modelId="{67C71D53-0B9B-4138-A82B-CEFC357FBF2C}" type="sibTrans" cxnId="{872F7053-F6B4-4B06-BEF4-4D6803A8D070}">
      <dgm:prSet/>
      <dgm:spPr/>
      <dgm:t>
        <a:bodyPr/>
        <a:lstStyle/>
        <a:p>
          <a:endParaRPr lang="ru-RU"/>
        </a:p>
      </dgm:t>
    </dgm:pt>
    <dgm:pt modelId="{FA9C3849-A202-4EB2-A652-3010AFD57957}">
      <dgm:prSet phldrT="[Текст]"/>
      <dgm:spPr/>
      <dgm:t>
        <a:bodyPr/>
        <a:lstStyle/>
        <a:p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Витамины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BDA19A92-0668-4B51-A49F-35317B616E35}" type="parTrans" cxnId="{7DFD19C9-34FA-4753-80A3-2FB6C9F6465D}">
      <dgm:prSet/>
      <dgm:spPr/>
      <dgm:t>
        <a:bodyPr/>
        <a:lstStyle/>
        <a:p>
          <a:endParaRPr lang="ru-RU"/>
        </a:p>
      </dgm:t>
    </dgm:pt>
    <dgm:pt modelId="{2652C5BE-E8F2-413E-A373-2DF5725E538C}" type="sibTrans" cxnId="{7DFD19C9-34FA-4753-80A3-2FB6C9F6465D}">
      <dgm:prSet/>
      <dgm:spPr/>
      <dgm:t>
        <a:bodyPr/>
        <a:lstStyle/>
        <a:p>
          <a:endParaRPr lang="ru-RU"/>
        </a:p>
      </dgm:t>
    </dgm:pt>
    <dgm:pt modelId="{F376F192-1D61-4D8E-B0D0-3419E494F893}" type="pres">
      <dgm:prSet presAssocID="{98CD6929-46CE-4CA2-AADE-10516E834AB1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9C961A-9768-46DB-AE97-6BB325BD0E5B}" type="pres">
      <dgm:prSet presAssocID="{98CD6929-46CE-4CA2-AADE-10516E834AB1}" presName="radial" presStyleCnt="0">
        <dgm:presLayoutVars>
          <dgm:animLvl val="ctr"/>
        </dgm:presLayoutVars>
      </dgm:prSet>
      <dgm:spPr/>
    </dgm:pt>
    <dgm:pt modelId="{1823D985-25A5-41FF-A4E9-59E7D1927D83}" type="pres">
      <dgm:prSet presAssocID="{79F2F712-EDF6-48D2-88EC-02995BF86038}" presName="centerShape" presStyleLbl="vennNode1" presStyleIdx="0" presStyleCnt="5"/>
      <dgm:spPr/>
      <dgm:t>
        <a:bodyPr/>
        <a:lstStyle/>
        <a:p>
          <a:endParaRPr lang="ru-RU"/>
        </a:p>
      </dgm:t>
    </dgm:pt>
    <dgm:pt modelId="{79B34181-1E51-45D2-94DF-E58540AE01FF}" type="pres">
      <dgm:prSet presAssocID="{206E7772-54D1-4283-B672-D974A5A370F5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4D055F-F5F7-4027-A4C8-E87479DFDE50}" type="pres">
      <dgm:prSet presAssocID="{4B8DC91C-C2CC-4AA5-90A5-EBC5B08D72CB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622AA2-66FF-4AA5-9B56-B96D59365CEE}" type="pres">
      <dgm:prSet presAssocID="{CC500E26-DF98-4C25-AE8B-853504972F58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F417E1-B898-4630-80B8-1EB57BE768A7}" type="pres">
      <dgm:prSet presAssocID="{FA9C3849-A202-4EB2-A652-3010AFD57957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0197DE-5992-49DA-95E7-EF4089286F9B}" srcId="{98CD6929-46CE-4CA2-AADE-10516E834AB1}" destId="{79F2F712-EDF6-48D2-88EC-02995BF86038}" srcOrd="0" destOrd="0" parTransId="{3F881688-9D15-4B5A-B99A-B82DA2761EBD}" sibTransId="{600EFB90-7373-4D4E-B247-40F320DD7651}"/>
    <dgm:cxn modelId="{A381C2E4-C9B3-4A1B-B48A-FCFFEB389D74}" type="presOf" srcId="{CC500E26-DF98-4C25-AE8B-853504972F58}" destId="{49622AA2-66FF-4AA5-9B56-B96D59365CEE}" srcOrd="0" destOrd="0" presId="urn:microsoft.com/office/officeart/2005/8/layout/radial3"/>
    <dgm:cxn modelId="{872F7053-F6B4-4B06-BEF4-4D6803A8D070}" srcId="{79F2F712-EDF6-48D2-88EC-02995BF86038}" destId="{CC500E26-DF98-4C25-AE8B-853504972F58}" srcOrd="2" destOrd="0" parTransId="{FE15537D-2BC3-47F5-82C3-681DAA197A70}" sibTransId="{67C71D53-0B9B-4138-A82B-CEFC357FBF2C}"/>
    <dgm:cxn modelId="{A37E48C0-8062-493E-8B7B-950D641093C2}" srcId="{79F2F712-EDF6-48D2-88EC-02995BF86038}" destId="{4B8DC91C-C2CC-4AA5-90A5-EBC5B08D72CB}" srcOrd="1" destOrd="0" parTransId="{EBE7CF8F-6D12-42BA-9910-5AE26F62C023}" sibTransId="{A6B85C11-26D4-4C3C-9E0D-C6B06A1350BB}"/>
    <dgm:cxn modelId="{90C4405C-3E71-439F-BA80-D11605F6103E}" type="presOf" srcId="{FA9C3849-A202-4EB2-A652-3010AFD57957}" destId="{08F417E1-B898-4630-80B8-1EB57BE768A7}" srcOrd="0" destOrd="0" presId="urn:microsoft.com/office/officeart/2005/8/layout/radial3"/>
    <dgm:cxn modelId="{C34A5E44-A957-4990-9B39-AE31F24958BB}" type="presOf" srcId="{79F2F712-EDF6-48D2-88EC-02995BF86038}" destId="{1823D985-25A5-41FF-A4E9-59E7D1927D83}" srcOrd="0" destOrd="0" presId="urn:microsoft.com/office/officeart/2005/8/layout/radial3"/>
    <dgm:cxn modelId="{FFB42452-BFA8-4CE7-A163-02768F4444EB}" type="presOf" srcId="{206E7772-54D1-4283-B672-D974A5A370F5}" destId="{79B34181-1E51-45D2-94DF-E58540AE01FF}" srcOrd="0" destOrd="0" presId="urn:microsoft.com/office/officeart/2005/8/layout/radial3"/>
    <dgm:cxn modelId="{DBA0305A-008B-4560-97B7-53A7ECE3177C}" srcId="{79F2F712-EDF6-48D2-88EC-02995BF86038}" destId="{206E7772-54D1-4283-B672-D974A5A370F5}" srcOrd="0" destOrd="0" parTransId="{C3AF2291-1F82-4497-9F44-8D5E7C43B234}" sibTransId="{C99E0498-ACB9-43DE-8E12-9B72F5A7C1C0}"/>
    <dgm:cxn modelId="{1CAB72A7-7D88-46EE-BE50-D5C8D2518B8B}" type="presOf" srcId="{98CD6929-46CE-4CA2-AADE-10516E834AB1}" destId="{F376F192-1D61-4D8E-B0D0-3419E494F893}" srcOrd="0" destOrd="0" presId="urn:microsoft.com/office/officeart/2005/8/layout/radial3"/>
    <dgm:cxn modelId="{7DFD19C9-34FA-4753-80A3-2FB6C9F6465D}" srcId="{79F2F712-EDF6-48D2-88EC-02995BF86038}" destId="{FA9C3849-A202-4EB2-A652-3010AFD57957}" srcOrd="3" destOrd="0" parTransId="{BDA19A92-0668-4B51-A49F-35317B616E35}" sibTransId="{2652C5BE-E8F2-413E-A373-2DF5725E538C}"/>
    <dgm:cxn modelId="{3ABBEF39-431D-4E47-8FFB-10B37A403A3F}" type="presOf" srcId="{4B8DC91C-C2CC-4AA5-90A5-EBC5B08D72CB}" destId="{D64D055F-F5F7-4027-A4C8-E87479DFDE50}" srcOrd="0" destOrd="0" presId="urn:microsoft.com/office/officeart/2005/8/layout/radial3"/>
    <dgm:cxn modelId="{8FF56473-9F99-4AD1-9CFA-EA2DCC365604}" type="presParOf" srcId="{F376F192-1D61-4D8E-B0D0-3419E494F893}" destId="{F19C961A-9768-46DB-AE97-6BB325BD0E5B}" srcOrd="0" destOrd="0" presId="urn:microsoft.com/office/officeart/2005/8/layout/radial3"/>
    <dgm:cxn modelId="{34C47664-535F-49AA-BE68-21BFE5BF8607}" type="presParOf" srcId="{F19C961A-9768-46DB-AE97-6BB325BD0E5B}" destId="{1823D985-25A5-41FF-A4E9-59E7D1927D83}" srcOrd="0" destOrd="0" presId="urn:microsoft.com/office/officeart/2005/8/layout/radial3"/>
    <dgm:cxn modelId="{4F5FC438-61D2-4393-BA0D-C148A7D3BB7D}" type="presParOf" srcId="{F19C961A-9768-46DB-AE97-6BB325BD0E5B}" destId="{79B34181-1E51-45D2-94DF-E58540AE01FF}" srcOrd="1" destOrd="0" presId="urn:microsoft.com/office/officeart/2005/8/layout/radial3"/>
    <dgm:cxn modelId="{55A7F8F8-A20A-41C4-B360-F2EEC07F2885}" type="presParOf" srcId="{F19C961A-9768-46DB-AE97-6BB325BD0E5B}" destId="{D64D055F-F5F7-4027-A4C8-E87479DFDE50}" srcOrd="2" destOrd="0" presId="urn:microsoft.com/office/officeart/2005/8/layout/radial3"/>
    <dgm:cxn modelId="{482C67C8-33F8-4E74-A5F2-5077CC93AA99}" type="presParOf" srcId="{F19C961A-9768-46DB-AE97-6BB325BD0E5B}" destId="{49622AA2-66FF-4AA5-9B56-B96D59365CEE}" srcOrd="3" destOrd="0" presId="urn:microsoft.com/office/officeart/2005/8/layout/radial3"/>
    <dgm:cxn modelId="{CB0064B8-9661-4632-890F-AE9BA5AE298C}" type="presParOf" srcId="{F19C961A-9768-46DB-AE97-6BB325BD0E5B}" destId="{08F417E1-B898-4630-80B8-1EB57BE768A7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73CC45-7315-469E-B8F5-FCDA45916664}" type="doc">
      <dgm:prSet loTypeId="urn:microsoft.com/office/officeart/2008/layout/PictureAccent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D0858E-C795-4B91-A967-592AF2295F53}">
      <dgm:prSet phldrT="[Текст]" custT="1"/>
      <dgm:spPr/>
      <dgm:t>
        <a:bodyPr/>
        <a:lstStyle/>
        <a:p>
          <a:r>
            <a:rPr lang="ru-RU" sz="480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Ферменты</a:t>
          </a:r>
          <a:endParaRPr lang="ru-RU" sz="4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D7E389-78E8-4690-BBD0-E72388DB0636}" type="parTrans" cxnId="{CE6DAB75-E099-4F0A-A23B-D15CD7F1809E}">
      <dgm:prSet/>
      <dgm:spPr/>
      <dgm:t>
        <a:bodyPr/>
        <a:lstStyle/>
        <a:p>
          <a:endParaRPr lang="ru-RU"/>
        </a:p>
      </dgm:t>
    </dgm:pt>
    <dgm:pt modelId="{41638CC6-2286-4876-89ED-087AE82A016D}" type="sibTrans" cxnId="{CE6DAB75-E099-4F0A-A23B-D15CD7F1809E}">
      <dgm:prSet/>
      <dgm:spPr/>
      <dgm:t>
        <a:bodyPr/>
        <a:lstStyle/>
        <a:p>
          <a:endParaRPr lang="ru-RU"/>
        </a:p>
      </dgm:t>
    </dgm:pt>
    <dgm:pt modelId="{A8D85D5D-6809-4B01-8F51-B40890285463}">
      <dgm:prSet phldrT="[Текст]" custT="1"/>
      <dgm:spPr/>
      <dgm:t>
        <a:bodyPr/>
        <a:lstStyle/>
        <a:p>
          <a:pPr algn="l"/>
          <a:endParaRPr lang="ru-RU" sz="1600" b="0" i="0" u="none" dirty="0" smtClean="0">
            <a:solidFill>
              <a:schemeClr val="tx1"/>
            </a:solidFill>
            <a:effectLst/>
          </a:endParaRPr>
        </a:p>
        <a:p>
          <a:pPr algn="l"/>
          <a:r>
            <a:rPr lang="ru-RU" sz="1600" b="0" i="0" u="none" dirty="0" smtClean="0">
              <a:solidFill>
                <a:schemeClr val="tx1"/>
              </a:solidFill>
              <a:effectLst/>
            </a:rPr>
            <a:t>Ферменты — это белки, обладающие специфическими каталитическими свойствами, то есть каждый фермент катализирует одну или несколько сходных реакций. Ферменты катализируют реакции расщепления сложных молекул (катаболизм) и их синтеза (анаболизм), в том числе репликацию и репарацию ДНК и матричный синтез РНК. К 2013 году было описано более 5000 тысяч ферментов. Ускорение реакции в результате ферментативного катализа может быть огромным: период </a:t>
          </a:r>
          <a:r>
            <a:rPr lang="ru-RU" sz="1600" b="0" i="0" u="none" dirty="0" err="1" smtClean="0">
              <a:solidFill>
                <a:schemeClr val="tx1"/>
              </a:solidFill>
              <a:effectLst/>
            </a:rPr>
            <a:t>полуреакции</a:t>
          </a:r>
          <a:r>
            <a:rPr lang="ru-RU" sz="1600" b="0" i="0" u="none" dirty="0" smtClean="0">
              <a:solidFill>
                <a:schemeClr val="tx1"/>
              </a:solidFill>
              <a:effectLst/>
            </a:rPr>
            <a:t> </a:t>
          </a:r>
          <a:r>
            <a:rPr lang="ru-RU" sz="1600" b="0" i="0" u="none" dirty="0" err="1" smtClean="0">
              <a:solidFill>
                <a:schemeClr val="tx1"/>
              </a:solidFill>
              <a:effectLst/>
            </a:rPr>
            <a:t>декарбоксилирования</a:t>
          </a:r>
          <a:r>
            <a:rPr lang="ru-RU" sz="1600" b="0" i="0" u="none" dirty="0" smtClean="0">
              <a:solidFill>
                <a:schemeClr val="tx1"/>
              </a:solidFill>
              <a:effectLst/>
            </a:rPr>
            <a:t> </a:t>
          </a:r>
          <a:r>
            <a:rPr lang="ru-RU" sz="1600" b="0" i="0" u="none" dirty="0" err="1" smtClean="0">
              <a:solidFill>
                <a:schemeClr val="tx1"/>
              </a:solidFill>
              <a:effectLst/>
            </a:rPr>
            <a:t>оротовой</a:t>
          </a:r>
          <a:r>
            <a:rPr lang="ru-RU" sz="1600" b="0" i="0" u="none" dirty="0" smtClean="0">
              <a:solidFill>
                <a:schemeClr val="tx1"/>
              </a:solidFill>
              <a:effectLst/>
            </a:rPr>
            <a:t> кислоты составляет 78 миллионов лет без фермента и 18 миллисекунд с участием фермента. Молекулы, которые присоединяются к ферменту и изменяются в результате реакции, называются субстратами.</a:t>
          </a:r>
        </a:p>
        <a:p>
          <a:pPr algn="l"/>
          <a:r>
            <a:rPr lang="ru-RU" sz="1600" b="0" i="0" u="none" dirty="0" smtClean="0">
              <a:solidFill>
                <a:schemeClr val="tx1"/>
              </a:solidFill>
              <a:effectLst/>
            </a:rPr>
            <a:t>Хотя ферменты обычно состоят из сотен аминокислотных остатков, только небольшая часть из них взаимодействует с субстратом, и ещё меньшее количество — в среднем 3—4 аминокислотных остатка, часто расположенные далеко друг от друга в первичной структуре — напрямую участвуют в катализе. Часть молекулы фермента, которая обеспечивает связывание субстрата и катализ, называется активным центром.</a:t>
          </a:r>
        </a:p>
        <a:p>
          <a:pPr algn="l"/>
          <a:endParaRPr lang="ru-RU" sz="1500" u="none" dirty="0">
            <a:solidFill>
              <a:schemeClr val="tx1"/>
            </a:solidFill>
            <a:effectLst/>
          </a:endParaRPr>
        </a:p>
      </dgm:t>
    </dgm:pt>
    <dgm:pt modelId="{B0F10981-220A-4F62-84A0-951B579A6099}" type="parTrans" cxnId="{158BCF26-A62E-4669-8CF3-1204BB11DD3E}">
      <dgm:prSet/>
      <dgm:spPr/>
      <dgm:t>
        <a:bodyPr/>
        <a:lstStyle/>
        <a:p>
          <a:endParaRPr lang="ru-RU"/>
        </a:p>
      </dgm:t>
    </dgm:pt>
    <dgm:pt modelId="{AAB0961B-01E8-4202-BFC3-136AC223A93B}" type="sibTrans" cxnId="{158BCF26-A62E-4669-8CF3-1204BB11DD3E}">
      <dgm:prSet/>
      <dgm:spPr/>
      <dgm:t>
        <a:bodyPr/>
        <a:lstStyle/>
        <a:p>
          <a:endParaRPr lang="ru-RU"/>
        </a:p>
      </dgm:t>
    </dgm:pt>
    <dgm:pt modelId="{7F8C2264-A9E8-454D-B7D9-A535B5B271BE}">
      <dgm:prSet phldrT="[Текст]" custT="1"/>
      <dgm:spPr/>
      <dgm:t>
        <a:bodyPr/>
        <a:lstStyle/>
        <a:p>
          <a:r>
            <a:rPr lang="ru-RU" sz="1100" b="0" i="0" dirty="0" smtClean="0">
              <a:solidFill>
                <a:schemeClr val="tx1"/>
              </a:solidFill>
            </a:rPr>
            <a:t>Молекулярная модель фермента-</a:t>
          </a:r>
          <a:r>
            <a:rPr lang="ru-RU" sz="1100" b="0" i="0" dirty="0" err="1" smtClean="0">
              <a:solidFill>
                <a:schemeClr val="tx1"/>
              </a:solidFill>
            </a:rPr>
            <a:t>уреазы</a:t>
          </a:r>
          <a:r>
            <a:rPr lang="ru-RU" sz="1100" b="0" i="0" dirty="0" smtClean="0">
              <a:solidFill>
                <a:schemeClr val="tx1"/>
              </a:solidFill>
            </a:rPr>
            <a:t> бактерии </a:t>
          </a:r>
          <a:r>
            <a:rPr lang="ru-RU" sz="1100" b="0" i="1" dirty="0" err="1" smtClean="0">
              <a:solidFill>
                <a:schemeClr val="tx1"/>
              </a:solidFill>
            </a:rPr>
            <a:t>Helicobacter</a:t>
          </a:r>
          <a:r>
            <a:rPr lang="ru-RU" sz="1100" b="0" i="1" dirty="0" smtClean="0">
              <a:solidFill>
                <a:schemeClr val="tx1"/>
              </a:solidFill>
            </a:rPr>
            <a:t> </a:t>
          </a:r>
          <a:r>
            <a:rPr lang="ru-RU" sz="1100" b="0" i="1" dirty="0" err="1" smtClean="0">
              <a:solidFill>
                <a:schemeClr val="tx1"/>
              </a:solidFill>
            </a:rPr>
            <a:t>pylori</a:t>
          </a:r>
          <a:endParaRPr lang="ru-RU" sz="1100" i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BCC42C3-9127-4BBB-809C-A37B3FD1F6A2}" type="parTrans" cxnId="{8129A835-F98A-46A0-994D-313D8E330073}">
      <dgm:prSet/>
      <dgm:spPr/>
      <dgm:t>
        <a:bodyPr/>
        <a:lstStyle/>
        <a:p>
          <a:endParaRPr lang="ru-RU"/>
        </a:p>
      </dgm:t>
    </dgm:pt>
    <dgm:pt modelId="{3DD843EA-583E-4809-A442-E4D039D3FC9B}" type="sibTrans" cxnId="{8129A835-F98A-46A0-994D-313D8E330073}">
      <dgm:prSet/>
      <dgm:spPr/>
      <dgm:t>
        <a:bodyPr/>
        <a:lstStyle/>
        <a:p>
          <a:endParaRPr lang="ru-RU"/>
        </a:p>
      </dgm:t>
    </dgm:pt>
    <dgm:pt modelId="{7F730D94-8C69-4701-9BC0-4851A82F3E6C}" type="pres">
      <dgm:prSet presAssocID="{B073CC45-7315-469E-B8F5-FCDA45916664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6901BCC-E9DA-42E1-BB22-3B3E90A059EA}" type="pres">
      <dgm:prSet presAssocID="{3CD0858E-C795-4B91-A967-592AF2295F53}" presName="root" presStyleCnt="0">
        <dgm:presLayoutVars>
          <dgm:chMax/>
          <dgm:chPref val="4"/>
        </dgm:presLayoutVars>
      </dgm:prSet>
      <dgm:spPr/>
    </dgm:pt>
    <dgm:pt modelId="{359A85B0-98E9-4F33-9D1D-1B062F8A19FE}" type="pres">
      <dgm:prSet presAssocID="{3CD0858E-C795-4B91-A967-592AF2295F53}" presName="rootComposite" presStyleCnt="0">
        <dgm:presLayoutVars/>
      </dgm:prSet>
      <dgm:spPr/>
    </dgm:pt>
    <dgm:pt modelId="{CB0577F9-3A8E-419B-A538-92ACF801A8EC}" type="pres">
      <dgm:prSet presAssocID="{3CD0858E-C795-4B91-A967-592AF2295F53}" presName="rootText" presStyleLbl="node0" presStyleIdx="0" presStyleCnt="2" custScaleX="43174" custScaleY="42223" custLinFactNeighborX="2913" custLinFactNeighborY="533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98A35F9C-6A23-40BC-B88D-70821BF258F7}" type="pres">
      <dgm:prSet presAssocID="{3CD0858E-C795-4B91-A967-592AF2295F53}" presName="childShape" presStyleCnt="0">
        <dgm:presLayoutVars>
          <dgm:chMax val="0"/>
          <dgm:chPref val="0"/>
        </dgm:presLayoutVars>
      </dgm:prSet>
      <dgm:spPr/>
    </dgm:pt>
    <dgm:pt modelId="{B04005B7-54E3-4A50-BD61-48CDC85F3CFE}" type="pres">
      <dgm:prSet presAssocID="{A8D85D5D-6809-4B01-8F51-B40890285463}" presName="childComposite" presStyleCnt="0">
        <dgm:presLayoutVars>
          <dgm:chMax val="0"/>
          <dgm:chPref val="0"/>
        </dgm:presLayoutVars>
      </dgm:prSet>
      <dgm:spPr/>
    </dgm:pt>
    <dgm:pt modelId="{464EC3CA-D75D-4916-A6DC-B709F18ACB32}" type="pres">
      <dgm:prSet presAssocID="{A8D85D5D-6809-4B01-8F51-B40890285463}" presName="Image" presStyleLbl="node1" presStyleIdx="0" presStyleCnt="1" custScaleX="112853" custScaleY="195748" custLinFactNeighborX="23116" custLinFactNeighborY="-2554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3F6D832-1FED-42C0-9A32-D6BB3C4D909E}" type="pres">
      <dgm:prSet presAssocID="{A8D85D5D-6809-4B01-8F51-B40890285463}" presName="childText" presStyleLbl="lnNode1" presStyleIdx="0" presStyleCnt="1" custScaleX="85521" custScaleY="314083" custLinFactNeighborX="3642" custLinFactNeighborY="-3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5DF84B-F951-41F0-9C84-E90ACFBA0CF0}" type="pres">
      <dgm:prSet presAssocID="{7F8C2264-A9E8-454D-B7D9-A535B5B271BE}" presName="root" presStyleCnt="0">
        <dgm:presLayoutVars>
          <dgm:chMax/>
          <dgm:chPref val="4"/>
        </dgm:presLayoutVars>
      </dgm:prSet>
      <dgm:spPr/>
    </dgm:pt>
    <dgm:pt modelId="{59992BE4-066A-4B97-963D-975C6CF28E2B}" type="pres">
      <dgm:prSet presAssocID="{7F8C2264-A9E8-454D-B7D9-A535B5B271BE}" presName="rootComposite" presStyleCnt="0">
        <dgm:presLayoutVars/>
      </dgm:prSet>
      <dgm:spPr/>
    </dgm:pt>
    <dgm:pt modelId="{0C2B243A-225C-4851-B637-18738307623F}" type="pres">
      <dgm:prSet presAssocID="{7F8C2264-A9E8-454D-B7D9-A535B5B271BE}" presName="rootText" presStyleLbl="node0" presStyleIdx="1" presStyleCnt="2" custScaleX="21627" custScaleY="32700" custLinFactY="101670" custLinFactNeighborX="-75747" custLinFactNeighborY="200000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4033A037-4D22-4765-9356-B0E4D4F69D25}" type="pres">
      <dgm:prSet presAssocID="{7F8C2264-A9E8-454D-B7D9-A535B5B271BE}" presName="childShape" presStyleCnt="0">
        <dgm:presLayoutVars>
          <dgm:chMax val="0"/>
          <dgm:chPref val="0"/>
        </dgm:presLayoutVars>
      </dgm:prSet>
      <dgm:spPr/>
    </dgm:pt>
  </dgm:ptLst>
  <dgm:cxnLst>
    <dgm:cxn modelId="{16596C00-08C4-4E41-AB8C-DA771ACA4E8B}" type="presOf" srcId="{A8D85D5D-6809-4B01-8F51-B40890285463}" destId="{F3F6D832-1FED-42C0-9A32-D6BB3C4D909E}" srcOrd="0" destOrd="0" presId="urn:microsoft.com/office/officeart/2008/layout/PictureAccentList"/>
    <dgm:cxn modelId="{8129A835-F98A-46A0-994D-313D8E330073}" srcId="{B073CC45-7315-469E-B8F5-FCDA45916664}" destId="{7F8C2264-A9E8-454D-B7D9-A535B5B271BE}" srcOrd="1" destOrd="0" parTransId="{3BCC42C3-9127-4BBB-809C-A37B3FD1F6A2}" sibTransId="{3DD843EA-583E-4809-A442-E4D039D3FC9B}"/>
    <dgm:cxn modelId="{0330D913-F560-4224-BBF8-5227D73115C6}" type="presOf" srcId="{B073CC45-7315-469E-B8F5-FCDA45916664}" destId="{7F730D94-8C69-4701-9BC0-4851A82F3E6C}" srcOrd="0" destOrd="0" presId="urn:microsoft.com/office/officeart/2008/layout/PictureAccentList"/>
    <dgm:cxn modelId="{158BCF26-A62E-4669-8CF3-1204BB11DD3E}" srcId="{3CD0858E-C795-4B91-A967-592AF2295F53}" destId="{A8D85D5D-6809-4B01-8F51-B40890285463}" srcOrd="0" destOrd="0" parTransId="{B0F10981-220A-4F62-84A0-951B579A6099}" sibTransId="{AAB0961B-01E8-4202-BFC3-136AC223A93B}"/>
    <dgm:cxn modelId="{604D1C97-263B-45B5-92BC-000C14FD232F}" type="presOf" srcId="{7F8C2264-A9E8-454D-B7D9-A535B5B271BE}" destId="{0C2B243A-225C-4851-B637-18738307623F}" srcOrd="0" destOrd="0" presId="urn:microsoft.com/office/officeart/2008/layout/PictureAccentList"/>
    <dgm:cxn modelId="{CE6DAB75-E099-4F0A-A23B-D15CD7F1809E}" srcId="{B073CC45-7315-469E-B8F5-FCDA45916664}" destId="{3CD0858E-C795-4B91-A967-592AF2295F53}" srcOrd="0" destOrd="0" parTransId="{F2D7E389-78E8-4690-BBD0-E72388DB0636}" sibTransId="{41638CC6-2286-4876-89ED-087AE82A016D}"/>
    <dgm:cxn modelId="{BAAF968B-CBBC-40DD-8C1A-CFEC6C33BBD6}" type="presOf" srcId="{3CD0858E-C795-4B91-A967-592AF2295F53}" destId="{CB0577F9-3A8E-419B-A538-92ACF801A8EC}" srcOrd="0" destOrd="0" presId="urn:microsoft.com/office/officeart/2008/layout/PictureAccentList"/>
    <dgm:cxn modelId="{EC113D26-6DF2-4C75-91E5-98AEC6D236E8}" type="presParOf" srcId="{7F730D94-8C69-4701-9BC0-4851A82F3E6C}" destId="{76901BCC-E9DA-42E1-BB22-3B3E90A059EA}" srcOrd="0" destOrd="0" presId="urn:microsoft.com/office/officeart/2008/layout/PictureAccentList"/>
    <dgm:cxn modelId="{04B35FE5-CE49-4DD9-998C-F501F553C329}" type="presParOf" srcId="{76901BCC-E9DA-42E1-BB22-3B3E90A059EA}" destId="{359A85B0-98E9-4F33-9D1D-1B062F8A19FE}" srcOrd="0" destOrd="0" presId="urn:microsoft.com/office/officeart/2008/layout/PictureAccentList"/>
    <dgm:cxn modelId="{0EF8F94D-8C65-4C85-A0D3-9339E33E4EA6}" type="presParOf" srcId="{359A85B0-98E9-4F33-9D1D-1B062F8A19FE}" destId="{CB0577F9-3A8E-419B-A538-92ACF801A8EC}" srcOrd="0" destOrd="0" presId="urn:microsoft.com/office/officeart/2008/layout/PictureAccentList"/>
    <dgm:cxn modelId="{69E63C73-D873-4D61-B1E9-7D5A5F31EB71}" type="presParOf" srcId="{76901BCC-E9DA-42E1-BB22-3B3E90A059EA}" destId="{98A35F9C-6A23-40BC-B88D-70821BF258F7}" srcOrd="1" destOrd="0" presId="urn:microsoft.com/office/officeart/2008/layout/PictureAccentList"/>
    <dgm:cxn modelId="{4200F3FB-571B-4237-8B80-AA09C13701B3}" type="presParOf" srcId="{98A35F9C-6A23-40BC-B88D-70821BF258F7}" destId="{B04005B7-54E3-4A50-BD61-48CDC85F3CFE}" srcOrd="0" destOrd="0" presId="urn:microsoft.com/office/officeart/2008/layout/PictureAccentList"/>
    <dgm:cxn modelId="{1C3E0F54-399F-4D38-9204-B69E3934A1FA}" type="presParOf" srcId="{B04005B7-54E3-4A50-BD61-48CDC85F3CFE}" destId="{464EC3CA-D75D-4916-A6DC-B709F18ACB32}" srcOrd="0" destOrd="0" presId="urn:microsoft.com/office/officeart/2008/layout/PictureAccentList"/>
    <dgm:cxn modelId="{D554B576-BB4F-41F8-B2E3-054C02E7E86D}" type="presParOf" srcId="{B04005B7-54E3-4A50-BD61-48CDC85F3CFE}" destId="{F3F6D832-1FED-42C0-9A32-D6BB3C4D909E}" srcOrd="1" destOrd="0" presId="urn:microsoft.com/office/officeart/2008/layout/PictureAccentList"/>
    <dgm:cxn modelId="{4F2B2884-B55E-4894-AB49-08060D05A687}" type="presParOf" srcId="{7F730D94-8C69-4701-9BC0-4851A82F3E6C}" destId="{E65DF84B-F951-41F0-9C84-E90ACFBA0CF0}" srcOrd="1" destOrd="0" presId="urn:microsoft.com/office/officeart/2008/layout/PictureAccentList"/>
    <dgm:cxn modelId="{F673E792-72F7-4A2F-952B-2C640DC0C73A}" type="presParOf" srcId="{E65DF84B-F951-41F0-9C84-E90ACFBA0CF0}" destId="{59992BE4-066A-4B97-963D-975C6CF28E2B}" srcOrd="0" destOrd="0" presId="urn:microsoft.com/office/officeart/2008/layout/PictureAccentList"/>
    <dgm:cxn modelId="{20F78E0A-D058-4F8A-A231-11BCCB5230DA}" type="presParOf" srcId="{59992BE4-066A-4B97-963D-975C6CF28E2B}" destId="{0C2B243A-225C-4851-B637-18738307623F}" srcOrd="0" destOrd="0" presId="urn:microsoft.com/office/officeart/2008/layout/PictureAccentList"/>
    <dgm:cxn modelId="{9D6E1B57-B31D-45DA-AE91-6D06A4977D9D}" type="presParOf" srcId="{E65DF84B-F951-41F0-9C84-E90ACFBA0CF0}" destId="{4033A037-4D22-4765-9356-B0E4D4F69D25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73CC45-7315-469E-B8F5-FCDA45916664}" type="doc">
      <dgm:prSet loTypeId="urn:microsoft.com/office/officeart/2008/layout/PictureAccent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D0858E-C795-4B91-A967-592AF2295F53}">
      <dgm:prSet phldrT="[Текст]" custT="1"/>
      <dgm:spPr/>
      <dgm:t>
        <a:bodyPr/>
        <a:lstStyle/>
        <a:p>
          <a:r>
            <a:rPr lang="ru-RU" sz="480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Ферменты</a:t>
          </a:r>
          <a:endParaRPr lang="ru-RU" sz="4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D7E389-78E8-4690-BBD0-E72388DB0636}" type="parTrans" cxnId="{CE6DAB75-E099-4F0A-A23B-D15CD7F1809E}">
      <dgm:prSet/>
      <dgm:spPr/>
      <dgm:t>
        <a:bodyPr/>
        <a:lstStyle/>
        <a:p>
          <a:endParaRPr lang="ru-RU"/>
        </a:p>
      </dgm:t>
    </dgm:pt>
    <dgm:pt modelId="{41638CC6-2286-4876-89ED-087AE82A016D}" type="sibTrans" cxnId="{CE6DAB75-E099-4F0A-A23B-D15CD7F1809E}">
      <dgm:prSet/>
      <dgm:spPr/>
      <dgm:t>
        <a:bodyPr/>
        <a:lstStyle/>
        <a:p>
          <a:endParaRPr lang="ru-RU"/>
        </a:p>
      </dgm:t>
    </dgm:pt>
    <dgm:pt modelId="{A8D85D5D-6809-4B01-8F51-B40890285463}">
      <dgm:prSet phldrT="[Текст]" custT="1"/>
      <dgm:spPr/>
      <dgm:t>
        <a:bodyPr/>
        <a:lstStyle/>
        <a:p>
          <a:pPr algn="l"/>
          <a:r>
            <a:rPr lang="ru-RU" sz="1500" b="0" i="0" dirty="0" smtClean="0">
              <a:solidFill>
                <a:schemeClr val="tx1"/>
              </a:solidFill>
            </a:rPr>
            <a:t>По типу катализируемых реакций все ферменты делят на 6 классов:</a:t>
          </a:r>
        </a:p>
        <a:p>
          <a:pPr algn="l"/>
          <a:r>
            <a:rPr lang="ru-RU" sz="1500" b="0" i="0" dirty="0" smtClean="0">
              <a:solidFill>
                <a:schemeClr val="tx1"/>
              </a:solidFill>
            </a:rPr>
            <a:t>КФ 1: </a:t>
          </a:r>
          <a:r>
            <a:rPr lang="ru-RU" sz="1500" b="1" i="0" dirty="0" smtClean="0">
              <a:solidFill>
                <a:schemeClr val="tx1"/>
              </a:solidFill>
            </a:rPr>
            <a:t>Оксидоредуктазы</a:t>
          </a:r>
          <a:r>
            <a:rPr lang="ru-RU" sz="1500" b="0" i="0" dirty="0" smtClean="0">
              <a:solidFill>
                <a:schemeClr val="tx1"/>
              </a:solidFill>
            </a:rPr>
            <a:t>, катализирующие </a:t>
          </a:r>
          <a:r>
            <a:rPr lang="ru-RU" sz="1500" b="0" i="0" dirty="0" err="1" smtClean="0">
              <a:solidFill>
                <a:schemeClr val="tx1"/>
              </a:solidFill>
            </a:rPr>
            <a:t>окислительно</a:t>
          </a:r>
          <a:r>
            <a:rPr lang="ru-RU" sz="1500" b="0" i="0" dirty="0" smtClean="0">
              <a:solidFill>
                <a:schemeClr val="tx1"/>
              </a:solidFill>
            </a:rPr>
            <a:t>-восстановительные реакции;</a:t>
          </a:r>
        </a:p>
        <a:p>
          <a:pPr algn="l"/>
          <a:r>
            <a:rPr lang="ru-RU" sz="1500" b="0" i="0" dirty="0" smtClean="0">
              <a:solidFill>
                <a:schemeClr val="tx1"/>
              </a:solidFill>
            </a:rPr>
            <a:t>КФ 2: </a:t>
          </a:r>
          <a:r>
            <a:rPr lang="ru-RU" sz="1500" b="1" i="0" dirty="0" smtClean="0">
              <a:solidFill>
                <a:schemeClr val="tx1"/>
              </a:solidFill>
            </a:rPr>
            <a:t>Трансферазы</a:t>
          </a:r>
          <a:r>
            <a:rPr lang="ru-RU" sz="1500" b="0" i="0" dirty="0" smtClean="0">
              <a:solidFill>
                <a:schemeClr val="tx1"/>
              </a:solidFill>
            </a:rPr>
            <a:t>, катализирующие перенос химических групп с одной молекулы субстрата на другую;</a:t>
          </a:r>
        </a:p>
        <a:p>
          <a:pPr algn="l"/>
          <a:r>
            <a:rPr lang="ru-RU" sz="1500" b="0" i="0" dirty="0" smtClean="0">
              <a:solidFill>
                <a:schemeClr val="tx1"/>
              </a:solidFill>
            </a:rPr>
            <a:t>КФ 3: </a:t>
          </a:r>
          <a:r>
            <a:rPr lang="ru-RU" sz="1500" b="1" i="0" dirty="0" smtClean="0">
              <a:solidFill>
                <a:schemeClr val="tx1"/>
              </a:solidFill>
            </a:rPr>
            <a:t>Гидролазы</a:t>
          </a:r>
          <a:r>
            <a:rPr lang="ru-RU" sz="1500" b="0" i="0" dirty="0" smtClean="0">
              <a:solidFill>
                <a:schemeClr val="tx1"/>
              </a:solidFill>
            </a:rPr>
            <a:t>, катализирующие гидролиз химических связей;</a:t>
          </a:r>
        </a:p>
        <a:p>
          <a:pPr algn="l"/>
          <a:r>
            <a:rPr lang="ru-RU" sz="1500" b="0" i="0" dirty="0" smtClean="0">
              <a:solidFill>
                <a:schemeClr val="tx1"/>
              </a:solidFill>
            </a:rPr>
            <a:t>КФ 4: </a:t>
          </a:r>
          <a:r>
            <a:rPr lang="ru-RU" sz="1500" b="1" i="0" dirty="0" smtClean="0">
              <a:solidFill>
                <a:schemeClr val="tx1"/>
              </a:solidFill>
            </a:rPr>
            <a:t>Лиазы</a:t>
          </a:r>
          <a:r>
            <a:rPr lang="ru-RU" sz="1500" b="0" i="0" dirty="0" smtClean="0">
              <a:solidFill>
                <a:schemeClr val="tx1"/>
              </a:solidFill>
            </a:rPr>
            <a:t>, катализирующие разрыв химических связей без гидролиза с образованием двойной связи в одном из продуктов;</a:t>
          </a:r>
        </a:p>
        <a:p>
          <a:pPr algn="l"/>
          <a:r>
            <a:rPr lang="ru-RU" sz="1500" b="0" i="0" dirty="0" smtClean="0">
              <a:solidFill>
                <a:schemeClr val="tx1"/>
              </a:solidFill>
            </a:rPr>
            <a:t>КФ 5: </a:t>
          </a:r>
          <a:r>
            <a:rPr lang="ru-RU" sz="1500" b="1" i="0" dirty="0" smtClean="0">
              <a:solidFill>
                <a:schemeClr val="tx1"/>
              </a:solidFill>
            </a:rPr>
            <a:t>Изомеразы</a:t>
          </a:r>
          <a:r>
            <a:rPr lang="ru-RU" sz="1500" b="0" i="0" dirty="0" smtClean="0">
              <a:solidFill>
                <a:schemeClr val="tx1"/>
              </a:solidFill>
            </a:rPr>
            <a:t>, катализирующие структурные или геометрические изменения в молекуле субстрата;</a:t>
          </a:r>
        </a:p>
        <a:p>
          <a:pPr algn="l"/>
          <a:r>
            <a:rPr lang="ru-RU" sz="1500" b="0" i="0" dirty="0" smtClean="0">
              <a:solidFill>
                <a:schemeClr val="tx1"/>
              </a:solidFill>
            </a:rPr>
            <a:t>КФ 6: </a:t>
          </a:r>
          <a:r>
            <a:rPr lang="ru-RU" sz="1500" b="1" i="0" dirty="0" smtClean="0">
              <a:solidFill>
                <a:schemeClr val="tx1"/>
              </a:solidFill>
            </a:rPr>
            <a:t>Лигазы</a:t>
          </a:r>
          <a:r>
            <a:rPr lang="ru-RU" sz="1500" b="0" i="0" dirty="0" smtClean="0">
              <a:solidFill>
                <a:schemeClr val="tx1"/>
              </a:solidFill>
            </a:rPr>
            <a:t>, катализирующие образование химических связей между субстратами за счёт гидролиза </a:t>
          </a:r>
          <a:r>
            <a:rPr lang="ru-RU" sz="1500" b="0" i="0" dirty="0" err="1" smtClean="0">
              <a:solidFill>
                <a:schemeClr val="tx1"/>
              </a:solidFill>
            </a:rPr>
            <a:t>дифосфатной</a:t>
          </a:r>
          <a:r>
            <a:rPr lang="ru-RU" sz="1500" b="0" i="0" dirty="0" smtClean="0">
              <a:solidFill>
                <a:schemeClr val="tx1"/>
              </a:solidFill>
            </a:rPr>
            <a:t> связи АТФ или сходного </a:t>
          </a:r>
          <a:r>
            <a:rPr lang="ru-RU" sz="1500" b="0" i="0" dirty="0" err="1" smtClean="0">
              <a:solidFill>
                <a:schemeClr val="tx1"/>
              </a:solidFill>
            </a:rPr>
            <a:t>трифосфата</a:t>
          </a:r>
          <a:r>
            <a:rPr lang="ru-RU" sz="1500" b="0" i="0" dirty="0" smtClean="0">
              <a:solidFill>
                <a:schemeClr val="tx1"/>
              </a:solidFill>
            </a:rPr>
            <a:t>.</a:t>
          </a:r>
          <a:endParaRPr lang="ru-RU" sz="1500" u="none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0F10981-220A-4F62-84A0-951B579A6099}" type="parTrans" cxnId="{158BCF26-A62E-4669-8CF3-1204BB11DD3E}">
      <dgm:prSet/>
      <dgm:spPr/>
      <dgm:t>
        <a:bodyPr/>
        <a:lstStyle/>
        <a:p>
          <a:endParaRPr lang="ru-RU"/>
        </a:p>
      </dgm:t>
    </dgm:pt>
    <dgm:pt modelId="{AAB0961B-01E8-4202-BFC3-136AC223A93B}" type="sibTrans" cxnId="{158BCF26-A62E-4669-8CF3-1204BB11DD3E}">
      <dgm:prSet/>
      <dgm:spPr/>
      <dgm:t>
        <a:bodyPr/>
        <a:lstStyle/>
        <a:p>
          <a:endParaRPr lang="ru-RU"/>
        </a:p>
      </dgm:t>
    </dgm:pt>
    <dgm:pt modelId="{7F8C2264-A9E8-454D-B7D9-A535B5B271BE}">
      <dgm:prSet phldrT="[Текст]" custT="1"/>
      <dgm:spPr/>
      <dgm:t>
        <a:bodyPr/>
        <a:lstStyle/>
        <a:p>
          <a:r>
            <a:rPr lang="ru-RU" sz="1600" b="0" i="0" dirty="0" smtClean="0">
              <a:solidFill>
                <a:schemeClr val="tx1"/>
              </a:solidFill>
              <a:effectLst/>
            </a:rPr>
            <a:t>Модель фермента </a:t>
          </a:r>
          <a:r>
            <a:rPr lang="ru-RU" sz="1600" b="0" i="0" dirty="0" err="1" smtClean="0">
              <a:solidFill>
                <a:schemeClr val="tx1"/>
              </a:solidFill>
              <a:effectLst/>
            </a:rPr>
            <a:t>нуклеозидфосфорилазы</a:t>
          </a:r>
          <a:endParaRPr lang="ru-RU" sz="1600" i="0" dirty="0">
            <a:solidFill>
              <a:schemeClr val="tx1"/>
            </a:solidFill>
            <a:effectLst/>
          </a:endParaRPr>
        </a:p>
      </dgm:t>
    </dgm:pt>
    <dgm:pt modelId="{3BCC42C3-9127-4BBB-809C-A37B3FD1F6A2}" type="parTrans" cxnId="{8129A835-F98A-46A0-994D-313D8E330073}">
      <dgm:prSet/>
      <dgm:spPr/>
      <dgm:t>
        <a:bodyPr/>
        <a:lstStyle/>
        <a:p>
          <a:endParaRPr lang="ru-RU"/>
        </a:p>
      </dgm:t>
    </dgm:pt>
    <dgm:pt modelId="{3DD843EA-583E-4809-A442-E4D039D3FC9B}" type="sibTrans" cxnId="{8129A835-F98A-46A0-994D-313D8E330073}">
      <dgm:prSet/>
      <dgm:spPr/>
      <dgm:t>
        <a:bodyPr/>
        <a:lstStyle/>
        <a:p>
          <a:endParaRPr lang="ru-RU"/>
        </a:p>
      </dgm:t>
    </dgm:pt>
    <dgm:pt modelId="{7F730D94-8C69-4701-9BC0-4851A82F3E6C}" type="pres">
      <dgm:prSet presAssocID="{B073CC45-7315-469E-B8F5-FCDA45916664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6901BCC-E9DA-42E1-BB22-3B3E90A059EA}" type="pres">
      <dgm:prSet presAssocID="{3CD0858E-C795-4B91-A967-592AF2295F53}" presName="root" presStyleCnt="0">
        <dgm:presLayoutVars>
          <dgm:chMax/>
          <dgm:chPref val="4"/>
        </dgm:presLayoutVars>
      </dgm:prSet>
      <dgm:spPr/>
    </dgm:pt>
    <dgm:pt modelId="{359A85B0-98E9-4F33-9D1D-1B062F8A19FE}" type="pres">
      <dgm:prSet presAssocID="{3CD0858E-C795-4B91-A967-592AF2295F53}" presName="rootComposite" presStyleCnt="0">
        <dgm:presLayoutVars/>
      </dgm:prSet>
      <dgm:spPr/>
    </dgm:pt>
    <dgm:pt modelId="{CB0577F9-3A8E-419B-A538-92ACF801A8EC}" type="pres">
      <dgm:prSet presAssocID="{3CD0858E-C795-4B91-A967-592AF2295F53}" presName="rootText" presStyleLbl="node0" presStyleIdx="0" presStyleCnt="2" custScaleX="47413" custScaleY="44440" custLinFactNeighborX="8150" custLinFactNeighborY="-11170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98A35F9C-6A23-40BC-B88D-70821BF258F7}" type="pres">
      <dgm:prSet presAssocID="{3CD0858E-C795-4B91-A967-592AF2295F53}" presName="childShape" presStyleCnt="0">
        <dgm:presLayoutVars>
          <dgm:chMax val="0"/>
          <dgm:chPref val="0"/>
        </dgm:presLayoutVars>
      </dgm:prSet>
      <dgm:spPr/>
    </dgm:pt>
    <dgm:pt modelId="{B04005B7-54E3-4A50-BD61-48CDC85F3CFE}" type="pres">
      <dgm:prSet presAssocID="{A8D85D5D-6809-4B01-8F51-B40890285463}" presName="childComposite" presStyleCnt="0">
        <dgm:presLayoutVars>
          <dgm:chMax val="0"/>
          <dgm:chPref val="0"/>
        </dgm:presLayoutVars>
      </dgm:prSet>
      <dgm:spPr/>
    </dgm:pt>
    <dgm:pt modelId="{464EC3CA-D75D-4916-A6DC-B709F18ACB32}" type="pres">
      <dgm:prSet presAssocID="{A8D85D5D-6809-4B01-8F51-B40890285463}" presName="Image" presStyleLbl="node1" presStyleIdx="0" presStyleCnt="1" custScaleX="165606" custScaleY="190921" custLinFactNeighborX="26332" custLinFactNeighborY="-1307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3F6D832-1FED-42C0-9A32-D6BB3C4D909E}" type="pres">
      <dgm:prSet presAssocID="{A8D85D5D-6809-4B01-8F51-B40890285463}" presName="childText" presStyleLbl="lnNode1" presStyleIdx="0" presStyleCnt="1" custScaleX="82309" custScaleY="340462" custLinFactNeighborX="14634" custLinFactNeighborY="370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5DF84B-F951-41F0-9C84-E90ACFBA0CF0}" type="pres">
      <dgm:prSet presAssocID="{7F8C2264-A9E8-454D-B7D9-A535B5B271BE}" presName="root" presStyleCnt="0">
        <dgm:presLayoutVars>
          <dgm:chMax/>
          <dgm:chPref val="4"/>
        </dgm:presLayoutVars>
      </dgm:prSet>
      <dgm:spPr/>
    </dgm:pt>
    <dgm:pt modelId="{59992BE4-066A-4B97-963D-975C6CF28E2B}" type="pres">
      <dgm:prSet presAssocID="{7F8C2264-A9E8-454D-B7D9-A535B5B271BE}" presName="rootComposite" presStyleCnt="0">
        <dgm:presLayoutVars/>
      </dgm:prSet>
      <dgm:spPr/>
    </dgm:pt>
    <dgm:pt modelId="{0C2B243A-225C-4851-B637-18738307623F}" type="pres">
      <dgm:prSet presAssocID="{7F8C2264-A9E8-454D-B7D9-A535B5B271BE}" presName="rootText" presStyleLbl="node0" presStyleIdx="1" presStyleCnt="2" custScaleX="31733" custScaleY="41939" custLinFactY="131923" custLinFactNeighborX="-78299" custLinFactNeighborY="200000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4033A037-4D22-4765-9356-B0E4D4F69D25}" type="pres">
      <dgm:prSet presAssocID="{7F8C2264-A9E8-454D-B7D9-A535B5B271BE}" presName="childShape" presStyleCnt="0">
        <dgm:presLayoutVars>
          <dgm:chMax val="0"/>
          <dgm:chPref val="0"/>
        </dgm:presLayoutVars>
      </dgm:prSet>
      <dgm:spPr/>
    </dgm:pt>
  </dgm:ptLst>
  <dgm:cxnLst>
    <dgm:cxn modelId="{B1AB2420-6A92-4799-B128-E796C95911F0}" type="presOf" srcId="{3CD0858E-C795-4B91-A967-592AF2295F53}" destId="{CB0577F9-3A8E-419B-A538-92ACF801A8EC}" srcOrd="0" destOrd="0" presId="urn:microsoft.com/office/officeart/2008/layout/PictureAccentList"/>
    <dgm:cxn modelId="{8129A835-F98A-46A0-994D-313D8E330073}" srcId="{B073CC45-7315-469E-B8F5-FCDA45916664}" destId="{7F8C2264-A9E8-454D-B7D9-A535B5B271BE}" srcOrd="1" destOrd="0" parTransId="{3BCC42C3-9127-4BBB-809C-A37B3FD1F6A2}" sibTransId="{3DD843EA-583E-4809-A442-E4D039D3FC9B}"/>
    <dgm:cxn modelId="{158BCF26-A62E-4669-8CF3-1204BB11DD3E}" srcId="{3CD0858E-C795-4B91-A967-592AF2295F53}" destId="{A8D85D5D-6809-4B01-8F51-B40890285463}" srcOrd="0" destOrd="0" parTransId="{B0F10981-220A-4F62-84A0-951B579A6099}" sibTransId="{AAB0961B-01E8-4202-BFC3-136AC223A93B}"/>
    <dgm:cxn modelId="{FDB0C489-4E97-435B-9CB3-F676B821F03E}" type="presOf" srcId="{A8D85D5D-6809-4B01-8F51-B40890285463}" destId="{F3F6D832-1FED-42C0-9A32-D6BB3C4D909E}" srcOrd="0" destOrd="0" presId="urn:microsoft.com/office/officeart/2008/layout/PictureAccentList"/>
    <dgm:cxn modelId="{CE6DAB75-E099-4F0A-A23B-D15CD7F1809E}" srcId="{B073CC45-7315-469E-B8F5-FCDA45916664}" destId="{3CD0858E-C795-4B91-A967-592AF2295F53}" srcOrd="0" destOrd="0" parTransId="{F2D7E389-78E8-4690-BBD0-E72388DB0636}" sibTransId="{41638CC6-2286-4876-89ED-087AE82A016D}"/>
    <dgm:cxn modelId="{89C3DD0B-2C33-41FE-871B-C445226CFE06}" type="presOf" srcId="{B073CC45-7315-469E-B8F5-FCDA45916664}" destId="{7F730D94-8C69-4701-9BC0-4851A82F3E6C}" srcOrd="0" destOrd="0" presId="urn:microsoft.com/office/officeart/2008/layout/PictureAccentList"/>
    <dgm:cxn modelId="{80404729-1188-41BC-B9CB-808C7688A508}" type="presOf" srcId="{7F8C2264-A9E8-454D-B7D9-A535B5B271BE}" destId="{0C2B243A-225C-4851-B637-18738307623F}" srcOrd="0" destOrd="0" presId="urn:microsoft.com/office/officeart/2008/layout/PictureAccentList"/>
    <dgm:cxn modelId="{97132BB8-3468-4DC6-8FBF-173306D90F2A}" type="presParOf" srcId="{7F730D94-8C69-4701-9BC0-4851A82F3E6C}" destId="{76901BCC-E9DA-42E1-BB22-3B3E90A059EA}" srcOrd="0" destOrd="0" presId="urn:microsoft.com/office/officeart/2008/layout/PictureAccentList"/>
    <dgm:cxn modelId="{D50DD670-4B60-4120-87A3-E60F877809CB}" type="presParOf" srcId="{76901BCC-E9DA-42E1-BB22-3B3E90A059EA}" destId="{359A85B0-98E9-4F33-9D1D-1B062F8A19FE}" srcOrd="0" destOrd="0" presId="urn:microsoft.com/office/officeart/2008/layout/PictureAccentList"/>
    <dgm:cxn modelId="{237E2381-9FD7-45A3-9A1E-CFC9F41A3971}" type="presParOf" srcId="{359A85B0-98E9-4F33-9D1D-1B062F8A19FE}" destId="{CB0577F9-3A8E-419B-A538-92ACF801A8EC}" srcOrd="0" destOrd="0" presId="urn:microsoft.com/office/officeart/2008/layout/PictureAccentList"/>
    <dgm:cxn modelId="{D7BBBA02-9367-4B7B-89F1-FCFFF0E3B28F}" type="presParOf" srcId="{76901BCC-E9DA-42E1-BB22-3B3E90A059EA}" destId="{98A35F9C-6A23-40BC-B88D-70821BF258F7}" srcOrd="1" destOrd="0" presId="urn:microsoft.com/office/officeart/2008/layout/PictureAccentList"/>
    <dgm:cxn modelId="{0EFD9515-EE13-4133-BC40-E7B75DD88A4A}" type="presParOf" srcId="{98A35F9C-6A23-40BC-B88D-70821BF258F7}" destId="{B04005B7-54E3-4A50-BD61-48CDC85F3CFE}" srcOrd="0" destOrd="0" presId="urn:microsoft.com/office/officeart/2008/layout/PictureAccentList"/>
    <dgm:cxn modelId="{6CCD151B-AFE1-43E9-8817-F9A02ACD7835}" type="presParOf" srcId="{B04005B7-54E3-4A50-BD61-48CDC85F3CFE}" destId="{464EC3CA-D75D-4916-A6DC-B709F18ACB32}" srcOrd="0" destOrd="0" presId="urn:microsoft.com/office/officeart/2008/layout/PictureAccentList"/>
    <dgm:cxn modelId="{BA0C4ED8-4D06-4AA9-89D9-CAA004250477}" type="presParOf" srcId="{B04005B7-54E3-4A50-BD61-48CDC85F3CFE}" destId="{F3F6D832-1FED-42C0-9A32-D6BB3C4D909E}" srcOrd="1" destOrd="0" presId="urn:microsoft.com/office/officeart/2008/layout/PictureAccentList"/>
    <dgm:cxn modelId="{8C1D5B85-8376-4F0D-BAAF-8D8B59333571}" type="presParOf" srcId="{7F730D94-8C69-4701-9BC0-4851A82F3E6C}" destId="{E65DF84B-F951-41F0-9C84-E90ACFBA0CF0}" srcOrd="1" destOrd="0" presId="urn:microsoft.com/office/officeart/2008/layout/PictureAccentList"/>
    <dgm:cxn modelId="{6A6B31D1-631D-4331-BBC5-63AEED52188A}" type="presParOf" srcId="{E65DF84B-F951-41F0-9C84-E90ACFBA0CF0}" destId="{59992BE4-066A-4B97-963D-975C6CF28E2B}" srcOrd="0" destOrd="0" presId="urn:microsoft.com/office/officeart/2008/layout/PictureAccentList"/>
    <dgm:cxn modelId="{C7152D08-8F72-4ECC-A635-65C9DEE36016}" type="presParOf" srcId="{59992BE4-066A-4B97-963D-975C6CF28E2B}" destId="{0C2B243A-225C-4851-B637-18738307623F}" srcOrd="0" destOrd="0" presId="urn:microsoft.com/office/officeart/2008/layout/PictureAccentList"/>
    <dgm:cxn modelId="{089B0508-488C-4FA5-AD4B-4C201018DFD5}" type="presParOf" srcId="{E65DF84B-F951-41F0-9C84-E90ACFBA0CF0}" destId="{4033A037-4D22-4765-9356-B0E4D4F69D25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73CC45-7315-469E-B8F5-FCDA45916664}" type="doc">
      <dgm:prSet loTypeId="urn:microsoft.com/office/officeart/2008/layout/PictureAccent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D0858E-C795-4B91-A967-592AF2295F53}">
      <dgm:prSet phldrT="[Текст]" custT="1"/>
      <dgm:spPr/>
      <dgm:t>
        <a:bodyPr/>
        <a:lstStyle/>
        <a:p>
          <a:r>
            <a:rPr lang="ru-RU" sz="480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Коферменты</a:t>
          </a:r>
          <a:endParaRPr lang="ru-RU" sz="4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D7E389-78E8-4690-BBD0-E72388DB0636}" type="parTrans" cxnId="{CE6DAB75-E099-4F0A-A23B-D15CD7F1809E}">
      <dgm:prSet/>
      <dgm:spPr/>
      <dgm:t>
        <a:bodyPr/>
        <a:lstStyle/>
        <a:p>
          <a:endParaRPr lang="ru-RU"/>
        </a:p>
      </dgm:t>
    </dgm:pt>
    <dgm:pt modelId="{41638CC6-2286-4876-89ED-087AE82A016D}" type="sibTrans" cxnId="{CE6DAB75-E099-4F0A-A23B-D15CD7F1809E}">
      <dgm:prSet/>
      <dgm:spPr/>
      <dgm:t>
        <a:bodyPr/>
        <a:lstStyle/>
        <a:p>
          <a:endParaRPr lang="ru-RU"/>
        </a:p>
      </dgm:t>
    </dgm:pt>
    <dgm:pt modelId="{A8D85D5D-6809-4B01-8F51-B40890285463}">
      <dgm:prSet phldrT="[Текст]" custT="1"/>
      <dgm:spPr/>
      <dgm:t>
        <a:bodyPr/>
        <a:lstStyle/>
        <a:p>
          <a:pPr algn="l"/>
          <a:endParaRPr lang="ru-RU" sz="1600" b="0" i="0" u="none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l"/>
          <a:r>
            <a:rPr lang="ru-RU" sz="1600" b="1" i="0" dirty="0" smtClean="0">
              <a:solidFill>
                <a:schemeClr val="tx1"/>
              </a:solidFill>
            </a:rPr>
            <a:t>Коферменты</a:t>
          </a:r>
          <a:r>
            <a:rPr lang="ru-RU" sz="1600" b="0" i="0" dirty="0" smtClean="0">
              <a:solidFill>
                <a:schemeClr val="tx1"/>
              </a:solidFill>
            </a:rPr>
            <a:t>, или </a:t>
          </a:r>
          <a:r>
            <a:rPr lang="ru-RU" sz="1600" b="0" i="1" dirty="0" err="1" smtClean="0">
              <a:solidFill>
                <a:schemeClr val="tx1"/>
              </a:solidFill>
            </a:rPr>
            <a:t>коэнзимы</a:t>
          </a:r>
          <a:r>
            <a:rPr lang="ru-RU" sz="1600" b="0" i="0" dirty="0" smtClean="0">
              <a:solidFill>
                <a:schemeClr val="tx1"/>
              </a:solidFill>
            </a:rPr>
            <a:t> — малые молекулы небелковой природы, специфически соединяющиеся с соответствующими белками, называемыми апоферментами, и играющие роль активного центра или простетической группы молекулы фермента.</a:t>
          </a:r>
        </a:p>
        <a:p>
          <a:pPr algn="l"/>
          <a:r>
            <a:rPr lang="ru-RU" sz="1600" b="0" i="0" dirty="0" smtClean="0">
              <a:solidFill>
                <a:schemeClr val="tx1"/>
              </a:solidFill>
            </a:rPr>
            <a:t>Комплекс кофермента и апофермента образует целостную, биологически активную молекулу фермента, называемую холоферментом</a:t>
          </a:r>
        </a:p>
        <a:p>
          <a:pPr algn="l"/>
          <a:r>
            <a:rPr lang="ru-RU" sz="1600" b="0" i="0" dirty="0" smtClean="0">
              <a:solidFill>
                <a:schemeClr val="tx1"/>
              </a:solidFill>
            </a:rPr>
            <a:t>Роль коферментов нередко играют витамины или их метаболиты (чаще всего — </a:t>
          </a:r>
          <a:r>
            <a:rPr lang="ru-RU" sz="1600" b="0" i="0" dirty="0" err="1" smtClean="0">
              <a:solidFill>
                <a:schemeClr val="tx1"/>
              </a:solidFill>
            </a:rPr>
            <a:t>фосфорилированные</a:t>
          </a:r>
          <a:r>
            <a:rPr lang="ru-RU" sz="1600" b="0" i="0" dirty="0" smtClean="0">
              <a:solidFill>
                <a:schemeClr val="tx1"/>
              </a:solidFill>
            </a:rPr>
            <a:t> формы витаминов группы B). Например, коферментом ферментакарбоксилазы является тиаминпирофосфат, коферментом многих аминотрансфераз — пиридоксаль-6-фосфат.</a:t>
          </a:r>
        </a:p>
        <a:p>
          <a:pPr algn="l"/>
          <a:r>
            <a:rPr lang="ru-RU" sz="1600" b="0" i="0" dirty="0" smtClean="0">
              <a:solidFill>
                <a:schemeClr val="tx1"/>
              </a:solidFill>
            </a:rPr>
            <a:t>В металлоферментах роль, аналогичную роли коферментов, могут исполнять катионы металлов, однако коферментами их обычно не называют.</a:t>
          </a:r>
        </a:p>
      </dgm:t>
    </dgm:pt>
    <dgm:pt modelId="{B0F10981-220A-4F62-84A0-951B579A6099}" type="parTrans" cxnId="{158BCF26-A62E-4669-8CF3-1204BB11DD3E}">
      <dgm:prSet/>
      <dgm:spPr/>
      <dgm:t>
        <a:bodyPr/>
        <a:lstStyle/>
        <a:p>
          <a:endParaRPr lang="ru-RU"/>
        </a:p>
      </dgm:t>
    </dgm:pt>
    <dgm:pt modelId="{AAB0961B-01E8-4202-BFC3-136AC223A93B}" type="sibTrans" cxnId="{158BCF26-A62E-4669-8CF3-1204BB11DD3E}">
      <dgm:prSet/>
      <dgm:spPr/>
      <dgm:t>
        <a:bodyPr/>
        <a:lstStyle/>
        <a:p>
          <a:endParaRPr lang="ru-RU"/>
        </a:p>
      </dgm:t>
    </dgm:pt>
    <dgm:pt modelId="{7F8C2264-A9E8-454D-B7D9-A535B5B271BE}">
      <dgm:prSet phldrT="[Текст]" custT="1"/>
      <dgm:spPr/>
      <dgm:t>
        <a:bodyPr/>
        <a:lstStyle/>
        <a:p>
          <a:r>
            <a:rPr lang="ru-RU" sz="1400" b="0" i="0" dirty="0" smtClean="0">
              <a:solidFill>
                <a:schemeClr val="tx1"/>
              </a:solidFill>
              <a:effectLst/>
            </a:rPr>
            <a:t>Структура гемоглобина</a:t>
          </a:r>
          <a:endParaRPr lang="ru-RU" sz="1400" i="0" dirty="0">
            <a:solidFill>
              <a:schemeClr val="tx1"/>
            </a:solidFill>
            <a:effectLst/>
          </a:endParaRPr>
        </a:p>
      </dgm:t>
    </dgm:pt>
    <dgm:pt modelId="{3BCC42C3-9127-4BBB-809C-A37B3FD1F6A2}" type="parTrans" cxnId="{8129A835-F98A-46A0-994D-313D8E330073}">
      <dgm:prSet/>
      <dgm:spPr/>
      <dgm:t>
        <a:bodyPr/>
        <a:lstStyle/>
        <a:p>
          <a:endParaRPr lang="ru-RU"/>
        </a:p>
      </dgm:t>
    </dgm:pt>
    <dgm:pt modelId="{3DD843EA-583E-4809-A442-E4D039D3FC9B}" type="sibTrans" cxnId="{8129A835-F98A-46A0-994D-313D8E330073}">
      <dgm:prSet/>
      <dgm:spPr/>
      <dgm:t>
        <a:bodyPr/>
        <a:lstStyle/>
        <a:p>
          <a:endParaRPr lang="ru-RU"/>
        </a:p>
      </dgm:t>
    </dgm:pt>
    <dgm:pt modelId="{7F730D94-8C69-4701-9BC0-4851A82F3E6C}" type="pres">
      <dgm:prSet presAssocID="{B073CC45-7315-469E-B8F5-FCDA45916664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6901BCC-E9DA-42E1-BB22-3B3E90A059EA}" type="pres">
      <dgm:prSet presAssocID="{3CD0858E-C795-4B91-A967-592AF2295F53}" presName="root" presStyleCnt="0">
        <dgm:presLayoutVars>
          <dgm:chMax/>
          <dgm:chPref val="4"/>
        </dgm:presLayoutVars>
      </dgm:prSet>
      <dgm:spPr/>
    </dgm:pt>
    <dgm:pt modelId="{359A85B0-98E9-4F33-9D1D-1B062F8A19FE}" type="pres">
      <dgm:prSet presAssocID="{3CD0858E-C795-4B91-A967-592AF2295F53}" presName="rootComposite" presStyleCnt="0">
        <dgm:presLayoutVars/>
      </dgm:prSet>
      <dgm:spPr/>
    </dgm:pt>
    <dgm:pt modelId="{CB0577F9-3A8E-419B-A538-92ACF801A8EC}" type="pres">
      <dgm:prSet presAssocID="{3CD0858E-C795-4B91-A967-592AF2295F53}" presName="rootText" presStyleLbl="node0" presStyleIdx="0" presStyleCnt="2" custScaleX="52557" custScaleY="53984" custLinFactNeighborX="8545" custLinFactNeighborY="-21723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98A35F9C-6A23-40BC-B88D-70821BF258F7}" type="pres">
      <dgm:prSet presAssocID="{3CD0858E-C795-4B91-A967-592AF2295F53}" presName="childShape" presStyleCnt="0">
        <dgm:presLayoutVars>
          <dgm:chMax val="0"/>
          <dgm:chPref val="0"/>
        </dgm:presLayoutVars>
      </dgm:prSet>
      <dgm:spPr/>
    </dgm:pt>
    <dgm:pt modelId="{B04005B7-54E3-4A50-BD61-48CDC85F3CFE}" type="pres">
      <dgm:prSet presAssocID="{A8D85D5D-6809-4B01-8F51-B40890285463}" presName="childComposite" presStyleCnt="0">
        <dgm:presLayoutVars>
          <dgm:chMax val="0"/>
          <dgm:chPref val="0"/>
        </dgm:presLayoutVars>
      </dgm:prSet>
      <dgm:spPr/>
    </dgm:pt>
    <dgm:pt modelId="{464EC3CA-D75D-4916-A6DC-B709F18ACB32}" type="pres">
      <dgm:prSet presAssocID="{A8D85D5D-6809-4B01-8F51-B40890285463}" presName="Image" presStyleLbl="node1" presStyleIdx="0" presStyleCnt="1" custScaleX="216799" custScaleY="202599" custLinFactNeighborX="7526" custLinFactNeighborY="-2100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3F6D832-1FED-42C0-9A32-D6BB3C4D909E}" type="pres">
      <dgm:prSet presAssocID="{A8D85D5D-6809-4B01-8F51-B40890285463}" presName="childText" presStyleLbl="lnNode1" presStyleIdx="0" presStyleCnt="1" custScaleX="94782" custScaleY="364749" custLinFactNeighborX="15138" custLinFactNeighborY="1030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5DF84B-F951-41F0-9C84-E90ACFBA0CF0}" type="pres">
      <dgm:prSet presAssocID="{7F8C2264-A9E8-454D-B7D9-A535B5B271BE}" presName="root" presStyleCnt="0">
        <dgm:presLayoutVars>
          <dgm:chMax/>
          <dgm:chPref val="4"/>
        </dgm:presLayoutVars>
      </dgm:prSet>
      <dgm:spPr/>
    </dgm:pt>
    <dgm:pt modelId="{59992BE4-066A-4B97-963D-975C6CF28E2B}" type="pres">
      <dgm:prSet presAssocID="{7F8C2264-A9E8-454D-B7D9-A535B5B271BE}" presName="rootComposite" presStyleCnt="0">
        <dgm:presLayoutVars/>
      </dgm:prSet>
      <dgm:spPr/>
    </dgm:pt>
    <dgm:pt modelId="{0C2B243A-225C-4851-B637-18738307623F}" type="pres">
      <dgm:prSet presAssocID="{7F8C2264-A9E8-454D-B7D9-A535B5B271BE}" presName="rootText" presStyleLbl="node0" presStyleIdx="1" presStyleCnt="2" custScaleX="33474" custScaleY="32700" custLinFactY="143631" custLinFactNeighborX="-85374" custLinFactNeighborY="200000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4033A037-4D22-4765-9356-B0E4D4F69D25}" type="pres">
      <dgm:prSet presAssocID="{7F8C2264-A9E8-454D-B7D9-A535B5B271BE}" presName="childShape" presStyleCnt="0">
        <dgm:presLayoutVars>
          <dgm:chMax val="0"/>
          <dgm:chPref val="0"/>
        </dgm:presLayoutVars>
      </dgm:prSet>
      <dgm:spPr/>
    </dgm:pt>
  </dgm:ptLst>
  <dgm:cxnLst>
    <dgm:cxn modelId="{E6C58CC3-E37B-4BB0-A997-0A28FBE592DF}" type="presOf" srcId="{B073CC45-7315-469E-B8F5-FCDA45916664}" destId="{7F730D94-8C69-4701-9BC0-4851A82F3E6C}" srcOrd="0" destOrd="0" presId="urn:microsoft.com/office/officeart/2008/layout/PictureAccentList"/>
    <dgm:cxn modelId="{747966D6-9993-4E78-8FE0-D876BBC42F02}" type="presOf" srcId="{A8D85D5D-6809-4B01-8F51-B40890285463}" destId="{F3F6D832-1FED-42C0-9A32-D6BB3C4D909E}" srcOrd="0" destOrd="0" presId="urn:microsoft.com/office/officeart/2008/layout/PictureAccentList"/>
    <dgm:cxn modelId="{8129A835-F98A-46A0-994D-313D8E330073}" srcId="{B073CC45-7315-469E-B8F5-FCDA45916664}" destId="{7F8C2264-A9E8-454D-B7D9-A535B5B271BE}" srcOrd="1" destOrd="0" parTransId="{3BCC42C3-9127-4BBB-809C-A37B3FD1F6A2}" sibTransId="{3DD843EA-583E-4809-A442-E4D039D3FC9B}"/>
    <dgm:cxn modelId="{A8FC19DD-5B3E-44E4-8BC9-CDE522604692}" type="presOf" srcId="{3CD0858E-C795-4B91-A967-592AF2295F53}" destId="{CB0577F9-3A8E-419B-A538-92ACF801A8EC}" srcOrd="0" destOrd="0" presId="urn:microsoft.com/office/officeart/2008/layout/PictureAccentList"/>
    <dgm:cxn modelId="{CE6DAB75-E099-4F0A-A23B-D15CD7F1809E}" srcId="{B073CC45-7315-469E-B8F5-FCDA45916664}" destId="{3CD0858E-C795-4B91-A967-592AF2295F53}" srcOrd="0" destOrd="0" parTransId="{F2D7E389-78E8-4690-BBD0-E72388DB0636}" sibTransId="{41638CC6-2286-4876-89ED-087AE82A016D}"/>
    <dgm:cxn modelId="{97D69207-8916-4D80-AE8A-92F733EFA7C1}" type="presOf" srcId="{7F8C2264-A9E8-454D-B7D9-A535B5B271BE}" destId="{0C2B243A-225C-4851-B637-18738307623F}" srcOrd="0" destOrd="0" presId="urn:microsoft.com/office/officeart/2008/layout/PictureAccentList"/>
    <dgm:cxn modelId="{158BCF26-A62E-4669-8CF3-1204BB11DD3E}" srcId="{3CD0858E-C795-4B91-A967-592AF2295F53}" destId="{A8D85D5D-6809-4B01-8F51-B40890285463}" srcOrd="0" destOrd="0" parTransId="{B0F10981-220A-4F62-84A0-951B579A6099}" sibTransId="{AAB0961B-01E8-4202-BFC3-136AC223A93B}"/>
    <dgm:cxn modelId="{3B80AC8E-85B1-4432-BCA7-7A0F19B4B281}" type="presParOf" srcId="{7F730D94-8C69-4701-9BC0-4851A82F3E6C}" destId="{76901BCC-E9DA-42E1-BB22-3B3E90A059EA}" srcOrd="0" destOrd="0" presId="urn:microsoft.com/office/officeart/2008/layout/PictureAccentList"/>
    <dgm:cxn modelId="{1435BD6D-DCB1-4ED8-967F-32A146832108}" type="presParOf" srcId="{76901BCC-E9DA-42E1-BB22-3B3E90A059EA}" destId="{359A85B0-98E9-4F33-9D1D-1B062F8A19FE}" srcOrd="0" destOrd="0" presId="urn:microsoft.com/office/officeart/2008/layout/PictureAccentList"/>
    <dgm:cxn modelId="{F6BB637A-30C6-43AE-9691-5A406A889A72}" type="presParOf" srcId="{359A85B0-98E9-4F33-9D1D-1B062F8A19FE}" destId="{CB0577F9-3A8E-419B-A538-92ACF801A8EC}" srcOrd="0" destOrd="0" presId="urn:microsoft.com/office/officeart/2008/layout/PictureAccentList"/>
    <dgm:cxn modelId="{E47801F2-6A63-4C71-9EC1-5A47CB3038F4}" type="presParOf" srcId="{76901BCC-E9DA-42E1-BB22-3B3E90A059EA}" destId="{98A35F9C-6A23-40BC-B88D-70821BF258F7}" srcOrd="1" destOrd="0" presId="urn:microsoft.com/office/officeart/2008/layout/PictureAccentList"/>
    <dgm:cxn modelId="{52000D80-3D97-406E-BD13-0B3522FCFE73}" type="presParOf" srcId="{98A35F9C-6A23-40BC-B88D-70821BF258F7}" destId="{B04005B7-54E3-4A50-BD61-48CDC85F3CFE}" srcOrd="0" destOrd="0" presId="urn:microsoft.com/office/officeart/2008/layout/PictureAccentList"/>
    <dgm:cxn modelId="{B876D17B-A650-4844-9BF2-7CA3B64C7F50}" type="presParOf" srcId="{B04005B7-54E3-4A50-BD61-48CDC85F3CFE}" destId="{464EC3CA-D75D-4916-A6DC-B709F18ACB32}" srcOrd="0" destOrd="0" presId="urn:microsoft.com/office/officeart/2008/layout/PictureAccentList"/>
    <dgm:cxn modelId="{963CA9F4-B038-44A6-8ED7-116229071C20}" type="presParOf" srcId="{B04005B7-54E3-4A50-BD61-48CDC85F3CFE}" destId="{F3F6D832-1FED-42C0-9A32-D6BB3C4D909E}" srcOrd="1" destOrd="0" presId="urn:microsoft.com/office/officeart/2008/layout/PictureAccentList"/>
    <dgm:cxn modelId="{1B1BCB70-7FB3-4276-B94D-7878F04DA3E7}" type="presParOf" srcId="{7F730D94-8C69-4701-9BC0-4851A82F3E6C}" destId="{E65DF84B-F951-41F0-9C84-E90ACFBA0CF0}" srcOrd="1" destOrd="0" presId="urn:microsoft.com/office/officeart/2008/layout/PictureAccentList"/>
    <dgm:cxn modelId="{7737430F-6E16-48F2-A553-7D23FD3B023D}" type="presParOf" srcId="{E65DF84B-F951-41F0-9C84-E90ACFBA0CF0}" destId="{59992BE4-066A-4B97-963D-975C6CF28E2B}" srcOrd="0" destOrd="0" presId="urn:microsoft.com/office/officeart/2008/layout/PictureAccentList"/>
    <dgm:cxn modelId="{2BBBB1A1-1E29-4969-BB3A-BF85741A29ED}" type="presParOf" srcId="{59992BE4-066A-4B97-963D-975C6CF28E2B}" destId="{0C2B243A-225C-4851-B637-18738307623F}" srcOrd="0" destOrd="0" presId="urn:microsoft.com/office/officeart/2008/layout/PictureAccentList"/>
    <dgm:cxn modelId="{16F3DADE-D6DD-4747-AE41-FEA60E90315C}" type="presParOf" srcId="{E65DF84B-F951-41F0-9C84-E90ACFBA0CF0}" destId="{4033A037-4D22-4765-9356-B0E4D4F69D25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73CC45-7315-469E-B8F5-FCDA45916664}" type="doc">
      <dgm:prSet loTypeId="urn:microsoft.com/office/officeart/2008/layout/PictureAccent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D0858E-C795-4B91-A967-592AF2295F53}">
      <dgm:prSet phldrT="[Текст]" custT="1"/>
      <dgm:spPr/>
      <dgm:t>
        <a:bodyPr/>
        <a:lstStyle/>
        <a:p>
          <a:r>
            <a:rPr lang="ru-RU" sz="480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Коферменты</a:t>
          </a:r>
          <a:endParaRPr lang="ru-RU" sz="4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D7E389-78E8-4690-BBD0-E72388DB0636}" type="parTrans" cxnId="{CE6DAB75-E099-4F0A-A23B-D15CD7F1809E}">
      <dgm:prSet/>
      <dgm:spPr/>
      <dgm:t>
        <a:bodyPr/>
        <a:lstStyle/>
        <a:p>
          <a:endParaRPr lang="ru-RU"/>
        </a:p>
      </dgm:t>
    </dgm:pt>
    <dgm:pt modelId="{41638CC6-2286-4876-89ED-087AE82A016D}" type="sibTrans" cxnId="{CE6DAB75-E099-4F0A-A23B-D15CD7F1809E}">
      <dgm:prSet/>
      <dgm:spPr/>
      <dgm:t>
        <a:bodyPr/>
        <a:lstStyle/>
        <a:p>
          <a:endParaRPr lang="ru-RU"/>
        </a:p>
      </dgm:t>
    </dgm:pt>
    <dgm:pt modelId="{A8D85D5D-6809-4B01-8F51-B40890285463}">
      <dgm:prSet phldrT="[Текст]" custT="1"/>
      <dgm:spPr/>
      <dgm:t>
        <a:bodyPr/>
        <a:lstStyle/>
        <a:p>
          <a:pPr algn="l"/>
          <a:r>
            <a:rPr lang="ru-RU" sz="1600" b="1" i="0" dirty="0" smtClean="0">
              <a:solidFill>
                <a:schemeClr val="tx1"/>
              </a:solidFill>
            </a:rPr>
            <a:t>Функции коферментов:</a:t>
          </a:r>
        </a:p>
        <a:p>
          <a:pPr algn="l"/>
          <a:r>
            <a:rPr lang="ru-RU" sz="1600" b="0" i="0" dirty="0" smtClean="0">
              <a:solidFill>
                <a:schemeClr val="tx1"/>
              </a:solidFill>
            </a:rPr>
            <a:t>1. Непосредственное участие в каталитическом превращении субстрата одним ферментным белком. При этом кофермент может функционировать либо как катализатор, который регенерируется после каждого акта превращения, либо как </a:t>
          </a:r>
          <a:r>
            <a:rPr lang="ru-RU" sz="1600" b="0" i="0" dirty="0" err="1" smtClean="0">
              <a:solidFill>
                <a:schemeClr val="tx1"/>
              </a:solidFill>
            </a:rPr>
            <a:t>косубстрат</a:t>
          </a:r>
          <a:r>
            <a:rPr lang="ru-RU" sz="1600" b="0" i="0" dirty="0" smtClean="0">
              <a:solidFill>
                <a:schemeClr val="tx1"/>
              </a:solidFill>
            </a:rPr>
            <a:t>. В последнем случае регенерация исходной формы кофермента осуществляется другим ферментом в сопряженной реакции.</a:t>
          </a:r>
        </a:p>
        <a:p>
          <a:pPr algn="l"/>
          <a:r>
            <a:rPr lang="ru-RU" sz="1600" b="0" i="0" dirty="0" smtClean="0">
              <a:solidFill>
                <a:schemeClr val="tx1"/>
              </a:solidFill>
            </a:rPr>
            <a:t>2. Активация и перенос молекулы субстрата (или ее части) от одного фермента к другому. В этом варианте первоначально субстрат реагирует с коферментом в активном центре фермента таким образом, что образуется новое реакционноспособное производное субстрата, которое, однако, достаточно устойчиво в водной среде. Затем образовавшееся производное субстрата связывается с другим ферментом, в активном центре которого собственно и осуществляется каталитическое превращение субстрата с одновременной (или последующей) регенерацией кофермента.</a:t>
          </a:r>
        </a:p>
      </dgm:t>
    </dgm:pt>
    <dgm:pt modelId="{B0F10981-220A-4F62-84A0-951B579A6099}" type="parTrans" cxnId="{158BCF26-A62E-4669-8CF3-1204BB11DD3E}">
      <dgm:prSet/>
      <dgm:spPr/>
      <dgm:t>
        <a:bodyPr/>
        <a:lstStyle/>
        <a:p>
          <a:endParaRPr lang="ru-RU"/>
        </a:p>
      </dgm:t>
    </dgm:pt>
    <dgm:pt modelId="{AAB0961B-01E8-4202-BFC3-136AC223A93B}" type="sibTrans" cxnId="{158BCF26-A62E-4669-8CF3-1204BB11DD3E}">
      <dgm:prSet/>
      <dgm:spPr/>
      <dgm:t>
        <a:bodyPr/>
        <a:lstStyle/>
        <a:p>
          <a:endParaRPr lang="ru-RU"/>
        </a:p>
      </dgm:t>
    </dgm:pt>
    <dgm:pt modelId="{7F8C2264-A9E8-454D-B7D9-A535B5B271BE}">
      <dgm:prSet phldrT="[Текст]" custT="1"/>
      <dgm:spPr/>
      <dgm:t>
        <a:bodyPr/>
        <a:lstStyle/>
        <a:p>
          <a:r>
            <a:rPr lang="ru-RU" sz="1400" b="0" i="0" dirty="0" smtClean="0">
              <a:solidFill>
                <a:schemeClr val="tx1"/>
              </a:solidFill>
            </a:rPr>
            <a:t>Структура </a:t>
          </a:r>
          <a:r>
            <a:rPr lang="ru-RU" sz="1400" b="0" i="0" dirty="0" err="1" smtClean="0">
              <a:solidFill>
                <a:schemeClr val="tx1"/>
              </a:solidFill>
            </a:rPr>
            <a:t>аденозинтрифосфата</a:t>
          </a:r>
          <a:endParaRPr lang="ru-RU" sz="1400" i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BCC42C3-9127-4BBB-809C-A37B3FD1F6A2}" type="parTrans" cxnId="{8129A835-F98A-46A0-994D-313D8E330073}">
      <dgm:prSet/>
      <dgm:spPr/>
      <dgm:t>
        <a:bodyPr/>
        <a:lstStyle/>
        <a:p>
          <a:endParaRPr lang="ru-RU"/>
        </a:p>
      </dgm:t>
    </dgm:pt>
    <dgm:pt modelId="{3DD843EA-583E-4809-A442-E4D039D3FC9B}" type="sibTrans" cxnId="{8129A835-F98A-46A0-994D-313D8E330073}">
      <dgm:prSet/>
      <dgm:spPr/>
      <dgm:t>
        <a:bodyPr/>
        <a:lstStyle/>
        <a:p>
          <a:endParaRPr lang="ru-RU"/>
        </a:p>
      </dgm:t>
    </dgm:pt>
    <dgm:pt modelId="{7F730D94-8C69-4701-9BC0-4851A82F3E6C}" type="pres">
      <dgm:prSet presAssocID="{B073CC45-7315-469E-B8F5-FCDA45916664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6901BCC-E9DA-42E1-BB22-3B3E90A059EA}" type="pres">
      <dgm:prSet presAssocID="{3CD0858E-C795-4B91-A967-592AF2295F53}" presName="root" presStyleCnt="0">
        <dgm:presLayoutVars>
          <dgm:chMax/>
          <dgm:chPref val="4"/>
        </dgm:presLayoutVars>
      </dgm:prSet>
      <dgm:spPr/>
    </dgm:pt>
    <dgm:pt modelId="{359A85B0-98E9-4F33-9D1D-1B062F8A19FE}" type="pres">
      <dgm:prSet presAssocID="{3CD0858E-C795-4B91-A967-592AF2295F53}" presName="rootComposite" presStyleCnt="0">
        <dgm:presLayoutVars/>
      </dgm:prSet>
      <dgm:spPr/>
    </dgm:pt>
    <dgm:pt modelId="{CB0577F9-3A8E-419B-A538-92ACF801A8EC}" type="pres">
      <dgm:prSet presAssocID="{3CD0858E-C795-4B91-A967-592AF2295F53}" presName="rootText" presStyleLbl="node0" presStyleIdx="0" presStyleCnt="2" custScaleX="63681" custScaleY="58941" custLinFactNeighborX="13534" custLinFactNeighborY="-9638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98A35F9C-6A23-40BC-B88D-70821BF258F7}" type="pres">
      <dgm:prSet presAssocID="{3CD0858E-C795-4B91-A967-592AF2295F53}" presName="childShape" presStyleCnt="0">
        <dgm:presLayoutVars>
          <dgm:chMax val="0"/>
          <dgm:chPref val="0"/>
        </dgm:presLayoutVars>
      </dgm:prSet>
      <dgm:spPr/>
    </dgm:pt>
    <dgm:pt modelId="{B04005B7-54E3-4A50-BD61-48CDC85F3CFE}" type="pres">
      <dgm:prSet presAssocID="{A8D85D5D-6809-4B01-8F51-B40890285463}" presName="childComposite" presStyleCnt="0">
        <dgm:presLayoutVars>
          <dgm:chMax val="0"/>
          <dgm:chPref val="0"/>
        </dgm:presLayoutVars>
      </dgm:prSet>
      <dgm:spPr/>
    </dgm:pt>
    <dgm:pt modelId="{464EC3CA-D75D-4916-A6DC-B709F18ACB32}" type="pres">
      <dgm:prSet presAssocID="{A8D85D5D-6809-4B01-8F51-B40890285463}" presName="Image" presStyleLbl="node1" presStyleIdx="0" presStyleCnt="1" custScaleX="262509" custScaleY="172431" custLinFactNeighborX="9084" custLinFactNeighborY="-3926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3F6D832-1FED-42C0-9A32-D6BB3C4D909E}" type="pres">
      <dgm:prSet presAssocID="{A8D85D5D-6809-4B01-8F51-B40890285463}" presName="childText" presStyleLbl="lnNode1" presStyleIdx="0" presStyleCnt="1" custScaleX="116124" custScaleY="475557" custLinFactNeighborX="30401" custLinFactNeighborY="66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5DF84B-F951-41F0-9C84-E90ACFBA0CF0}" type="pres">
      <dgm:prSet presAssocID="{7F8C2264-A9E8-454D-B7D9-A535B5B271BE}" presName="root" presStyleCnt="0">
        <dgm:presLayoutVars>
          <dgm:chMax/>
          <dgm:chPref val="4"/>
        </dgm:presLayoutVars>
      </dgm:prSet>
      <dgm:spPr/>
    </dgm:pt>
    <dgm:pt modelId="{59992BE4-066A-4B97-963D-975C6CF28E2B}" type="pres">
      <dgm:prSet presAssocID="{7F8C2264-A9E8-454D-B7D9-A535B5B271BE}" presName="rootComposite" presStyleCnt="0">
        <dgm:presLayoutVars/>
      </dgm:prSet>
      <dgm:spPr/>
    </dgm:pt>
    <dgm:pt modelId="{0C2B243A-225C-4851-B637-18738307623F}" type="pres">
      <dgm:prSet presAssocID="{7F8C2264-A9E8-454D-B7D9-A535B5B271BE}" presName="rootText" presStyleLbl="node0" presStyleIdx="1" presStyleCnt="2" custScaleX="45206" custScaleY="32700" custLinFactY="194333" custLinFactNeighborX="-99825" custLinFactNeighborY="200000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4033A037-4D22-4765-9356-B0E4D4F69D25}" type="pres">
      <dgm:prSet presAssocID="{7F8C2264-A9E8-454D-B7D9-A535B5B271BE}" presName="childShape" presStyleCnt="0">
        <dgm:presLayoutVars>
          <dgm:chMax val="0"/>
          <dgm:chPref val="0"/>
        </dgm:presLayoutVars>
      </dgm:prSet>
      <dgm:spPr/>
    </dgm:pt>
  </dgm:ptLst>
  <dgm:cxnLst>
    <dgm:cxn modelId="{8129A835-F98A-46A0-994D-313D8E330073}" srcId="{B073CC45-7315-469E-B8F5-FCDA45916664}" destId="{7F8C2264-A9E8-454D-B7D9-A535B5B271BE}" srcOrd="1" destOrd="0" parTransId="{3BCC42C3-9127-4BBB-809C-A37B3FD1F6A2}" sibTransId="{3DD843EA-583E-4809-A442-E4D039D3FC9B}"/>
    <dgm:cxn modelId="{158BCF26-A62E-4669-8CF3-1204BB11DD3E}" srcId="{3CD0858E-C795-4B91-A967-592AF2295F53}" destId="{A8D85D5D-6809-4B01-8F51-B40890285463}" srcOrd="0" destOrd="0" parTransId="{B0F10981-220A-4F62-84A0-951B579A6099}" sibTransId="{AAB0961B-01E8-4202-BFC3-136AC223A93B}"/>
    <dgm:cxn modelId="{0784F199-F3DE-49D4-A90E-48896423B791}" type="presOf" srcId="{7F8C2264-A9E8-454D-B7D9-A535B5B271BE}" destId="{0C2B243A-225C-4851-B637-18738307623F}" srcOrd="0" destOrd="0" presId="urn:microsoft.com/office/officeart/2008/layout/PictureAccentList"/>
    <dgm:cxn modelId="{BDB8B5D3-FDFF-4141-AAB5-6371BC60CFB7}" type="presOf" srcId="{3CD0858E-C795-4B91-A967-592AF2295F53}" destId="{CB0577F9-3A8E-419B-A538-92ACF801A8EC}" srcOrd="0" destOrd="0" presId="urn:microsoft.com/office/officeart/2008/layout/PictureAccentList"/>
    <dgm:cxn modelId="{3493EFC4-386B-4F38-80BA-FB9984950E08}" type="presOf" srcId="{A8D85D5D-6809-4B01-8F51-B40890285463}" destId="{F3F6D832-1FED-42C0-9A32-D6BB3C4D909E}" srcOrd="0" destOrd="0" presId="urn:microsoft.com/office/officeart/2008/layout/PictureAccentList"/>
    <dgm:cxn modelId="{89855E2A-BEF6-492D-9E3D-C732A301A2BE}" type="presOf" srcId="{B073CC45-7315-469E-B8F5-FCDA45916664}" destId="{7F730D94-8C69-4701-9BC0-4851A82F3E6C}" srcOrd="0" destOrd="0" presId="urn:microsoft.com/office/officeart/2008/layout/PictureAccentList"/>
    <dgm:cxn modelId="{CE6DAB75-E099-4F0A-A23B-D15CD7F1809E}" srcId="{B073CC45-7315-469E-B8F5-FCDA45916664}" destId="{3CD0858E-C795-4B91-A967-592AF2295F53}" srcOrd="0" destOrd="0" parTransId="{F2D7E389-78E8-4690-BBD0-E72388DB0636}" sibTransId="{41638CC6-2286-4876-89ED-087AE82A016D}"/>
    <dgm:cxn modelId="{0B9C380F-1594-4B00-BFC7-A591C78C0292}" type="presParOf" srcId="{7F730D94-8C69-4701-9BC0-4851A82F3E6C}" destId="{76901BCC-E9DA-42E1-BB22-3B3E90A059EA}" srcOrd="0" destOrd="0" presId="urn:microsoft.com/office/officeart/2008/layout/PictureAccentList"/>
    <dgm:cxn modelId="{F07AC9D6-F145-443E-8CA7-C1400B8A131A}" type="presParOf" srcId="{76901BCC-E9DA-42E1-BB22-3B3E90A059EA}" destId="{359A85B0-98E9-4F33-9D1D-1B062F8A19FE}" srcOrd="0" destOrd="0" presId="urn:microsoft.com/office/officeart/2008/layout/PictureAccentList"/>
    <dgm:cxn modelId="{932A3F1D-E0E2-4B81-9D59-E59AB16FCCF3}" type="presParOf" srcId="{359A85B0-98E9-4F33-9D1D-1B062F8A19FE}" destId="{CB0577F9-3A8E-419B-A538-92ACF801A8EC}" srcOrd="0" destOrd="0" presId="urn:microsoft.com/office/officeart/2008/layout/PictureAccentList"/>
    <dgm:cxn modelId="{8ADB7D03-DF2D-421B-B5C5-CE8492D7DF44}" type="presParOf" srcId="{76901BCC-E9DA-42E1-BB22-3B3E90A059EA}" destId="{98A35F9C-6A23-40BC-B88D-70821BF258F7}" srcOrd="1" destOrd="0" presId="urn:microsoft.com/office/officeart/2008/layout/PictureAccentList"/>
    <dgm:cxn modelId="{71FD1478-5E6F-4ABF-B415-646EB53CEAF1}" type="presParOf" srcId="{98A35F9C-6A23-40BC-B88D-70821BF258F7}" destId="{B04005B7-54E3-4A50-BD61-48CDC85F3CFE}" srcOrd="0" destOrd="0" presId="urn:microsoft.com/office/officeart/2008/layout/PictureAccentList"/>
    <dgm:cxn modelId="{AD30FE82-6862-4092-AD50-E462E1036962}" type="presParOf" srcId="{B04005B7-54E3-4A50-BD61-48CDC85F3CFE}" destId="{464EC3CA-D75D-4916-A6DC-B709F18ACB32}" srcOrd="0" destOrd="0" presId="urn:microsoft.com/office/officeart/2008/layout/PictureAccentList"/>
    <dgm:cxn modelId="{EDCB8EAC-5597-4058-88E0-6F1931AFA11F}" type="presParOf" srcId="{B04005B7-54E3-4A50-BD61-48CDC85F3CFE}" destId="{F3F6D832-1FED-42C0-9A32-D6BB3C4D909E}" srcOrd="1" destOrd="0" presId="urn:microsoft.com/office/officeart/2008/layout/PictureAccentList"/>
    <dgm:cxn modelId="{39C2A622-0CF3-43DF-9DC6-8A114657551E}" type="presParOf" srcId="{7F730D94-8C69-4701-9BC0-4851A82F3E6C}" destId="{E65DF84B-F951-41F0-9C84-E90ACFBA0CF0}" srcOrd="1" destOrd="0" presId="urn:microsoft.com/office/officeart/2008/layout/PictureAccentList"/>
    <dgm:cxn modelId="{D189F0EE-353B-4F57-8C3A-080CB9231CE2}" type="presParOf" srcId="{E65DF84B-F951-41F0-9C84-E90ACFBA0CF0}" destId="{59992BE4-066A-4B97-963D-975C6CF28E2B}" srcOrd="0" destOrd="0" presId="urn:microsoft.com/office/officeart/2008/layout/PictureAccentList"/>
    <dgm:cxn modelId="{35E6FBF4-3BB9-4846-943C-41F1CEE20930}" type="presParOf" srcId="{59992BE4-066A-4B97-963D-975C6CF28E2B}" destId="{0C2B243A-225C-4851-B637-18738307623F}" srcOrd="0" destOrd="0" presId="urn:microsoft.com/office/officeart/2008/layout/PictureAccentList"/>
    <dgm:cxn modelId="{360C16B7-EB1D-47F5-983F-7F41CB9C30DE}" type="presParOf" srcId="{E65DF84B-F951-41F0-9C84-E90ACFBA0CF0}" destId="{4033A037-4D22-4765-9356-B0E4D4F69D25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73CC45-7315-469E-B8F5-FCDA45916664}" type="doc">
      <dgm:prSet loTypeId="urn:microsoft.com/office/officeart/2008/layout/PictureAccent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D0858E-C795-4B91-A967-592AF2295F53}">
      <dgm:prSet phldrT="[Текст]" custT="1"/>
      <dgm:spPr/>
      <dgm:t>
        <a:bodyPr/>
        <a:lstStyle/>
        <a:p>
          <a:r>
            <a:rPr lang="ru-RU" sz="480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Витамины</a:t>
          </a:r>
          <a:endParaRPr lang="ru-RU" sz="4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D7E389-78E8-4690-BBD0-E72388DB0636}" type="parTrans" cxnId="{CE6DAB75-E099-4F0A-A23B-D15CD7F1809E}">
      <dgm:prSet/>
      <dgm:spPr/>
      <dgm:t>
        <a:bodyPr/>
        <a:lstStyle/>
        <a:p>
          <a:endParaRPr lang="ru-RU"/>
        </a:p>
      </dgm:t>
    </dgm:pt>
    <dgm:pt modelId="{41638CC6-2286-4876-89ED-087AE82A016D}" type="sibTrans" cxnId="{CE6DAB75-E099-4F0A-A23B-D15CD7F1809E}">
      <dgm:prSet/>
      <dgm:spPr/>
      <dgm:t>
        <a:bodyPr/>
        <a:lstStyle/>
        <a:p>
          <a:endParaRPr lang="ru-RU"/>
        </a:p>
      </dgm:t>
    </dgm:pt>
    <dgm:pt modelId="{A8D85D5D-6809-4B01-8F51-B40890285463}">
      <dgm:prSet phldrT="[Текст]" custT="1"/>
      <dgm:spPr/>
      <dgm:t>
        <a:bodyPr/>
        <a:lstStyle/>
        <a:p>
          <a:pPr algn="l"/>
          <a:r>
            <a:rPr lang="ru-RU" sz="1600" b="1" i="0" dirty="0" smtClean="0">
              <a:solidFill>
                <a:schemeClr val="tx1"/>
              </a:solidFill>
            </a:rPr>
            <a:t>Витамины</a:t>
          </a:r>
          <a:r>
            <a:rPr lang="ru-RU" sz="1600" b="0" i="0" dirty="0" smtClean="0">
              <a:solidFill>
                <a:schemeClr val="tx1"/>
              </a:solidFill>
            </a:rPr>
            <a:t> (от лат. </a:t>
          </a:r>
          <a:r>
            <a:rPr lang="ru-RU" sz="1600" b="0" i="1" dirty="0" err="1" smtClean="0">
              <a:solidFill>
                <a:schemeClr val="tx1"/>
              </a:solidFill>
            </a:rPr>
            <a:t>vita</a:t>
          </a:r>
          <a:r>
            <a:rPr lang="ru-RU" sz="1600" b="0" i="0" dirty="0" smtClean="0">
              <a:solidFill>
                <a:schemeClr val="tx1"/>
              </a:solidFill>
            </a:rPr>
            <a:t> — «жизнь») — группа низкомолекулярных органических соединений относительно простого строения и разнообразной химической природы. Это сборная по химической природе группа органических веществ, объединённая по признаку абсолютной необходимости их для гетеротрофного организма в качестве составной части пищи. Автотрофные организмы также нуждаются в витаминах, получая их либо путем синтеза, либо из окружающей среды. Так, витамины входят в состав питательных сред для выращивания организмов фитопланктона. Витамины содержатся в пище (или в окружающей среде) в очень малых количествах, и поэтому относятся к микронутриентам. </a:t>
          </a:r>
          <a:r>
            <a:rPr lang="en-US" sz="1600" b="0" i="0" dirty="0" smtClean="0">
              <a:solidFill>
                <a:schemeClr val="tx1"/>
              </a:solidFill>
            </a:rPr>
            <a:t>     </a:t>
          </a:r>
          <a:r>
            <a:rPr lang="ru-RU" sz="1600" b="0" i="0" dirty="0" smtClean="0">
              <a:solidFill>
                <a:schemeClr val="tx1"/>
              </a:solidFill>
            </a:rPr>
            <a:t>Витамины участвуют во множестве биохимических реакций, выполняя каталитическую функцию в составе активных центров большого количества разнообразных ферментов либо выступая информационными регуляторными посредниками, выполняя сигнальные функции экзогенных прогормонов и гормонов. Витамины не являются для организма поставщиком энергии, однако витаминам отводится важнейшая роль в обмене веществ.</a:t>
          </a:r>
          <a:endParaRPr lang="ru-RU" sz="1500" u="none" dirty="0">
            <a:solidFill>
              <a:schemeClr val="tx1"/>
            </a:solidFill>
            <a:effectLst/>
          </a:endParaRPr>
        </a:p>
      </dgm:t>
    </dgm:pt>
    <dgm:pt modelId="{B0F10981-220A-4F62-84A0-951B579A6099}" type="parTrans" cxnId="{158BCF26-A62E-4669-8CF3-1204BB11DD3E}">
      <dgm:prSet/>
      <dgm:spPr/>
      <dgm:t>
        <a:bodyPr/>
        <a:lstStyle/>
        <a:p>
          <a:endParaRPr lang="ru-RU"/>
        </a:p>
      </dgm:t>
    </dgm:pt>
    <dgm:pt modelId="{AAB0961B-01E8-4202-BFC3-136AC223A93B}" type="sibTrans" cxnId="{158BCF26-A62E-4669-8CF3-1204BB11DD3E}">
      <dgm:prSet/>
      <dgm:spPr/>
      <dgm:t>
        <a:bodyPr/>
        <a:lstStyle/>
        <a:p>
          <a:endParaRPr lang="ru-RU"/>
        </a:p>
      </dgm:t>
    </dgm:pt>
    <dgm:pt modelId="{7F8C2264-A9E8-454D-B7D9-A535B5B271BE}">
      <dgm:prSet phldrT="[Текст]" custT="1"/>
      <dgm:spPr/>
      <dgm:t>
        <a:bodyPr/>
        <a:lstStyle/>
        <a:p>
          <a:r>
            <a:rPr lang="ru-RU" sz="1100" b="1" i="0" dirty="0" smtClean="0">
              <a:solidFill>
                <a:schemeClr val="tx1"/>
              </a:solidFill>
            </a:rPr>
            <a:t>Пантотеновая</a:t>
          </a:r>
          <a:r>
            <a:rPr lang="ru-RU" sz="1100" b="0" i="0" dirty="0" smtClean="0">
              <a:solidFill>
                <a:schemeClr val="tx1"/>
              </a:solidFill>
            </a:rPr>
            <a:t> </a:t>
          </a:r>
          <a:r>
            <a:rPr lang="ru-RU" sz="1100" b="1" i="0" dirty="0" smtClean="0">
              <a:solidFill>
                <a:schemeClr val="tx1"/>
              </a:solidFill>
            </a:rPr>
            <a:t>кислота (</a:t>
          </a:r>
          <a:r>
            <a:rPr lang="en-US" sz="1100" b="1" i="0" dirty="0" smtClean="0">
              <a:solidFill>
                <a:schemeClr val="tx1"/>
              </a:solidFill>
            </a:rPr>
            <a:t>B5)</a:t>
          </a:r>
          <a:endParaRPr lang="ru-RU" sz="1100" i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BCC42C3-9127-4BBB-809C-A37B3FD1F6A2}" type="parTrans" cxnId="{8129A835-F98A-46A0-994D-313D8E330073}">
      <dgm:prSet/>
      <dgm:spPr/>
      <dgm:t>
        <a:bodyPr/>
        <a:lstStyle/>
        <a:p>
          <a:endParaRPr lang="ru-RU"/>
        </a:p>
      </dgm:t>
    </dgm:pt>
    <dgm:pt modelId="{3DD843EA-583E-4809-A442-E4D039D3FC9B}" type="sibTrans" cxnId="{8129A835-F98A-46A0-994D-313D8E330073}">
      <dgm:prSet/>
      <dgm:spPr/>
      <dgm:t>
        <a:bodyPr/>
        <a:lstStyle/>
        <a:p>
          <a:endParaRPr lang="ru-RU"/>
        </a:p>
      </dgm:t>
    </dgm:pt>
    <dgm:pt modelId="{7F730D94-8C69-4701-9BC0-4851A82F3E6C}" type="pres">
      <dgm:prSet presAssocID="{B073CC45-7315-469E-B8F5-FCDA45916664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6901BCC-E9DA-42E1-BB22-3B3E90A059EA}" type="pres">
      <dgm:prSet presAssocID="{3CD0858E-C795-4B91-A967-592AF2295F53}" presName="root" presStyleCnt="0">
        <dgm:presLayoutVars>
          <dgm:chMax/>
          <dgm:chPref val="4"/>
        </dgm:presLayoutVars>
      </dgm:prSet>
      <dgm:spPr/>
    </dgm:pt>
    <dgm:pt modelId="{359A85B0-98E9-4F33-9D1D-1B062F8A19FE}" type="pres">
      <dgm:prSet presAssocID="{3CD0858E-C795-4B91-A967-592AF2295F53}" presName="rootComposite" presStyleCnt="0">
        <dgm:presLayoutVars/>
      </dgm:prSet>
      <dgm:spPr/>
    </dgm:pt>
    <dgm:pt modelId="{CB0577F9-3A8E-419B-A538-92ACF801A8EC}" type="pres">
      <dgm:prSet presAssocID="{3CD0858E-C795-4B91-A967-592AF2295F53}" presName="rootText" presStyleLbl="node0" presStyleIdx="0" presStyleCnt="2" custScaleX="43174" custScaleY="42223" custLinFactNeighborX="3288" custLinFactNeighborY="-4900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98A35F9C-6A23-40BC-B88D-70821BF258F7}" type="pres">
      <dgm:prSet presAssocID="{3CD0858E-C795-4B91-A967-592AF2295F53}" presName="childShape" presStyleCnt="0">
        <dgm:presLayoutVars>
          <dgm:chMax val="0"/>
          <dgm:chPref val="0"/>
        </dgm:presLayoutVars>
      </dgm:prSet>
      <dgm:spPr/>
    </dgm:pt>
    <dgm:pt modelId="{B04005B7-54E3-4A50-BD61-48CDC85F3CFE}" type="pres">
      <dgm:prSet presAssocID="{A8D85D5D-6809-4B01-8F51-B40890285463}" presName="childComposite" presStyleCnt="0">
        <dgm:presLayoutVars>
          <dgm:chMax val="0"/>
          <dgm:chPref val="0"/>
        </dgm:presLayoutVars>
      </dgm:prSet>
      <dgm:spPr/>
    </dgm:pt>
    <dgm:pt modelId="{464EC3CA-D75D-4916-A6DC-B709F18ACB32}" type="pres">
      <dgm:prSet presAssocID="{A8D85D5D-6809-4B01-8F51-B40890285463}" presName="Image" presStyleLbl="node1" presStyleIdx="0" presStyleCnt="1" custScaleX="125876" custScaleY="171281" custLinFactNeighborX="14674" custLinFactNeighborY="-840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3F6D832-1FED-42C0-9A32-D6BB3C4D909E}" type="pres">
      <dgm:prSet presAssocID="{A8D85D5D-6809-4B01-8F51-B40890285463}" presName="childText" presStyleLbl="lnNode1" presStyleIdx="0" presStyleCnt="1" custScaleX="85448" custScaleY="322505" custLinFactNeighborX="3298" custLinFactNeighborY="-11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5DF84B-F951-41F0-9C84-E90ACFBA0CF0}" type="pres">
      <dgm:prSet presAssocID="{7F8C2264-A9E8-454D-B7D9-A535B5B271BE}" presName="root" presStyleCnt="0">
        <dgm:presLayoutVars>
          <dgm:chMax/>
          <dgm:chPref val="4"/>
        </dgm:presLayoutVars>
      </dgm:prSet>
      <dgm:spPr/>
    </dgm:pt>
    <dgm:pt modelId="{59992BE4-066A-4B97-963D-975C6CF28E2B}" type="pres">
      <dgm:prSet presAssocID="{7F8C2264-A9E8-454D-B7D9-A535B5B271BE}" presName="rootComposite" presStyleCnt="0">
        <dgm:presLayoutVars/>
      </dgm:prSet>
      <dgm:spPr/>
    </dgm:pt>
    <dgm:pt modelId="{0C2B243A-225C-4851-B637-18738307623F}" type="pres">
      <dgm:prSet presAssocID="{7F8C2264-A9E8-454D-B7D9-A535B5B271BE}" presName="rootText" presStyleLbl="node0" presStyleIdx="1" presStyleCnt="2" custScaleX="21627" custScaleY="32700" custLinFactY="115096" custLinFactNeighborX="-75523" custLinFactNeighborY="200000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4033A037-4D22-4765-9356-B0E4D4F69D25}" type="pres">
      <dgm:prSet presAssocID="{7F8C2264-A9E8-454D-B7D9-A535B5B271BE}" presName="childShape" presStyleCnt="0">
        <dgm:presLayoutVars>
          <dgm:chMax val="0"/>
          <dgm:chPref val="0"/>
        </dgm:presLayoutVars>
      </dgm:prSet>
      <dgm:spPr/>
    </dgm:pt>
  </dgm:ptLst>
  <dgm:cxnLst>
    <dgm:cxn modelId="{8129A835-F98A-46A0-994D-313D8E330073}" srcId="{B073CC45-7315-469E-B8F5-FCDA45916664}" destId="{7F8C2264-A9E8-454D-B7D9-A535B5B271BE}" srcOrd="1" destOrd="0" parTransId="{3BCC42C3-9127-4BBB-809C-A37B3FD1F6A2}" sibTransId="{3DD843EA-583E-4809-A442-E4D039D3FC9B}"/>
    <dgm:cxn modelId="{54F9EF1A-3E95-4171-84DF-EB15071D3B1F}" type="presOf" srcId="{B073CC45-7315-469E-B8F5-FCDA45916664}" destId="{7F730D94-8C69-4701-9BC0-4851A82F3E6C}" srcOrd="0" destOrd="0" presId="urn:microsoft.com/office/officeart/2008/layout/PictureAccentList"/>
    <dgm:cxn modelId="{E5A3A8E7-5CBC-44D9-AC0D-817190DF68E6}" type="presOf" srcId="{A8D85D5D-6809-4B01-8F51-B40890285463}" destId="{F3F6D832-1FED-42C0-9A32-D6BB3C4D909E}" srcOrd="0" destOrd="0" presId="urn:microsoft.com/office/officeart/2008/layout/PictureAccentList"/>
    <dgm:cxn modelId="{CE6DAB75-E099-4F0A-A23B-D15CD7F1809E}" srcId="{B073CC45-7315-469E-B8F5-FCDA45916664}" destId="{3CD0858E-C795-4B91-A967-592AF2295F53}" srcOrd="0" destOrd="0" parTransId="{F2D7E389-78E8-4690-BBD0-E72388DB0636}" sibTransId="{41638CC6-2286-4876-89ED-087AE82A016D}"/>
    <dgm:cxn modelId="{3FB5958E-2862-4DE7-800E-B864BB88FB6D}" type="presOf" srcId="{7F8C2264-A9E8-454D-B7D9-A535B5B271BE}" destId="{0C2B243A-225C-4851-B637-18738307623F}" srcOrd="0" destOrd="0" presId="urn:microsoft.com/office/officeart/2008/layout/PictureAccentList"/>
    <dgm:cxn modelId="{33625CAC-4563-4436-99CE-C37592136EAE}" type="presOf" srcId="{3CD0858E-C795-4B91-A967-592AF2295F53}" destId="{CB0577F9-3A8E-419B-A538-92ACF801A8EC}" srcOrd="0" destOrd="0" presId="urn:microsoft.com/office/officeart/2008/layout/PictureAccentList"/>
    <dgm:cxn modelId="{158BCF26-A62E-4669-8CF3-1204BB11DD3E}" srcId="{3CD0858E-C795-4B91-A967-592AF2295F53}" destId="{A8D85D5D-6809-4B01-8F51-B40890285463}" srcOrd="0" destOrd="0" parTransId="{B0F10981-220A-4F62-84A0-951B579A6099}" sibTransId="{AAB0961B-01E8-4202-BFC3-136AC223A93B}"/>
    <dgm:cxn modelId="{953AF825-05F3-42FD-B46E-78EA3E7EB1DD}" type="presParOf" srcId="{7F730D94-8C69-4701-9BC0-4851A82F3E6C}" destId="{76901BCC-E9DA-42E1-BB22-3B3E90A059EA}" srcOrd="0" destOrd="0" presId="urn:microsoft.com/office/officeart/2008/layout/PictureAccentList"/>
    <dgm:cxn modelId="{6E8B1451-91E1-44D9-A2B2-C9106D85DCE7}" type="presParOf" srcId="{76901BCC-E9DA-42E1-BB22-3B3E90A059EA}" destId="{359A85B0-98E9-4F33-9D1D-1B062F8A19FE}" srcOrd="0" destOrd="0" presId="urn:microsoft.com/office/officeart/2008/layout/PictureAccentList"/>
    <dgm:cxn modelId="{C1D429C7-EF29-4058-B0FB-C1AA9A8A133B}" type="presParOf" srcId="{359A85B0-98E9-4F33-9D1D-1B062F8A19FE}" destId="{CB0577F9-3A8E-419B-A538-92ACF801A8EC}" srcOrd="0" destOrd="0" presId="urn:microsoft.com/office/officeart/2008/layout/PictureAccentList"/>
    <dgm:cxn modelId="{E0286E2D-58AB-4D7C-915C-BE45F6EEC424}" type="presParOf" srcId="{76901BCC-E9DA-42E1-BB22-3B3E90A059EA}" destId="{98A35F9C-6A23-40BC-B88D-70821BF258F7}" srcOrd="1" destOrd="0" presId="urn:microsoft.com/office/officeart/2008/layout/PictureAccentList"/>
    <dgm:cxn modelId="{308114BF-91B4-4894-B0D3-58D5CD9062DF}" type="presParOf" srcId="{98A35F9C-6A23-40BC-B88D-70821BF258F7}" destId="{B04005B7-54E3-4A50-BD61-48CDC85F3CFE}" srcOrd="0" destOrd="0" presId="urn:microsoft.com/office/officeart/2008/layout/PictureAccentList"/>
    <dgm:cxn modelId="{E9DBF474-6126-4292-B562-47344A0AF5A1}" type="presParOf" srcId="{B04005B7-54E3-4A50-BD61-48CDC85F3CFE}" destId="{464EC3CA-D75D-4916-A6DC-B709F18ACB32}" srcOrd="0" destOrd="0" presId="urn:microsoft.com/office/officeart/2008/layout/PictureAccentList"/>
    <dgm:cxn modelId="{75B20AE2-4F2B-4237-BFED-BF401A69509E}" type="presParOf" srcId="{B04005B7-54E3-4A50-BD61-48CDC85F3CFE}" destId="{F3F6D832-1FED-42C0-9A32-D6BB3C4D909E}" srcOrd="1" destOrd="0" presId="urn:microsoft.com/office/officeart/2008/layout/PictureAccentList"/>
    <dgm:cxn modelId="{2D1F51C5-3AF1-4137-BA72-6055A25FD1AA}" type="presParOf" srcId="{7F730D94-8C69-4701-9BC0-4851A82F3E6C}" destId="{E65DF84B-F951-41F0-9C84-E90ACFBA0CF0}" srcOrd="1" destOrd="0" presId="urn:microsoft.com/office/officeart/2008/layout/PictureAccentList"/>
    <dgm:cxn modelId="{635BAAAD-ECCA-4252-8796-046EBFE024D1}" type="presParOf" srcId="{E65DF84B-F951-41F0-9C84-E90ACFBA0CF0}" destId="{59992BE4-066A-4B97-963D-975C6CF28E2B}" srcOrd="0" destOrd="0" presId="urn:microsoft.com/office/officeart/2008/layout/PictureAccentList"/>
    <dgm:cxn modelId="{F61EF9A7-ADBD-46B5-A06B-2F51E7D89E0C}" type="presParOf" srcId="{59992BE4-066A-4B97-963D-975C6CF28E2B}" destId="{0C2B243A-225C-4851-B637-18738307623F}" srcOrd="0" destOrd="0" presId="urn:microsoft.com/office/officeart/2008/layout/PictureAccentList"/>
    <dgm:cxn modelId="{3F9B2EF2-1A85-431E-8E3C-B1C61066C2FA}" type="presParOf" srcId="{E65DF84B-F951-41F0-9C84-E90ACFBA0CF0}" destId="{4033A037-4D22-4765-9356-B0E4D4F69D25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73CC45-7315-469E-B8F5-FCDA45916664}" type="doc">
      <dgm:prSet loTypeId="urn:microsoft.com/office/officeart/2008/layout/PictureAccent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D0858E-C795-4B91-A967-592AF2295F53}">
      <dgm:prSet phldrT="[Текст]" custT="1"/>
      <dgm:spPr/>
      <dgm:t>
        <a:bodyPr/>
        <a:lstStyle/>
        <a:p>
          <a:r>
            <a:rPr lang="ru-RU" sz="480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Гормоны</a:t>
          </a:r>
          <a:endParaRPr lang="ru-RU" sz="4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D7E389-78E8-4690-BBD0-E72388DB0636}" type="parTrans" cxnId="{CE6DAB75-E099-4F0A-A23B-D15CD7F1809E}">
      <dgm:prSet/>
      <dgm:spPr/>
      <dgm:t>
        <a:bodyPr/>
        <a:lstStyle/>
        <a:p>
          <a:endParaRPr lang="ru-RU"/>
        </a:p>
      </dgm:t>
    </dgm:pt>
    <dgm:pt modelId="{41638CC6-2286-4876-89ED-087AE82A016D}" type="sibTrans" cxnId="{CE6DAB75-E099-4F0A-A23B-D15CD7F1809E}">
      <dgm:prSet/>
      <dgm:spPr/>
      <dgm:t>
        <a:bodyPr/>
        <a:lstStyle/>
        <a:p>
          <a:endParaRPr lang="ru-RU"/>
        </a:p>
      </dgm:t>
    </dgm:pt>
    <dgm:pt modelId="{A8D85D5D-6809-4B01-8F51-B40890285463}">
      <dgm:prSet phldrT="[Текст]" custT="1"/>
      <dgm:spPr/>
      <dgm:t>
        <a:bodyPr/>
        <a:lstStyle/>
        <a:p>
          <a:pPr algn="l">
            <a:lnSpc>
              <a:spcPct val="90000"/>
            </a:lnSpc>
          </a:pPr>
          <a:endParaRPr lang="ru-RU" sz="1600" b="0" i="0" u="none" dirty="0" smtClean="0">
            <a:solidFill>
              <a:schemeClr val="tx1"/>
            </a:solidFill>
            <a:effectLst/>
          </a:endParaRPr>
        </a:p>
        <a:p>
          <a:pPr algn="l">
            <a:lnSpc>
              <a:spcPct val="90000"/>
            </a:lnSpc>
          </a:pPr>
          <a:r>
            <a:rPr lang="ru-RU" sz="1600" b="1" i="0" dirty="0" err="1" smtClean="0">
              <a:solidFill>
                <a:schemeClr val="tx1"/>
              </a:solidFill>
            </a:rPr>
            <a:t>Гормо́ны</a:t>
          </a:r>
          <a:r>
            <a:rPr lang="ru-RU" sz="1600" b="0" i="0" dirty="0" smtClean="0">
              <a:solidFill>
                <a:schemeClr val="tx1"/>
              </a:solidFill>
            </a:rPr>
            <a:t> (др.-греч. </a:t>
          </a:r>
          <a:r>
            <a:rPr lang="ru-RU" sz="1600" b="0" i="0" dirty="0" err="1" smtClean="0">
              <a:solidFill>
                <a:schemeClr val="tx1"/>
              </a:solidFill>
            </a:rPr>
            <a:t>ὁρμάω</a:t>
          </a:r>
          <a:r>
            <a:rPr lang="ru-RU" sz="1600" b="0" i="0" dirty="0" smtClean="0">
              <a:solidFill>
                <a:schemeClr val="tx1"/>
              </a:solidFill>
            </a:rPr>
            <a:t> — возбуждаю, побуждаю) — биологически активные вещества органической природы, вырабатывающиеся в специализированных клетках желёз внутренней секреции, поступающие в кровь и оказывающие регулирующее влияние на обмен веществ и физиологические функции. Гормоны служат гуморальными (переносимыми </a:t>
          </a:r>
          <a:r>
            <a:rPr lang="ru-RU" sz="1600" b="0" i="0" dirty="0" smtClean="0">
              <a:solidFill>
                <a:schemeClr val="tx1"/>
              </a:solidFill>
            </a:rPr>
            <a:t>с кровью</a:t>
          </a:r>
          <a:r>
            <a:rPr lang="ru-RU" sz="1600" b="0" i="0" dirty="0" smtClean="0">
              <a:solidFill>
                <a:schemeClr val="tx1"/>
              </a:solidFill>
            </a:rPr>
            <a:t>) регуляторами определённых процессов в различных органах и системах. Используются в организме для поддержания его гомеостаза, а также для регуляции многих функций (роста, развития, обмена веществ, реакции на изменения условий среды). Влияние гормонов на процессы клеточного метаболизма осуществляется главным образом путём регуляции активности ферментов.</a:t>
          </a:r>
        </a:p>
        <a:p>
          <a:pPr algn="l">
            <a:lnSpc>
              <a:spcPct val="90000"/>
            </a:lnSpc>
          </a:pPr>
          <a:r>
            <a:rPr lang="ru-RU" sz="1600" b="0" i="0" dirty="0" smtClean="0">
              <a:solidFill>
                <a:schemeClr val="tx1"/>
              </a:solidFill>
            </a:rPr>
            <a:t>По химическому строению известные гормоны позвоночных делят на основные классы:</a:t>
          </a:r>
        </a:p>
        <a:p>
          <a:pPr algn="l">
            <a:lnSpc>
              <a:spcPct val="60000"/>
            </a:lnSpc>
          </a:pPr>
          <a:r>
            <a:rPr lang="ru-RU" sz="1600" b="0" i="0" dirty="0" smtClean="0">
              <a:solidFill>
                <a:schemeClr val="tx1"/>
              </a:solidFill>
            </a:rPr>
            <a:t>1)Стероиды</a:t>
          </a:r>
        </a:p>
        <a:p>
          <a:pPr algn="l">
            <a:lnSpc>
              <a:spcPct val="60000"/>
            </a:lnSpc>
          </a:pPr>
          <a:r>
            <a:rPr lang="ru-RU" sz="1600" b="0" i="0" dirty="0" smtClean="0">
              <a:solidFill>
                <a:schemeClr val="tx1"/>
              </a:solidFill>
            </a:rPr>
            <a:t>2)Производные </a:t>
          </a:r>
          <a:r>
            <a:rPr lang="ru-RU" sz="1600" b="0" i="0" dirty="0" err="1" smtClean="0">
              <a:solidFill>
                <a:schemeClr val="tx1"/>
              </a:solidFill>
            </a:rPr>
            <a:t>полиеновых</a:t>
          </a:r>
          <a:r>
            <a:rPr lang="ru-RU" sz="1600" b="0" i="0" dirty="0" smtClean="0">
              <a:solidFill>
                <a:schemeClr val="tx1"/>
              </a:solidFill>
            </a:rPr>
            <a:t> (полиненасыщенных) жирных кислот</a:t>
          </a:r>
        </a:p>
        <a:p>
          <a:pPr algn="l">
            <a:lnSpc>
              <a:spcPct val="60000"/>
            </a:lnSpc>
          </a:pPr>
          <a:r>
            <a:rPr lang="ru-RU" sz="1600" b="0" i="0" dirty="0" smtClean="0">
              <a:solidFill>
                <a:schemeClr val="tx1"/>
              </a:solidFill>
            </a:rPr>
            <a:t>3)Производные аминокислот</a:t>
          </a:r>
        </a:p>
        <a:p>
          <a:pPr algn="l">
            <a:lnSpc>
              <a:spcPct val="60000"/>
            </a:lnSpc>
          </a:pPr>
          <a:r>
            <a:rPr lang="ru-RU" sz="1600" b="0" i="0" dirty="0" smtClean="0">
              <a:solidFill>
                <a:schemeClr val="tx1"/>
              </a:solidFill>
            </a:rPr>
            <a:t>4)</a:t>
          </a:r>
          <a:r>
            <a:rPr lang="ru-RU" sz="1600" b="0" i="0" dirty="0" err="1" smtClean="0">
              <a:solidFill>
                <a:schemeClr val="tx1"/>
              </a:solidFill>
            </a:rPr>
            <a:t>Белково</a:t>
          </a:r>
          <a:r>
            <a:rPr lang="ru-RU" sz="1600" b="0" i="0" dirty="0" smtClean="0">
              <a:solidFill>
                <a:schemeClr val="tx1"/>
              </a:solidFill>
            </a:rPr>
            <a:t>-пептидные соединения</a:t>
          </a:r>
        </a:p>
        <a:p>
          <a:pPr algn="l">
            <a:lnSpc>
              <a:spcPct val="90000"/>
            </a:lnSpc>
          </a:pPr>
          <a:endParaRPr lang="ru-RU" sz="1500" u="none" dirty="0">
            <a:solidFill>
              <a:schemeClr val="tx1"/>
            </a:solidFill>
            <a:effectLst/>
          </a:endParaRPr>
        </a:p>
      </dgm:t>
    </dgm:pt>
    <dgm:pt modelId="{B0F10981-220A-4F62-84A0-951B579A6099}" type="parTrans" cxnId="{158BCF26-A62E-4669-8CF3-1204BB11DD3E}">
      <dgm:prSet/>
      <dgm:spPr/>
      <dgm:t>
        <a:bodyPr/>
        <a:lstStyle/>
        <a:p>
          <a:endParaRPr lang="ru-RU"/>
        </a:p>
      </dgm:t>
    </dgm:pt>
    <dgm:pt modelId="{AAB0961B-01E8-4202-BFC3-136AC223A93B}" type="sibTrans" cxnId="{158BCF26-A62E-4669-8CF3-1204BB11DD3E}">
      <dgm:prSet/>
      <dgm:spPr/>
      <dgm:t>
        <a:bodyPr/>
        <a:lstStyle/>
        <a:p>
          <a:endParaRPr lang="ru-RU"/>
        </a:p>
      </dgm:t>
    </dgm:pt>
    <dgm:pt modelId="{7F8C2264-A9E8-454D-B7D9-A535B5B271BE}">
      <dgm:prSet phldrT="[Текст]" custT="1"/>
      <dgm:spPr/>
      <dgm:t>
        <a:bodyPr/>
        <a:lstStyle/>
        <a:p>
          <a:r>
            <a:rPr lang="ru-RU" sz="2000" b="0" i="0" dirty="0" smtClean="0">
              <a:solidFill>
                <a:schemeClr val="tx1"/>
              </a:solidFill>
            </a:rPr>
            <a:t>Адреналин</a:t>
          </a:r>
          <a:endParaRPr lang="ru-RU" sz="2000" i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BCC42C3-9127-4BBB-809C-A37B3FD1F6A2}" type="parTrans" cxnId="{8129A835-F98A-46A0-994D-313D8E330073}">
      <dgm:prSet/>
      <dgm:spPr/>
      <dgm:t>
        <a:bodyPr/>
        <a:lstStyle/>
        <a:p>
          <a:endParaRPr lang="ru-RU"/>
        </a:p>
      </dgm:t>
    </dgm:pt>
    <dgm:pt modelId="{3DD843EA-583E-4809-A442-E4D039D3FC9B}" type="sibTrans" cxnId="{8129A835-F98A-46A0-994D-313D8E330073}">
      <dgm:prSet/>
      <dgm:spPr/>
      <dgm:t>
        <a:bodyPr/>
        <a:lstStyle/>
        <a:p>
          <a:endParaRPr lang="ru-RU"/>
        </a:p>
      </dgm:t>
    </dgm:pt>
    <dgm:pt modelId="{7F730D94-8C69-4701-9BC0-4851A82F3E6C}" type="pres">
      <dgm:prSet presAssocID="{B073CC45-7315-469E-B8F5-FCDA45916664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6901BCC-E9DA-42E1-BB22-3B3E90A059EA}" type="pres">
      <dgm:prSet presAssocID="{3CD0858E-C795-4B91-A967-592AF2295F53}" presName="root" presStyleCnt="0">
        <dgm:presLayoutVars>
          <dgm:chMax/>
          <dgm:chPref val="4"/>
        </dgm:presLayoutVars>
      </dgm:prSet>
      <dgm:spPr/>
    </dgm:pt>
    <dgm:pt modelId="{359A85B0-98E9-4F33-9D1D-1B062F8A19FE}" type="pres">
      <dgm:prSet presAssocID="{3CD0858E-C795-4B91-A967-592AF2295F53}" presName="rootComposite" presStyleCnt="0">
        <dgm:presLayoutVars/>
      </dgm:prSet>
      <dgm:spPr/>
    </dgm:pt>
    <dgm:pt modelId="{CB0577F9-3A8E-419B-A538-92ACF801A8EC}" type="pres">
      <dgm:prSet presAssocID="{3CD0858E-C795-4B91-A967-592AF2295F53}" presName="rootText" presStyleLbl="node0" presStyleIdx="0" presStyleCnt="2" custScaleX="43174" custScaleY="42223" custLinFactNeighborX="2913" custLinFactNeighborY="533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98A35F9C-6A23-40BC-B88D-70821BF258F7}" type="pres">
      <dgm:prSet presAssocID="{3CD0858E-C795-4B91-A967-592AF2295F53}" presName="childShape" presStyleCnt="0">
        <dgm:presLayoutVars>
          <dgm:chMax val="0"/>
          <dgm:chPref val="0"/>
        </dgm:presLayoutVars>
      </dgm:prSet>
      <dgm:spPr/>
    </dgm:pt>
    <dgm:pt modelId="{B04005B7-54E3-4A50-BD61-48CDC85F3CFE}" type="pres">
      <dgm:prSet presAssocID="{A8D85D5D-6809-4B01-8F51-B40890285463}" presName="childComposite" presStyleCnt="0">
        <dgm:presLayoutVars>
          <dgm:chMax val="0"/>
          <dgm:chPref val="0"/>
        </dgm:presLayoutVars>
      </dgm:prSet>
      <dgm:spPr/>
    </dgm:pt>
    <dgm:pt modelId="{464EC3CA-D75D-4916-A6DC-B709F18ACB32}" type="pres">
      <dgm:prSet presAssocID="{A8D85D5D-6809-4B01-8F51-B40890285463}" presName="Image" presStyleLbl="node1" presStyleIdx="0" presStyleCnt="1" custScaleX="154730" custScaleY="127538" custLinFactNeighborX="6348" custLinFactNeighborY="-2276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3F6D832-1FED-42C0-9A32-D6BB3C4D909E}" type="pres">
      <dgm:prSet presAssocID="{A8D85D5D-6809-4B01-8F51-B40890285463}" presName="childText" presStyleLbl="lnNode1" presStyleIdx="0" presStyleCnt="1" custScaleX="87502" custScaleY="329572" custLinFactNeighborX="1618" custLinFactNeighborY="44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5DF84B-F951-41F0-9C84-E90ACFBA0CF0}" type="pres">
      <dgm:prSet presAssocID="{7F8C2264-A9E8-454D-B7D9-A535B5B271BE}" presName="root" presStyleCnt="0">
        <dgm:presLayoutVars>
          <dgm:chMax/>
          <dgm:chPref val="4"/>
        </dgm:presLayoutVars>
      </dgm:prSet>
      <dgm:spPr/>
    </dgm:pt>
    <dgm:pt modelId="{59992BE4-066A-4B97-963D-975C6CF28E2B}" type="pres">
      <dgm:prSet presAssocID="{7F8C2264-A9E8-454D-B7D9-A535B5B271BE}" presName="rootComposite" presStyleCnt="0">
        <dgm:presLayoutVars/>
      </dgm:prSet>
      <dgm:spPr/>
    </dgm:pt>
    <dgm:pt modelId="{0C2B243A-225C-4851-B637-18738307623F}" type="pres">
      <dgm:prSet presAssocID="{7F8C2264-A9E8-454D-B7D9-A535B5B271BE}" presName="rootText" presStyleLbl="node0" presStyleIdx="1" presStyleCnt="2" custScaleX="21627" custScaleY="32700" custLinFactY="100000" custLinFactNeighborX="-78017" custLinFactNeighborY="173014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4033A037-4D22-4765-9356-B0E4D4F69D25}" type="pres">
      <dgm:prSet presAssocID="{7F8C2264-A9E8-454D-B7D9-A535B5B271BE}" presName="childShape" presStyleCnt="0">
        <dgm:presLayoutVars>
          <dgm:chMax val="0"/>
          <dgm:chPref val="0"/>
        </dgm:presLayoutVars>
      </dgm:prSet>
      <dgm:spPr/>
    </dgm:pt>
  </dgm:ptLst>
  <dgm:cxnLst>
    <dgm:cxn modelId="{45ED8EC4-2FB8-4BEE-A290-1F67AFF05860}" type="presOf" srcId="{B073CC45-7315-469E-B8F5-FCDA45916664}" destId="{7F730D94-8C69-4701-9BC0-4851A82F3E6C}" srcOrd="0" destOrd="0" presId="urn:microsoft.com/office/officeart/2008/layout/PictureAccentList"/>
    <dgm:cxn modelId="{8129A835-F98A-46A0-994D-313D8E330073}" srcId="{B073CC45-7315-469E-B8F5-FCDA45916664}" destId="{7F8C2264-A9E8-454D-B7D9-A535B5B271BE}" srcOrd="1" destOrd="0" parTransId="{3BCC42C3-9127-4BBB-809C-A37B3FD1F6A2}" sibTransId="{3DD843EA-583E-4809-A442-E4D039D3FC9B}"/>
    <dgm:cxn modelId="{7CA56F32-D426-4B61-8EF1-D539D8C11D12}" type="presOf" srcId="{3CD0858E-C795-4B91-A967-592AF2295F53}" destId="{CB0577F9-3A8E-419B-A538-92ACF801A8EC}" srcOrd="0" destOrd="0" presId="urn:microsoft.com/office/officeart/2008/layout/PictureAccentList"/>
    <dgm:cxn modelId="{DBFBEF24-53BD-4013-B406-98EEB4E284B0}" type="presOf" srcId="{7F8C2264-A9E8-454D-B7D9-A535B5B271BE}" destId="{0C2B243A-225C-4851-B637-18738307623F}" srcOrd="0" destOrd="0" presId="urn:microsoft.com/office/officeart/2008/layout/PictureAccentList"/>
    <dgm:cxn modelId="{712891B2-6425-4549-8EA9-4B2A818AB10E}" type="presOf" srcId="{A8D85D5D-6809-4B01-8F51-B40890285463}" destId="{F3F6D832-1FED-42C0-9A32-D6BB3C4D909E}" srcOrd="0" destOrd="0" presId="urn:microsoft.com/office/officeart/2008/layout/PictureAccentList"/>
    <dgm:cxn modelId="{CE6DAB75-E099-4F0A-A23B-D15CD7F1809E}" srcId="{B073CC45-7315-469E-B8F5-FCDA45916664}" destId="{3CD0858E-C795-4B91-A967-592AF2295F53}" srcOrd="0" destOrd="0" parTransId="{F2D7E389-78E8-4690-BBD0-E72388DB0636}" sibTransId="{41638CC6-2286-4876-89ED-087AE82A016D}"/>
    <dgm:cxn modelId="{158BCF26-A62E-4669-8CF3-1204BB11DD3E}" srcId="{3CD0858E-C795-4B91-A967-592AF2295F53}" destId="{A8D85D5D-6809-4B01-8F51-B40890285463}" srcOrd="0" destOrd="0" parTransId="{B0F10981-220A-4F62-84A0-951B579A6099}" sibTransId="{AAB0961B-01E8-4202-BFC3-136AC223A93B}"/>
    <dgm:cxn modelId="{B4AB9F34-0B6A-413F-8FC8-86A2704C1058}" type="presParOf" srcId="{7F730D94-8C69-4701-9BC0-4851A82F3E6C}" destId="{76901BCC-E9DA-42E1-BB22-3B3E90A059EA}" srcOrd="0" destOrd="0" presId="urn:microsoft.com/office/officeart/2008/layout/PictureAccentList"/>
    <dgm:cxn modelId="{94659458-4E4C-4F23-8D26-87C91DF95AD1}" type="presParOf" srcId="{76901BCC-E9DA-42E1-BB22-3B3E90A059EA}" destId="{359A85B0-98E9-4F33-9D1D-1B062F8A19FE}" srcOrd="0" destOrd="0" presId="urn:microsoft.com/office/officeart/2008/layout/PictureAccentList"/>
    <dgm:cxn modelId="{CC5A3B41-43A3-4277-BB5B-E6018DBDE2B6}" type="presParOf" srcId="{359A85B0-98E9-4F33-9D1D-1B062F8A19FE}" destId="{CB0577F9-3A8E-419B-A538-92ACF801A8EC}" srcOrd="0" destOrd="0" presId="urn:microsoft.com/office/officeart/2008/layout/PictureAccentList"/>
    <dgm:cxn modelId="{747F6466-9B8F-4DEB-AFDE-4669E417C867}" type="presParOf" srcId="{76901BCC-E9DA-42E1-BB22-3B3E90A059EA}" destId="{98A35F9C-6A23-40BC-B88D-70821BF258F7}" srcOrd="1" destOrd="0" presId="urn:microsoft.com/office/officeart/2008/layout/PictureAccentList"/>
    <dgm:cxn modelId="{5CD828DF-6C63-4184-BF74-388101786B0D}" type="presParOf" srcId="{98A35F9C-6A23-40BC-B88D-70821BF258F7}" destId="{B04005B7-54E3-4A50-BD61-48CDC85F3CFE}" srcOrd="0" destOrd="0" presId="urn:microsoft.com/office/officeart/2008/layout/PictureAccentList"/>
    <dgm:cxn modelId="{78F1E7EF-975F-46CC-B9A2-8337CDD70A9E}" type="presParOf" srcId="{B04005B7-54E3-4A50-BD61-48CDC85F3CFE}" destId="{464EC3CA-D75D-4916-A6DC-B709F18ACB32}" srcOrd="0" destOrd="0" presId="urn:microsoft.com/office/officeart/2008/layout/PictureAccentList"/>
    <dgm:cxn modelId="{A9CD5EA8-E53B-4B7D-A83B-059D8DB8492A}" type="presParOf" srcId="{B04005B7-54E3-4A50-BD61-48CDC85F3CFE}" destId="{F3F6D832-1FED-42C0-9A32-D6BB3C4D909E}" srcOrd="1" destOrd="0" presId="urn:microsoft.com/office/officeart/2008/layout/PictureAccentList"/>
    <dgm:cxn modelId="{807C38CF-46AC-4C34-ACA8-4A217BF07D6F}" type="presParOf" srcId="{7F730D94-8C69-4701-9BC0-4851A82F3E6C}" destId="{E65DF84B-F951-41F0-9C84-E90ACFBA0CF0}" srcOrd="1" destOrd="0" presId="urn:microsoft.com/office/officeart/2008/layout/PictureAccentList"/>
    <dgm:cxn modelId="{A73FB3EC-CEF7-4FB9-924F-C9FE1ADCCE84}" type="presParOf" srcId="{E65DF84B-F951-41F0-9C84-E90ACFBA0CF0}" destId="{59992BE4-066A-4B97-963D-975C6CF28E2B}" srcOrd="0" destOrd="0" presId="urn:microsoft.com/office/officeart/2008/layout/PictureAccentList"/>
    <dgm:cxn modelId="{7433AF66-94F7-46F6-B4D8-C6717CF735FE}" type="presParOf" srcId="{59992BE4-066A-4B97-963D-975C6CF28E2B}" destId="{0C2B243A-225C-4851-B637-18738307623F}" srcOrd="0" destOrd="0" presId="urn:microsoft.com/office/officeart/2008/layout/PictureAccentList"/>
    <dgm:cxn modelId="{F5E00943-B783-4C82-B2AA-B94AFFBE3549}" type="presParOf" srcId="{E65DF84B-F951-41F0-9C84-E90ACFBA0CF0}" destId="{4033A037-4D22-4765-9356-B0E4D4F69D25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23D985-25A5-41FF-A4E9-59E7D1927D83}">
      <dsp:nvSpPr>
        <dsp:cNvPr id="0" name=""/>
        <dsp:cNvSpPr/>
      </dsp:nvSpPr>
      <dsp:spPr>
        <a:xfrm>
          <a:off x="2692298" y="1356710"/>
          <a:ext cx="3379875" cy="3379875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alpha val="50000"/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alpha val="5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Регуляторы биомолекулярных процессов</a:t>
          </a:r>
          <a:endParaRPr lang="ru-RU" sz="2200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187269" y="1851681"/>
        <a:ext cx="2389933" cy="2389933"/>
      </dsp:txXfrm>
    </dsp:sp>
    <dsp:sp modelId="{79B34181-1E51-45D2-94DF-E58540AE01FF}">
      <dsp:nvSpPr>
        <dsp:cNvPr id="0" name=""/>
        <dsp:cNvSpPr/>
      </dsp:nvSpPr>
      <dsp:spPr>
        <a:xfrm>
          <a:off x="3537267" y="603"/>
          <a:ext cx="1689937" cy="1689937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alpha val="50000"/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alpha val="5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Ферменты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84753" y="248089"/>
        <a:ext cx="1194965" cy="1194965"/>
      </dsp:txXfrm>
    </dsp:sp>
    <dsp:sp modelId="{D64D055F-F5F7-4027-A4C8-E87479DFDE50}">
      <dsp:nvSpPr>
        <dsp:cNvPr id="0" name=""/>
        <dsp:cNvSpPr/>
      </dsp:nvSpPr>
      <dsp:spPr>
        <a:xfrm>
          <a:off x="5738343" y="2201679"/>
          <a:ext cx="1689937" cy="1689937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alpha val="50000"/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alpha val="5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Коферменты</a:t>
          </a:r>
          <a:endParaRPr lang="ru-RU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985829" y="2449165"/>
        <a:ext cx="1194965" cy="1194965"/>
      </dsp:txXfrm>
    </dsp:sp>
    <dsp:sp modelId="{49622AA2-66FF-4AA5-9B56-B96D59365CEE}">
      <dsp:nvSpPr>
        <dsp:cNvPr id="0" name=""/>
        <dsp:cNvSpPr/>
      </dsp:nvSpPr>
      <dsp:spPr>
        <a:xfrm>
          <a:off x="3537267" y="4402755"/>
          <a:ext cx="1689937" cy="1689937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alpha val="50000"/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alpha val="5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Гормоны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84753" y="4650241"/>
        <a:ext cx="1194965" cy="1194965"/>
      </dsp:txXfrm>
    </dsp:sp>
    <dsp:sp modelId="{08F417E1-B898-4630-80B8-1EB57BE768A7}">
      <dsp:nvSpPr>
        <dsp:cNvPr id="0" name=""/>
        <dsp:cNvSpPr/>
      </dsp:nvSpPr>
      <dsp:spPr>
        <a:xfrm>
          <a:off x="1336191" y="2201679"/>
          <a:ext cx="1689937" cy="1689937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alpha val="50000"/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alpha val="5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Витамины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583677" y="2449165"/>
        <a:ext cx="1194965" cy="11949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0577F9-3A8E-419B-A538-92ACF801A8EC}">
      <dsp:nvSpPr>
        <dsp:cNvPr id="0" name=""/>
        <dsp:cNvSpPr/>
      </dsp:nvSpPr>
      <dsp:spPr>
        <a:xfrm>
          <a:off x="2627817" y="260646"/>
          <a:ext cx="3903550" cy="7168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Ферменты</a:t>
          </a:r>
          <a:endParaRPr lang="ru-RU" sz="4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48813" y="281642"/>
        <a:ext cx="3861558" cy="674851"/>
      </dsp:txXfrm>
    </dsp:sp>
    <dsp:sp modelId="{464EC3CA-D75D-4916-A6DC-B709F18ACB32}">
      <dsp:nvSpPr>
        <dsp:cNvPr id="0" name=""/>
        <dsp:cNvSpPr/>
      </dsp:nvSpPr>
      <dsp:spPr>
        <a:xfrm>
          <a:off x="395531" y="1844831"/>
          <a:ext cx="1915969" cy="3323325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F6D832-1FED-42C0-9A32-D6BB3C4D909E}">
      <dsp:nvSpPr>
        <dsp:cNvPr id="0" name=""/>
        <dsp:cNvSpPr/>
      </dsp:nvSpPr>
      <dsp:spPr>
        <a:xfrm>
          <a:off x="2699825" y="1268757"/>
          <a:ext cx="6193274" cy="533236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i="0" u="none" kern="1200" dirty="0" smtClean="0">
            <a:solidFill>
              <a:schemeClr val="tx1"/>
            </a:solidFill>
            <a:effectLst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dirty="0" smtClean="0">
              <a:solidFill>
                <a:schemeClr val="tx1"/>
              </a:solidFill>
              <a:effectLst/>
            </a:rPr>
            <a:t>Ферменты — это белки, обладающие специфическими каталитическими свойствами, то есть каждый фермент катализирует одну или несколько сходных реакций. Ферменты катализируют реакции расщепления сложных молекул (катаболизм) и их синтеза (анаболизм), в том числе репликацию и репарацию ДНК и матричный синтез РНК. К 2013 году было описано более 5000 тысяч ферментов. Ускорение реакции в результате ферментативного катализа может быть огромным: период </a:t>
          </a:r>
          <a:r>
            <a:rPr lang="ru-RU" sz="1600" b="0" i="0" u="none" kern="1200" dirty="0" err="1" smtClean="0">
              <a:solidFill>
                <a:schemeClr val="tx1"/>
              </a:solidFill>
              <a:effectLst/>
            </a:rPr>
            <a:t>полуреакции</a:t>
          </a:r>
          <a:r>
            <a:rPr lang="ru-RU" sz="1600" b="0" i="0" u="none" kern="1200" dirty="0" smtClean="0">
              <a:solidFill>
                <a:schemeClr val="tx1"/>
              </a:solidFill>
              <a:effectLst/>
            </a:rPr>
            <a:t> </a:t>
          </a:r>
          <a:r>
            <a:rPr lang="ru-RU" sz="1600" b="0" i="0" u="none" kern="1200" dirty="0" err="1" smtClean="0">
              <a:solidFill>
                <a:schemeClr val="tx1"/>
              </a:solidFill>
              <a:effectLst/>
            </a:rPr>
            <a:t>декарбоксилирования</a:t>
          </a:r>
          <a:r>
            <a:rPr lang="ru-RU" sz="1600" b="0" i="0" u="none" kern="1200" dirty="0" smtClean="0">
              <a:solidFill>
                <a:schemeClr val="tx1"/>
              </a:solidFill>
              <a:effectLst/>
            </a:rPr>
            <a:t> </a:t>
          </a:r>
          <a:r>
            <a:rPr lang="ru-RU" sz="1600" b="0" i="0" u="none" kern="1200" dirty="0" err="1" smtClean="0">
              <a:solidFill>
                <a:schemeClr val="tx1"/>
              </a:solidFill>
              <a:effectLst/>
            </a:rPr>
            <a:t>оротовой</a:t>
          </a:r>
          <a:r>
            <a:rPr lang="ru-RU" sz="1600" b="0" i="0" u="none" kern="1200" dirty="0" smtClean="0">
              <a:solidFill>
                <a:schemeClr val="tx1"/>
              </a:solidFill>
              <a:effectLst/>
            </a:rPr>
            <a:t> кислоты составляет 78 миллионов лет без фермента и 18 миллисекунд с участием фермента. Молекулы, которые присоединяются к ферменту и изменяются в результате реакции, называются субстратами.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u="none" kern="1200" dirty="0" smtClean="0">
              <a:solidFill>
                <a:schemeClr val="tx1"/>
              </a:solidFill>
              <a:effectLst/>
            </a:rPr>
            <a:t>Хотя ферменты обычно состоят из сотен аминокислотных остатков, только небольшая часть из них взаимодействует с субстратом, и ещё меньшее количество — в среднем 3—4 аминокислотных остатка, часто расположенные далеко друг от друга в первичной структуре — напрямую участвуют в катализе. Часть молекулы фермента, которая обеспечивает связывание субстрата и катализ, называется активным центром.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u="none" kern="1200" dirty="0">
            <a:solidFill>
              <a:schemeClr val="tx1"/>
            </a:solidFill>
            <a:effectLst/>
          </a:endParaRPr>
        </a:p>
      </dsp:txBody>
      <dsp:txXfrm>
        <a:off x="2960176" y="1529108"/>
        <a:ext cx="5672572" cy="4811663"/>
      </dsp:txXfrm>
    </dsp:sp>
    <dsp:sp modelId="{0C2B243A-225C-4851-B637-18738307623F}">
      <dsp:nvSpPr>
        <dsp:cNvPr id="0" name=""/>
        <dsp:cNvSpPr/>
      </dsp:nvSpPr>
      <dsp:spPr>
        <a:xfrm>
          <a:off x="323515" y="5373220"/>
          <a:ext cx="1955391" cy="5551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i="0" kern="1200" dirty="0" smtClean="0">
              <a:solidFill>
                <a:schemeClr val="tx1"/>
              </a:solidFill>
            </a:rPr>
            <a:t>Молекулярная модель фермента-</a:t>
          </a:r>
          <a:r>
            <a:rPr lang="ru-RU" sz="1100" b="0" i="0" kern="1200" dirty="0" err="1" smtClean="0">
              <a:solidFill>
                <a:schemeClr val="tx1"/>
              </a:solidFill>
            </a:rPr>
            <a:t>уреазы</a:t>
          </a:r>
          <a:r>
            <a:rPr lang="ru-RU" sz="1100" b="0" i="0" kern="1200" dirty="0" smtClean="0">
              <a:solidFill>
                <a:schemeClr val="tx1"/>
              </a:solidFill>
            </a:rPr>
            <a:t> бактерии </a:t>
          </a:r>
          <a:r>
            <a:rPr lang="ru-RU" sz="1100" b="0" i="1" kern="1200" dirty="0" err="1" smtClean="0">
              <a:solidFill>
                <a:schemeClr val="tx1"/>
              </a:solidFill>
            </a:rPr>
            <a:t>Helicobacter</a:t>
          </a:r>
          <a:r>
            <a:rPr lang="ru-RU" sz="1100" b="0" i="1" kern="1200" dirty="0" smtClean="0">
              <a:solidFill>
                <a:schemeClr val="tx1"/>
              </a:solidFill>
            </a:rPr>
            <a:t> </a:t>
          </a:r>
          <a:r>
            <a:rPr lang="ru-RU" sz="1100" b="0" i="1" kern="1200" dirty="0" err="1" smtClean="0">
              <a:solidFill>
                <a:schemeClr val="tx1"/>
              </a:solidFill>
            </a:rPr>
            <a:t>pylori</a:t>
          </a:r>
          <a:endParaRPr lang="ru-RU" sz="1100" i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9775" y="5389480"/>
        <a:ext cx="1922871" cy="5226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0577F9-3A8E-419B-A538-92ACF801A8EC}">
      <dsp:nvSpPr>
        <dsp:cNvPr id="0" name=""/>
        <dsp:cNvSpPr/>
      </dsp:nvSpPr>
      <dsp:spPr>
        <a:xfrm>
          <a:off x="2699793" y="260646"/>
          <a:ext cx="3762591" cy="6622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Ферменты</a:t>
          </a:r>
          <a:endParaRPr lang="ru-RU" sz="4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19189" y="280042"/>
        <a:ext cx="3723799" cy="623426"/>
      </dsp:txXfrm>
    </dsp:sp>
    <dsp:sp modelId="{464EC3CA-D75D-4916-A6DC-B709F18ACB32}">
      <dsp:nvSpPr>
        <dsp:cNvPr id="0" name=""/>
        <dsp:cNvSpPr/>
      </dsp:nvSpPr>
      <dsp:spPr>
        <a:xfrm>
          <a:off x="395531" y="2276874"/>
          <a:ext cx="2467763" cy="2844993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F6D832-1FED-42C0-9A32-D6BB3C4D909E}">
      <dsp:nvSpPr>
        <dsp:cNvPr id="0" name=""/>
        <dsp:cNvSpPr/>
      </dsp:nvSpPr>
      <dsp:spPr>
        <a:xfrm>
          <a:off x="3563919" y="1412778"/>
          <a:ext cx="5231749" cy="507336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0" kern="1200" dirty="0" smtClean="0">
              <a:solidFill>
                <a:schemeClr val="tx1"/>
              </a:solidFill>
            </a:rPr>
            <a:t>По типу катализируемых реакций все ферменты делят на 6 классов: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0" kern="1200" dirty="0" smtClean="0">
              <a:solidFill>
                <a:schemeClr val="tx1"/>
              </a:solidFill>
            </a:rPr>
            <a:t>КФ 1: </a:t>
          </a:r>
          <a:r>
            <a:rPr lang="ru-RU" sz="1500" b="1" i="0" kern="1200" dirty="0" smtClean="0">
              <a:solidFill>
                <a:schemeClr val="tx1"/>
              </a:solidFill>
            </a:rPr>
            <a:t>Оксидоредуктазы</a:t>
          </a:r>
          <a:r>
            <a:rPr lang="ru-RU" sz="1500" b="0" i="0" kern="1200" dirty="0" smtClean="0">
              <a:solidFill>
                <a:schemeClr val="tx1"/>
              </a:solidFill>
            </a:rPr>
            <a:t>, катализирующие </a:t>
          </a:r>
          <a:r>
            <a:rPr lang="ru-RU" sz="1500" b="0" i="0" kern="1200" dirty="0" err="1" smtClean="0">
              <a:solidFill>
                <a:schemeClr val="tx1"/>
              </a:solidFill>
            </a:rPr>
            <a:t>окислительно</a:t>
          </a:r>
          <a:r>
            <a:rPr lang="ru-RU" sz="1500" b="0" i="0" kern="1200" dirty="0" smtClean="0">
              <a:solidFill>
                <a:schemeClr val="tx1"/>
              </a:solidFill>
            </a:rPr>
            <a:t>-восстановительные реакции;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0" kern="1200" dirty="0" smtClean="0">
              <a:solidFill>
                <a:schemeClr val="tx1"/>
              </a:solidFill>
            </a:rPr>
            <a:t>КФ 2: </a:t>
          </a:r>
          <a:r>
            <a:rPr lang="ru-RU" sz="1500" b="1" i="0" kern="1200" dirty="0" smtClean="0">
              <a:solidFill>
                <a:schemeClr val="tx1"/>
              </a:solidFill>
            </a:rPr>
            <a:t>Трансферазы</a:t>
          </a:r>
          <a:r>
            <a:rPr lang="ru-RU" sz="1500" b="0" i="0" kern="1200" dirty="0" smtClean="0">
              <a:solidFill>
                <a:schemeClr val="tx1"/>
              </a:solidFill>
            </a:rPr>
            <a:t>, катализирующие перенос химических групп с одной молекулы субстрата на другую;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0" kern="1200" dirty="0" smtClean="0">
              <a:solidFill>
                <a:schemeClr val="tx1"/>
              </a:solidFill>
            </a:rPr>
            <a:t>КФ 3: </a:t>
          </a:r>
          <a:r>
            <a:rPr lang="ru-RU" sz="1500" b="1" i="0" kern="1200" dirty="0" smtClean="0">
              <a:solidFill>
                <a:schemeClr val="tx1"/>
              </a:solidFill>
            </a:rPr>
            <a:t>Гидролазы</a:t>
          </a:r>
          <a:r>
            <a:rPr lang="ru-RU" sz="1500" b="0" i="0" kern="1200" dirty="0" smtClean="0">
              <a:solidFill>
                <a:schemeClr val="tx1"/>
              </a:solidFill>
            </a:rPr>
            <a:t>, катализирующие гидролиз химических связей;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0" kern="1200" dirty="0" smtClean="0">
              <a:solidFill>
                <a:schemeClr val="tx1"/>
              </a:solidFill>
            </a:rPr>
            <a:t>КФ 4: </a:t>
          </a:r>
          <a:r>
            <a:rPr lang="ru-RU" sz="1500" b="1" i="0" kern="1200" dirty="0" smtClean="0">
              <a:solidFill>
                <a:schemeClr val="tx1"/>
              </a:solidFill>
            </a:rPr>
            <a:t>Лиазы</a:t>
          </a:r>
          <a:r>
            <a:rPr lang="ru-RU" sz="1500" b="0" i="0" kern="1200" dirty="0" smtClean="0">
              <a:solidFill>
                <a:schemeClr val="tx1"/>
              </a:solidFill>
            </a:rPr>
            <a:t>, катализирующие разрыв химических связей без гидролиза с образованием двойной связи в одном из продуктов;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0" kern="1200" dirty="0" smtClean="0">
              <a:solidFill>
                <a:schemeClr val="tx1"/>
              </a:solidFill>
            </a:rPr>
            <a:t>КФ 5: </a:t>
          </a:r>
          <a:r>
            <a:rPr lang="ru-RU" sz="1500" b="1" i="0" kern="1200" dirty="0" smtClean="0">
              <a:solidFill>
                <a:schemeClr val="tx1"/>
              </a:solidFill>
            </a:rPr>
            <a:t>Изомеразы</a:t>
          </a:r>
          <a:r>
            <a:rPr lang="ru-RU" sz="1500" b="0" i="0" kern="1200" dirty="0" smtClean="0">
              <a:solidFill>
                <a:schemeClr val="tx1"/>
              </a:solidFill>
            </a:rPr>
            <a:t>, катализирующие структурные или геометрические изменения в молекуле субстрата;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0" kern="1200" dirty="0" smtClean="0">
              <a:solidFill>
                <a:schemeClr val="tx1"/>
              </a:solidFill>
            </a:rPr>
            <a:t>КФ 6: </a:t>
          </a:r>
          <a:r>
            <a:rPr lang="ru-RU" sz="1500" b="1" i="0" kern="1200" dirty="0" smtClean="0">
              <a:solidFill>
                <a:schemeClr val="tx1"/>
              </a:solidFill>
            </a:rPr>
            <a:t>Лигазы</a:t>
          </a:r>
          <a:r>
            <a:rPr lang="ru-RU" sz="1500" b="0" i="0" kern="1200" dirty="0" smtClean="0">
              <a:solidFill>
                <a:schemeClr val="tx1"/>
              </a:solidFill>
            </a:rPr>
            <a:t>, катализирующие образование химических связей между субстратами за счёт гидролиза </a:t>
          </a:r>
          <a:r>
            <a:rPr lang="ru-RU" sz="1500" b="0" i="0" kern="1200" dirty="0" err="1" smtClean="0">
              <a:solidFill>
                <a:schemeClr val="tx1"/>
              </a:solidFill>
            </a:rPr>
            <a:t>дифосфатной</a:t>
          </a:r>
          <a:r>
            <a:rPr lang="ru-RU" sz="1500" b="0" i="0" kern="1200" dirty="0" smtClean="0">
              <a:solidFill>
                <a:schemeClr val="tx1"/>
              </a:solidFill>
            </a:rPr>
            <a:t> связи АТФ или сходного </a:t>
          </a:r>
          <a:r>
            <a:rPr lang="ru-RU" sz="1500" b="0" i="0" kern="1200" dirty="0" err="1" smtClean="0">
              <a:solidFill>
                <a:schemeClr val="tx1"/>
              </a:solidFill>
            </a:rPr>
            <a:t>трифосфата</a:t>
          </a:r>
          <a:r>
            <a:rPr lang="ru-RU" sz="1500" b="0" i="0" kern="1200" dirty="0" smtClean="0">
              <a:solidFill>
                <a:schemeClr val="tx1"/>
              </a:solidFill>
            </a:rPr>
            <a:t>.</a:t>
          </a:r>
          <a:endParaRPr lang="ru-RU" sz="1500" u="none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11625" y="1660484"/>
        <a:ext cx="4736337" cy="4577953"/>
      </dsp:txXfrm>
    </dsp:sp>
    <dsp:sp modelId="{0C2B243A-225C-4851-B637-18738307623F}">
      <dsp:nvSpPr>
        <dsp:cNvPr id="0" name=""/>
        <dsp:cNvSpPr/>
      </dsp:nvSpPr>
      <dsp:spPr>
        <a:xfrm>
          <a:off x="395560" y="5373217"/>
          <a:ext cx="2518260" cy="6249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  <a:effectLst/>
            </a:rPr>
            <a:t>Модель фермента </a:t>
          </a:r>
          <a:r>
            <a:rPr lang="ru-RU" sz="1600" b="0" i="0" kern="1200" dirty="0" err="1" smtClean="0">
              <a:solidFill>
                <a:schemeClr val="tx1"/>
              </a:solidFill>
              <a:effectLst/>
            </a:rPr>
            <a:t>нуклеозидфосфорилазы</a:t>
          </a:r>
          <a:endParaRPr lang="ru-RU" sz="1600" i="0" kern="1200" dirty="0">
            <a:solidFill>
              <a:schemeClr val="tx1"/>
            </a:solidFill>
            <a:effectLst/>
          </a:endParaRPr>
        </a:p>
      </dsp:txBody>
      <dsp:txXfrm>
        <a:off x="413864" y="5391521"/>
        <a:ext cx="2481652" cy="588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0577F9-3A8E-419B-A538-92ACF801A8EC}">
      <dsp:nvSpPr>
        <dsp:cNvPr id="0" name=""/>
        <dsp:cNvSpPr/>
      </dsp:nvSpPr>
      <dsp:spPr>
        <a:xfrm>
          <a:off x="2699777" y="116637"/>
          <a:ext cx="3861511" cy="7447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Коферменты</a:t>
          </a:r>
          <a:endParaRPr lang="ru-RU" sz="4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21591" y="138451"/>
        <a:ext cx="3817883" cy="701155"/>
      </dsp:txXfrm>
    </dsp:sp>
    <dsp:sp modelId="{464EC3CA-D75D-4916-A6DC-B709F18ACB32}">
      <dsp:nvSpPr>
        <dsp:cNvPr id="0" name=""/>
        <dsp:cNvSpPr/>
      </dsp:nvSpPr>
      <dsp:spPr>
        <a:xfrm>
          <a:off x="106814" y="2238256"/>
          <a:ext cx="2991038" cy="279513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F6D832-1FED-42C0-9A32-D6BB3C4D909E}">
      <dsp:nvSpPr>
        <dsp:cNvPr id="0" name=""/>
        <dsp:cNvSpPr/>
      </dsp:nvSpPr>
      <dsp:spPr>
        <a:xfrm>
          <a:off x="3315486" y="1551652"/>
          <a:ext cx="5577796" cy="5032211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i="0" u="none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chemeClr val="tx1"/>
              </a:solidFill>
            </a:rPr>
            <a:t>Коферменты</a:t>
          </a:r>
          <a:r>
            <a:rPr lang="ru-RU" sz="1600" b="0" i="0" kern="1200" dirty="0" smtClean="0">
              <a:solidFill>
                <a:schemeClr val="tx1"/>
              </a:solidFill>
            </a:rPr>
            <a:t>, или </a:t>
          </a:r>
          <a:r>
            <a:rPr lang="ru-RU" sz="1600" b="0" i="1" kern="1200" dirty="0" err="1" smtClean="0">
              <a:solidFill>
                <a:schemeClr val="tx1"/>
              </a:solidFill>
            </a:rPr>
            <a:t>коэнзимы</a:t>
          </a:r>
          <a:r>
            <a:rPr lang="ru-RU" sz="1600" b="0" i="0" kern="1200" dirty="0" smtClean="0">
              <a:solidFill>
                <a:schemeClr val="tx1"/>
              </a:solidFill>
            </a:rPr>
            <a:t> — малые молекулы небелковой природы, специфически соединяющиеся с соответствующими белками, называемыми апоферментами, и играющие роль активного центра или простетической группы молекулы фермента.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</a:rPr>
            <a:t>Комплекс кофермента и апофермента образует целостную, биологически активную молекулу фермента, называемую холоферментом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</a:rPr>
            <a:t>Роль коферментов нередко играют витамины или их метаболиты (чаще всего — </a:t>
          </a:r>
          <a:r>
            <a:rPr lang="ru-RU" sz="1600" b="0" i="0" kern="1200" dirty="0" err="1" smtClean="0">
              <a:solidFill>
                <a:schemeClr val="tx1"/>
              </a:solidFill>
            </a:rPr>
            <a:t>фосфорилированные</a:t>
          </a:r>
          <a:r>
            <a:rPr lang="ru-RU" sz="1600" b="0" i="0" kern="1200" dirty="0" smtClean="0">
              <a:solidFill>
                <a:schemeClr val="tx1"/>
              </a:solidFill>
            </a:rPr>
            <a:t> формы витаминов группы B). Например, коферментом ферментакарбоксилазы является тиаминпирофосфат, коферментом многих аминотрансфераз — пиридоксаль-6-фосфат.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</a:rPr>
            <a:t>В металлоферментах роль, аналогичную роли коферментов, могут исполнять катионы металлов, однако коферментами их обычно не называют.</a:t>
          </a:r>
        </a:p>
      </dsp:txBody>
      <dsp:txXfrm>
        <a:off x="3561183" y="1797349"/>
        <a:ext cx="5086402" cy="4540817"/>
      </dsp:txXfrm>
    </dsp:sp>
    <dsp:sp modelId="{0C2B243A-225C-4851-B637-18738307623F}">
      <dsp:nvSpPr>
        <dsp:cNvPr id="0" name=""/>
        <dsp:cNvSpPr/>
      </dsp:nvSpPr>
      <dsp:spPr>
        <a:xfrm>
          <a:off x="395521" y="5157195"/>
          <a:ext cx="2459429" cy="4511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solidFill>
                <a:schemeClr val="tx1"/>
              </a:solidFill>
              <a:effectLst/>
            </a:rPr>
            <a:t>Структура гемоглобина</a:t>
          </a:r>
          <a:endParaRPr lang="ru-RU" sz="1400" i="0" kern="1200" dirty="0">
            <a:solidFill>
              <a:schemeClr val="tx1"/>
            </a:solidFill>
            <a:effectLst/>
          </a:endParaRPr>
        </a:p>
      </dsp:txBody>
      <dsp:txXfrm>
        <a:off x="408734" y="5170408"/>
        <a:ext cx="2433003" cy="42471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0577F9-3A8E-419B-A538-92ACF801A8EC}">
      <dsp:nvSpPr>
        <dsp:cNvPr id="0" name=""/>
        <dsp:cNvSpPr/>
      </dsp:nvSpPr>
      <dsp:spPr>
        <a:xfrm>
          <a:off x="2627767" y="116636"/>
          <a:ext cx="3929303" cy="6829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Коферменты</a:t>
          </a:r>
          <a:endParaRPr lang="ru-RU" sz="4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47769" y="136638"/>
        <a:ext cx="3889299" cy="642902"/>
      </dsp:txXfrm>
    </dsp:sp>
    <dsp:sp modelId="{464EC3CA-D75D-4916-A6DC-B709F18ACB32}">
      <dsp:nvSpPr>
        <dsp:cNvPr id="0" name=""/>
        <dsp:cNvSpPr/>
      </dsp:nvSpPr>
      <dsp:spPr>
        <a:xfrm>
          <a:off x="107499" y="2420890"/>
          <a:ext cx="3041500" cy="1997832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F6D832-1FED-42C0-9A32-D6BB3C4D909E}">
      <dsp:nvSpPr>
        <dsp:cNvPr id="0" name=""/>
        <dsp:cNvSpPr/>
      </dsp:nvSpPr>
      <dsp:spPr>
        <a:xfrm>
          <a:off x="3275857" y="1196754"/>
          <a:ext cx="5739018" cy="5509931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chemeClr val="tx1"/>
              </a:solidFill>
            </a:rPr>
            <a:t>Функции коферментов: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</a:rPr>
            <a:t>1. Непосредственное участие в каталитическом превращении субстрата одним ферментным белком. При этом кофермент может функционировать либо как катализатор, который регенерируется после каждого акта превращения, либо как </a:t>
          </a:r>
          <a:r>
            <a:rPr lang="ru-RU" sz="1600" b="0" i="0" kern="1200" dirty="0" err="1" smtClean="0">
              <a:solidFill>
                <a:schemeClr val="tx1"/>
              </a:solidFill>
            </a:rPr>
            <a:t>косубстрат</a:t>
          </a:r>
          <a:r>
            <a:rPr lang="ru-RU" sz="1600" b="0" i="0" kern="1200" dirty="0" smtClean="0">
              <a:solidFill>
                <a:schemeClr val="tx1"/>
              </a:solidFill>
            </a:rPr>
            <a:t>. В последнем случае регенерация исходной формы кофермента осуществляется другим ферментом в сопряженной реакции.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</a:rPr>
            <a:t>2. Активация и перенос молекулы субстрата (или ее части) от одного фермента к другому. В этом варианте первоначально субстрат реагирует с коферментом в активном центре фермента таким образом, что образуется новое реакционноспособное производное субстрата, которое, однако, достаточно устойчиво в водной среде. Затем образовавшееся производное субстрата связывается с другим ферментом, в активном центре которого собственно и осуществляется каталитическое превращение субстрата с одновременной (или последующей) регенерацией кофермента.</a:t>
          </a:r>
        </a:p>
      </dsp:txBody>
      <dsp:txXfrm>
        <a:off x="3544878" y="1465775"/>
        <a:ext cx="5200976" cy="4971889"/>
      </dsp:txXfrm>
    </dsp:sp>
    <dsp:sp modelId="{0C2B243A-225C-4851-B637-18738307623F}">
      <dsp:nvSpPr>
        <dsp:cNvPr id="0" name=""/>
        <dsp:cNvSpPr/>
      </dsp:nvSpPr>
      <dsp:spPr>
        <a:xfrm>
          <a:off x="179519" y="4797153"/>
          <a:ext cx="2789342" cy="3788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>
              <a:solidFill>
                <a:schemeClr val="tx1"/>
              </a:solidFill>
            </a:rPr>
            <a:t>Структура </a:t>
          </a:r>
          <a:r>
            <a:rPr lang="ru-RU" sz="1400" b="0" i="0" kern="1200" dirty="0" err="1" smtClean="0">
              <a:solidFill>
                <a:schemeClr val="tx1"/>
              </a:solidFill>
            </a:rPr>
            <a:t>аденозинтрифосфата</a:t>
          </a:r>
          <a:endParaRPr lang="ru-RU" sz="1400" i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90616" y="4808250"/>
        <a:ext cx="2767148" cy="3566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0577F9-3A8E-419B-A538-92ACF801A8EC}">
      <dsp:nvSpPr>
        <dsp:cNvPr id="0" name=""/>
        <dsp:cNvSpPr/>
      </dsp:nvSpPr>
      <dsp:spPr>
        <a:xfrm>
          <a:off x="2699803" y="116631"/>
          <a:ext cx="3880452" cy="7126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Витамины</a:t>
          </a:r>
          <a:endParaRPr lang="ru-RU" sz="4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20674" y="137502"/>
        <a:ext cx="3838710" cy="670860"/>
      </dsp:txXfrm>
    </dsp:sp>
    <dsp:sp modelId="{464EC3CA-D75D-4916-A6DC-B709F18ACB32}">
      <dsp:nvSpPr>
        <dsp:cNvPr id="0" name=""/>
        <dsp:cNvSpPr/>
      </dsp:nvSpPr>
      <dsp:spPr>
        <a:xfrm>
          <a:off x="250911" y="2349945"/>
          <a:ext cx="2124423" cy="2890728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F6D832-1FED-42C0-9A32-D6BB3C4D909E}">
      <dsp:nvSpPr>
        <dsp:cNvPr id="0" name=""/>
        <dsp:cNvSpPr/>
      </dsp:nvSpPr>
      <dsp:spPr>
        <a:xfrm>
          <a:off x="2771805" y="1196749"/>
          <a:ext cx="6151372" cy="544295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chemeClr val="tx1"/>
              </a:solidFill>
            </a:rPr>
            <a:t>Витамины</a:t>
          </a:r>
          <a:r>
            <a:rPr lang="ru-RU" sz="1600" b="0" i="0" kern="1200" dirty="0" smtClean="0">
              <a:solidFill>
                <a:schemeClr val="tx1"/>
              </a:solidFill>
            </a:rPr>
            <a:t> (от лат. </a:t>
          </a:r>
          <a:r>
            <a:rPr lang="ru-RU" sz="1600" b="0" i="1" kern="1200" dirty="0" err="1" smtClean="0">
              <a:solidFill>
                <a:schemeClr val="tx1"/>
              </a:solidFill>
            </a:rPr>
            <a:t>vita</a:t>
          </a:r>
          <a:r>
            <a:rPr lang="ru-RU" sz="1600" b="0" i="0" kern="1200" dirty="0" smtClean="0">
              <a:solidFill>
                <a:schemeClr val="tx1"/>
              </a:solidFill>
            </a:rPr>
            <a:t> — «жизнь») — группа низкомолекулярных органических соединений относительно простого строения и разнообразной химической природы. Это сборная по химической природе группа органических веществ, объединённая по признаку абсолютной необходимости их для гетеротрофного организма в качестве составной части пищи. Автотрофные организмы также нуждаются в витаминах, получая их либо путем синтеза, либо из окружающей среды. Так, витамины входят в состав питательных сред для выращивания организмов фитопланктона. Витамины содержатся в пище (или в окружающей среде) в очень малых количествах, и поэтому относятся к микронутриентам. </a:t>
          </a:r>
          <a:r>
            <a:rPr lang="en-US" sz="1600" b="0" i="0" kern="1200" dirty="0" smtClean="0">
              <a:solidFill>
                <a:schemeClr val="tx1"/>
              </a:solidFill>
            </a:rPr>
            <a:t>     </a:t>
          </a:r>
          <a:r>
            <a:rPr lang="ru-RU" sz="1600" b="0" i="0" kern="1200" dirty="0" smtClean="0">
              <a:solidFill>
                <a:schemeClr val="tx1"/>
              </a:solidFill>
            </a:rPr>
            <a:t>Витамины участвуют во множестве биохимических реакций, выполняя каталитическую функцию в составе активных центров большого количества разнообразных ферментов либо выступая информационными регуляторными посредниками, выполняя сигнальные функции экзогенных прогормонов и гормонов. Витамины не являются для организма поставщиком энергии, однако витаминам отводится важнейшая роль в обмене веществ.</a:t>
          </a:r>
          <a:endParaRPr lang="ru-RU" sz="1500" u="none" kern="1200" dirty="0">
            <a:solidFill>
              <a:schemeClr val="tx1"/>
            </a:solidFill>
            <a:effectLst/>
          </a:endParaRPr>
        </a:p>
      </dsp:txBody>
      <dsp:txXfrm>
        <a:off x="3037556" y="1462500"/>
        <a:ext cx="5619870" cy="4911450"/>
      </dsp:txXfrm>
    </dsp:sp>
    <dsp:sp modelId="{0C2B243A-225C-4851-B637-18738307623F}">
      <dsp:nvSpPr>
        <dsp:cNvPr id="0" name=""/>
        <dsp:cNvSpPr/>
      </dsp:nvSpPr>
      <dsp:spPr>
        <a:xfrm>
          <a:off x="395565" y="5517238"/>
          <a:ext cx="1943821" cy="5518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solidFill>
                <a:schemeClr val="tx1"/>
              </a:solidFill>
            </a:rPr>
            <a:t>Пантотеновая</a:t>
          </a:r>
          <a:r>
            <a:rPr lang="ru-RU" sz="1100" b="0" i="0" kern="1200" dirty="0" smtClean="0">
              <a:solidFill>
                <a:schemeClr val="tx1"/>
              </a:solidFill>
            </a:rPr>
            <a:t> </a:t>
          </a:r>
          <a:r>
            <a:rPr lang="ru-RU" sz="1100" b="1" i="0" kern="1200" dirty="0" smtClean="0">
              <a:solidFill>
                <a:schemeClr val="tx1"/>
              </a:solidFill>
            </a:rPr>
            <a:t>кислота (</a:t>
          </a:r>
          <a:r>
            <a:rPr lang="en-US" sz="1100" b="1" i="0" kern="1200" dirty="0" smtClean="0">
              <a:solidFill>
                <a:schemeClr val="tx1"/>
              </a:solidFill>
            </a:rPr>
            <a:t>B5)</a:t>
          </a:r>
          <a:endParaRPr lang="ru-RU" sz="1100" i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1729" y="5533402"/>
        <a:ext cx="1911493" cy="51955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0577F9-3A8E-419B-A538-92ACF801A8EC}">
      <dsp:nvSpPr>
        <dsp:cNvPr id="0" name=""/>
        <dsp:cNvSpPr/>
      </dsp:nvSpPr>
      <dsp:spPr>
        <a:xfrm>
          <a:off x="2776145" y="204011"/>
          <a:ext cx="3815008" cy="7005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Гормоны</a:t>
          </a:r>
          <a:endParaRPr lang="ru-RU" sz="4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96664" y="224530"/>
        <a:ext cx="3773970" cy="659546"/>
      </dsp:txXfrm>
    </dsp:sp>
    <dsp:sp modelId="{464EC3CA-D75D-4916-A6DC-B709F18ACB32}">
      <dsp:nvSpPr>
        <dsp:cNvPr id="0" name=""/>
        <dsp:cNvSpPr/>
      </dsp:nvSpPr>
      <dsp:spPr>
        <a:xfrm>
          <a:off x="107508" y="2492894"/>
          <a:ext cx="2567353" cy="2116171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F6D832-1FED-42C0-9A32-D6BB3C4D909E}">
      <dsp:nvSpPr>
        <dsp:cNvPr id="0" name=""/>
        <dsp:cNvSpPr/>
      </dsp:nvSpPr>
      <dsp:spPr>
        <a:xfrm>
          <a:off x="2771826" y="1268767"/>
          <a:ext cx="6193001" cy="546841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i="0" u="none" kern="1200" dirty="0" smtClean="0">
            <a:solidFill>
              <a:schemeClr val="tx1"/>
            </a:solidFill>
            <a:effectLst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err="1" smtClean="0">
              <a:solidFill>
                <a:schemeClr val="tx1"/>
              </a:solidFill>
            </a:rPr>
            <a:t>Гормо́ны</a:t>
          </a:r>
          <a:r>
            <a:rPr lang="ru-RU" sz="1600" b="0" i="0" kern="1200" dirty="0" smtClean="0">
              <a:solidFill>
                <a:schemeClr val="tx1"/>
              </a:solidFill>
            </a:rPr>
            <a:t> (др.-греч. </a:t>
          </a:r>
          <a:r>
            <a:rPr lang="ru-RU" sz="1600" b="0" i="0" kern="1200" dirty="0" err="1" smtClean="0">
              <a:solidFill>
                <a:schemeClr val="tx1"/>
              </a:solidFill>
            </a:rPr>
            <a:t>ὁρμάω</a:t>
          </a:r>
          <a:r>
            <a:rPr lang="ru-RU" sz="1600" b="0" i="0" kern="1200" dirty="0" smtClean="0">
              <a:solidFill>
                <a:schemeClr val="tx1"/>
              </a:solidFill>
            </a:rPr>
            <a:t> — возбуждаю, побуждаю) — биологически активные вещества органической природы, вырабатывающиеся в специализированных клетках желёз внутренней секреции, поступающие в кровь и оказывающие регулирующее влияние на обмен веществ и физиологические функции. Гормоны служат гуморальными (переносимыми </a:t>
          </a:r>
          <a:r>
            <a:rPr lang="ru-RU" sz="1600" b="0" i="0" kern="1200" dirty="0" smtClean="0">
              <a:solidFill>
                <a:schemeClr val="tx1"/>
              </a:solidFill>
            </a:rPr>
            <a:t>с кровью</a:t>
          </a:r>
          <a:r>
            <a:rPr lang="ru-RU" sz="1600" b="0" i="0" kern="1200" dirty="0" smtClean="0">
              <a:solidFill>
                <a:schemeClr val="tx1"/>
              </a:solidFill>
            </a:rPr>
            <a:t>) регуляторами определённых процессов в различных органах и системах. Используются в организме для поддержания его гомеостаза, а также для регуляции многих функций (роста, развития, обмена веществ, реакции на изменения условий среды). Влияние гормонов на процессы клеточного метаболизма осуществляется главным образом путём регуляции активности ферментов.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</a:rPr>
            <a:t>По химическому строению известные гормоны позвоночных делят на основные классы:</a:t>
          </a:r>
        </a:p>
        <a:p>
          <a:pPr lvl="0" algn="l" defTabSz="711200">
            <a:lnSpc>
              <a:spcPct val="6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</a:rPr>
            <a:t>1)Стероиды</a:t>
          </a:r>
        </a:p>
        <a:p>
          <a:pPr lvl="0" algn="l" defTabSz="711200">
            <a:lnSpc>
              <a:spcPct val="6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</a:rPr>
            <a:t>2)Производные </a:t>
          </a:r>
          <a:r>
            <a:rPr lang="ru-RU" sz="1600" b="0" i="0" kern="1200" dirty="0" err="1" smtClean="0">
              <a:solidFill>
                <a:schemeClr val="tx1"/>
              </a:solidFill>
            </a:rPr>
            <a:t>полиеновых</a:t>
          </a:r>
          <a:r>
            <a:rPr lang="ru-RU" sz="1600" b="0" i="0" kern="1200" dirty="0" smtClean="0">
              <a:solidFill>
                <a:schemeClr val="tx1"/>
              </a:solidFill>
            </a:rPr>
            <a:t> (полиненасыщенных) жирных кислот</a:t>
          </a:r>
        </a:p>
        <a:p>
          <a:pPr lvl="0" algn="l" defTabSz="711200">
            <a:lnSpc>
              <a:spcPct val="6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</a:rPr>
            <a:t>3)Производные аминокислот</a:t>
          </a:r>
        </a:p>
        <a:p>
          <a:pPr lvl="0" algn="l" defTabSz="711200">
            <a:lnSpc>
              <a:spcPct val="6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</a:rPr>
            <a:t>4)</a:t>
          </a:r>
          <a:r>
            <a:rPr lang="ru-RU" sz="1600" b="0" i="0" kern="1200" dirty="0" err="1" smtClean="0">
              <a:solidFill>
                <a:schemeClr val="tx1"/>
              </a:solidFill>
            </a:rPr>
            <a:t>Белково</a:t>
          </a:r>
          <a:r>
            <a:rPr lang="ru-RU" sz="1600" b="0" i="0" kern="1200" dirty="0" smtClean="0">
              <a:solidFill>
                <a:schemeClr val="tx1"/>
              </a:solidFill>
            </a:rPr>
            <a:t>-пептидные соединения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u="none" kern="1200" dirty="0">
            <a:solidFill>
              <a:schemeClr val="tx1"/>
            </a:solidFill>
            <a:effectLst/>
          </a:endParaRPr>
        </a:p>
      </dsp:txBody>
      <dsp:txXfrm>
        <a:off x="3038820" y="1535761"/>
        <a:ext cx="5659013" cy="4934427"/>
      </dsp:txXfrm>
    </dsp:sp>
    <dsp:sp modelId="{0C2B243A-225C-4851-B637-18738307623F}">
      <dsp:nvSpPr>
        <dsp:cNvPr id="0" name=""/>
        <dsp:cNvSpPr/>
      </dsp:nvSpPr>
      <dsp:spPr>
        <a:xfrm>
          <a:off x="323525" y="4725146"/>
          <a:ext cx="1911038" cy="5425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>
              <a:solidFill>
                <a:schemeClr val="tx1"/>
              </a:solidFill>
            </a:rPr>
            <a:t>Адреналин</a:t>
          </a:r>
          <a:endParaRPr lang="ru-RU" sz="2000" i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9416" y="4741037"/>
        <a:ext cx="1879256" cy="5107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28.04.2013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543497909"/>
              </p:ext>
            </p:extLst>
          </p:nvPr>
        </p:nvGraphicFramePr>
        <p:xfrm>
          <a:off x="179512" y="692696"/>
          <a:ext cx="8764472" cy="6093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35628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70459776"/>
              </p:ext>
            </p:extLst>
          </p:nvPr>
        </p:nvGraphicFramePr>
        <p:xfrm>
          <a:off x="0" y="0"/>
          <a:ext cx="9130605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1615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310804300"/>
              </p:ext>
            </p:extLst>
          </p:nvPr>
        </p:nvGraphicFramePr>
        <p:xfrm>
          <a:off x="0" y="0"/>
          <a:ext cx="9130605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616380" y="6398096"/>
            <a:ext cx="504056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615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958741141"/>
              </p:ext>
            </p:extLst>
          </p:nvPr>
        </p:nvGraphicFramePr>
        <p:xfrm>
          <a:off x="0" y="0"/>
          <a:ext cx="9130605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1615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519687979"/>
              </p:ext>
            </p:extLst>
          </p:nvPr>
        </p:nvGraphicFramePr>
        <p:xfrm>
          <a:off x="0" y="0"/>
          <a:ext cx="9130605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820472" y="6525344"/>
            <a:ext cx="299964" cy="3048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615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863054323"/>
              </p:ext>
            </p:extLst>
          </p:nvPr>
        </p:nvGraphicFramePr>
        <p:xfrm>
          <a:off x="0" y="0"/>
          <a:ext cx="9130605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1615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643893708"/>
              </p:ext>
            </p:extLst>
          </p:nvPr>
        </p:nvGraphicFramePr>
        <p:xfrm>
          <a:off x="0" y="0"/>
          <a:ext cx="9130605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820472" y="6525344"/>
            <a:ext cx="299964" cy="3048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615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158</TotalTime>
  <Words>170</Words>
  <Application>Microsoft Office PowerPoint</Application>
  <PresentationFormat>Экран (4:3)</PresentationFormat>
  <Paragraphs>43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18</cp:revision>
  <dcterms:created xsi:type="dcterms:W3CDTF">2013-04-26T16:51:31Z</dcterms:created>
  <dcterms:modified xsi:type="dcterms:W3CDTF">2013-04-28T13:25:47Z</dcterms:modified>
</cp:coreProperties>
</file>