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22"/>
  </p:notesMasterIdLst>
  <p:sldIdLst>
    <p:sldId id="256" r:id="rId3"/>
    <p:sldId id="262" r:id="rId4"/>
    <p:sldId id="263" r:id="rId5"/>
    <p:sldId id="265" r:id="rId6"/>
    <p:sldId id="266" r:id="rId7"/>
    <p:sldId id="257" r:id="rId8"/>
    <p:sldId id="258" r:id="rId9"/>
    <p:sldId id="259" r:id="rId10"/>
    <p:sldId id="260" r:id="rId11"/>
    <p:sldId id="268" r:id="rId12"/>
    <p:sldId id="270" r:id="rId13"/>
    <p:sldId id="271" r:id="rId14"/>
    <p:sldId id="273" r:id="rId15"/>
    <p:sldId id="274" r:id="rId16"/>
    <p:sldId id="275" r:id="rId17"/>
    <p:sldId id="276" r:id="rId18"/>
    <p:sldId id="277" r:id="rId19"/>
    <p:sldId id="278" r:id="rId20"/>
    <p:sldId id="279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080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FA433F-00F9-453A-83B3-0089E17DF064}" type="datetimeFigureOut">
              <a:rPr lang="ru-RU" smtClean="0"/>
              <a:t>08.12.2010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1E16F0-C425-48A5-ABCE-FD8C7700C9A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1F48682-B235-4829-AFBB-FEFA2DF1A0F4}" type="slidenum">
              <a:rPr lang="ru-RU"/>
              <a:pPr/>
              <a:t>4</a:t>
            </a:fld>
            <a:endParaRPr lang="ru-RU"/>
          </a:p>
        </p:txBody>
      </p:sp>
      <p:sp>
        <p:nvSpPr>
          <p:cNvPr id="5222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FFBAC6-1419-4698-83DF-13AE15696B8F}" type="slidenum">
              <a:rPr lang="ru-RU"/>
              <a:pPr/>
              <a:t>5</a:t>
            </a:fld>
            <a:endParaRPr lang="ru-RU"/>
          </a:p>
        </p:txBody>
      </p:sp>
      <p:sp>
        <p:nvSpPr>
          <p:cNvPr id="16589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5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12/8/2010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12/8/2010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12/8/2010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12/8/2010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12/8/2010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12/8/2010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12/8/2010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12/8/2010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12/8/2010</a:t>
            </a:fld>
            <a:endParaRPr lang="en-US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12/8/2010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12/8/2010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12/8/2010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47C9B81F-C347-4BEF-BFDF-29C42F48304A}" type="datetimeFigureOut">
              <a:rPr lang="en-US" smtClean="0"/>
              <a:pPr/>
              <a:t>12/8/2010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12/8/2010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12/8/2010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E34D54B-2C66-40DC-B90A-BE12A999514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12/8/2010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12/8/2010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12/8/2010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12/8/2010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12/8/2010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12/8/2010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12/8/2010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C9B81F-C347-4BEF-BFDF-29C42F48304A}" type="datetimeFigureOut">
              <a:rPr lang="en-US" smtClean="0"/>
              <a:pPr/>
              <a:t>12/8/2010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47C9B81F-C347-4BEF-BFDF-29C42F48304A}" type="datetimeFigureOut">
              <a:rPr lang="en-US" smtClean="0"/>
              <a:pPr/>
              <a:t>12/8/2010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Apple_II" TargetMode="External"/><Relationship Id="rId13" Type="http://schemas.openxmlformats.org/officeDocument/2006/relationships/hyperlink" Target="http://ru.wikipedia.org/w/index.php?title=%D0%90%D0%BD%D0%B4%D0%B8_%D0%A5%D0%BE%D0%BF%D0%BA%D0%B8%D0%BD%D1%81&amp;action=edit&amp;redlink=1" TargetMode="External"/><Relationship Id="rId18" Type="http://schemas.openxmlformats.org/officeDocument/2006/relationships/hyperlink" Target="http://ru.wikipedia.org/wiki/1989_%D0%B3%D0%BE%D0%B4" TargetMode="External"/><Relationship Id="rId3" Type="http://schemas.openxmlformats.org/officeDocument/2006/relationships/hyperlink" Target="http://ru.wikipedia.org/wiki/%D0%94%D0%B6%D0%BE%D0%BD_%D1%84%D0%BE%D0%BD_%D0%9D%D0%B5%D0%B9%D0%BC%D0%B0%D0%BD" TargetMode="External"/><Relationship Id="rId21" Type="http://schemas.openxmlformats.org/officeDocument/2006/relationships/hyperlink" Target="http://ru.wikipedia.org/wiki/%D0%A7%D0%B5%D1%80%D0%B2%D1%8C_%D0%9C%D0%BE%D1%80%D1%80%D0%B8%D1%81%D0%B0" TargetMode="External"/><Relationship Id="rId7" Type="http://schemas.openxmlformats.org/officeDocument/2006/relationships/hyperlink" Target="http://ru.wikipedia.org/wiki/Elk_Cloner" TargetMode="External"/><Relationship Id="rId12" Type="http://schemas.openxmlformats.org/officeDocument/2006/relationships/hyperlink" Target="http://ru.wikipedia.org/w/index.php?title=BOMBSQAD&amp;action=edit&amp;redlink=1" TargetMode="External"/><Relationship Id="rId17" Type="http://schemas.openxmlformats.org/officeDocument/2006/relationships/hyperlink" Target="http://ru.wikipedia.org/wiki/1987_%D0%B3%D0%BE%D0%B4" TargetMode="External"/><Relationship Id="rId2" Type="http://schemas.openxmlformats.org/officeDocument/2006/relationships/image" Target="../media/image7.jpeg"/><Relationship Id="rId16" Type="http://schemas.openxmlformats.org/officeDocument/2006/relationships/hyperlink" Target="http://ru.wikipedia.org/wiki/%D0%A0%D0%B5%D0%B7%D0%B8%D0%B4%D0%B5%D0%BD%D1%82%D0%BD%D0%B0%D1%8F_%D0%BF%D1%80%D0%BE%D0%B3%D1%80%D0%B0%D0%BC%D0%BC%D0%B0" TargetMode="External"/><Relationship Id="rId20" Type="http://schemas.openxmlformats.org/officeDocument/2006/relationships/hyperlink" Target="http://ru.wikipedia.org/wiki/13_%D0%BC%D0%B0%D1%8F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ru.wikipedia.org/w/index.php?title=Virus_1,2,3&amp;action=edit&amp;redlink=1" TargetMode="External"/><Relationship Id="rId11" Type="http://schemas.openxmlformats.org/officeDocument/2006/relationships/hyperlink" Target="http://ru.wikipedia.org/w/index.php?title=CHK4BOMB&amp;action=edit&amp;redlink=1" TargetMode="External"/><Relationship Id="rId5" Type="http://schemas.openxmlformats.org/officeDocument/2006/relationships/hyperlink" Target="http://ru.wikipedia.org/wiki/1961_%D0%B3%D0%BE%D0%B4" TargetMode="External"/><Relationship Id="rId15" Type="http://schemas.openxmlformats.org/officeDocument/2006/relationships/hyperlink" Target="http://ru.wikipedia.org/wiki/1985_%D0%B3%D0%BE%D0%B4" TargetMode="External"/><Relationship Id="rId10" Type="http://schemas.openxmlformats.org/officeDocument/2006/relationships/hyperlink" Target="http://ru.wikipedia.org/wiki/1984_%D0%B3%D0%BE%D0%B4" TargetMode="External"/><Relationship Id="rId19" Type="http://schemas.openxmlformats.org/officeDocument/2006/relationships/hyperlink" Target="http://ru.wikipedia.org/wiki/McAfee" TargetMode="External"/><Relationship Id="rId4" Type="http://schemas.openxmlformats.org/officeDocument/2006/relationships/hyperlink" Target="http://ru.wikipedia.org/wiki/1951_%D0%B3%D0%BE%D0%B4" TargetMode="External"/><Relationship Id="rId9" Type="http://schemas.openxmlformats.org/officeDocument/2006/relationships/hyperlink" Target="http://ru.wikipedia.org/wiki/1981_%D0%B3%D0%BE%D0%B4" TargetMode="External"/><Relationship Id="rId14" Type="http://schemas.openxmlformats.org/officeDocument/2006/relationships/hyperlink" Target="http://ru.wikipedia.org/wiki/%D0%90%D0%BD%D0%B3%D0%BB%D0%B8%D0%B9%D1%81%D0%BA%D0%B8%D0%B9_%D1%8F%D0%B7%D1%8B%D0%BA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BBS" TargetMode="External"/><Relationship Id="rId7" Type="http://schemas.openxmlformats.org/officeDocument/2006/relationships/hyperlink" Target="http://ru.wikipedia.org/wiki/1996_%D0%B3%D0%BE%D0%B4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ru.wikipedia.org/wiki/OneHalf" TargetMode="External"/><Relationship Id="rId5" Type="http://schemas.openxmlformats.org/officeDocument/2006/relationships/hyperlink" Target="http://ru.wikipedia.org/wiki/1992_%D0%B3%D0%BE%D0%B4" TargetMode="External"/><Relationship Id="rId4" Type="http://schemas.openxmlformats.org/officeDocument/2006/relationships/hyperlink" Target="http://ru.wikipedia.org/wiki/Norton_Antivirus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ru.wikipedia.org/wiki/CIH" TargetMode="External"/><Relationship Id="rId5" Type="http://schemas.openxmlformats.org/officeDocument/2006/relationships/hyperlink" Target="http://ru.wikipedia.org/w/index.php?title=Phase&amp;action=edit&amp;redlink=1" TargetMode="External"/><Relationship Id="rId4" Type="http://schemas.openxmlformats.org/officeDocument/2006/relationships/hyperlink" Target="http://ru.wikipedia.org/w/index.php?title=NetBus&amp;action=edit&amp;redlink=1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Sasser" TargetMode="External"/><Relationship Id="rId7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ru.wikipedia.org/wiki/%D0%9A%D0%B8%D0%B1%D0%B5%D1%80%D0%BF%D1%80%D0%B5%D1%81%D1%82%D1%83%D0%BF%D0%BD%D0%BE%D1%81%D1%82%D1%8C" TargetMode="External"/><Relationship Id="rId5" Type="http://schemas.openxmlformats.org/officeDocument/2006/relationships/hyperlink" Target="http://ru.wikipedia.org/wiki/%D0%91%D0%BE%D1%82%D0%BD%D0%B5%D1%82" TargetMode="External"/><Relationship Id="rId4" Type="http://schemas.openxmlformats.org/officeDocument/2006/relationships/hyperlink" Target="http://ru.wikipedia.org/wiki/Mydoo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2276872"/>
            <a:ext cx="8142742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Inverted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Компьютерные вирусы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65651" y="6027003"/>
            <a:ext cx="5678349" cy="830997"/>
          </a:xfrm>
          <a:prstGeom prst="rect">
            <a:avLst/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Выполнил: студент группы МДИ-108</a:t>
            </a:r>
          </a:p>
          <a:p>
            <a:pPr algn="ctr"/>
            <a:r>
              <a:rPr lang="ru-RU" sz="2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Котькин</a:t>
            </a:r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Максим</a:t>
            </a:r>
            <a:endParaRPr lang="ru-RU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04800"/>
            <a:ext cx="7772400" cy="1219200"/>
          </a:xfrm>
        </p:spPr>
        <p:txBody>
          <a:bodyPr/>
          <a:lstStyle/>
          <a:p>
            <a:r>
              <a:rPr lang="ru-RU" b="1" dirty="0"/>
              <a:t>Классификация</a:t>
            </a:r>
          </a:p>
        </p:txBody>
      </p:sp>
      <p:sp>
        <p:nvSpPr>
          <p:cNvPr id="563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4800" y="1524000"/>
            <a:ext cx="8534400" cy="685800"/>
          </a:xfrm>
        </p:spPr>
        <p:txBody>
          <a:bodyPr/>
          <a:lstStyle/>
          <a:p>
            <a:r>
              <a:rPr lang="ru-RU" sz="4000">
                <a:latin typeface="Times New Roman" pitchFamily="18" charset="0"/>
              </a:rPr>
              <a:t>По среде обитания вирусы делятся на:</a:t>
            </a:r>
          </a:p>
        </p:txBody>
      </p:sp>
      <p:sp>
        <p:nvSpPr>
          <p:cNvPr id="56334" name="AutoShape 14"/>
          <p:cNvSpPr>
            <a:spLocks noChangeArrowheads="1"/>
          </p:cNvSpPr>
          <p:nvPr/>
        </p:nvSpPr>
        <p:spPr bwMode="auto">
          <a:xfrm>
            <a:off x="1219200" y="3962400"/>
            <a:ext cx="2362200" cy="6096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>
                <a:latin typeface="Times New Roman" pitchFamily="18" charset="0"/>
              </a:rPr>
              <a:t>сетевые</a:t>
            </a:r>
          </a:p>
        </p:txBody>
      </p:sp>
      <p:sp>
        <p:nvSpPr>
          <p:cNvPr id="56338" name="AutoShape 18"/>
          <p:cNvSpPr>
            <a:spLocks noChangeArrowheads="1"/>
          </p:cNvSpPr>
          <p:nvPr/>
        </p:nvSpPr>
        <p:spPr bwMode="auto">
          <a:xfrm>
            <a:off x="5562600" y="3962400"/>
            <a:ext cx="2590800" cy="6096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>
                <a:latin typeface="Times New Roman" pitchFamily="18" charset="0"/>
              </a:rPr>
              <a:t>файловые</a:t>
            </a:r>
          </a:p>
        </p:txBody>
      </p:sp>
      <p:sp>
        <p:nvSpPr>
          <p:cNvPr id="56339" name="AutoShape 19"/>
          <p:cNvSpPr>
            <a:spLocks noChangeArrowheads="1"/>
          </p:cNvSpPr>
          <p:nvPr/>
        </p:nvSpPr>
        <p:spPr bwMode="auto">
          <a:xfrm>
            <a:off x="2895600" y="2819400"/>
            <a:ext cx="3124200" cy="6096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>
                <a:latin typeface="Times New Roman" pitchFamily="18" charset="0"/>
              </a:rPr>
              <a:t>загрузочные</a:t>
            </a:r>
          </a:p>
        </p:txBody>
      </p:sp>
      <p:sp>
        <p:nvSpPr>
          <p:cNvPr id="56340" name="AutoShape 20"/>
          <p:cNvSpPr>
            <a:spLocks noChangeArrowheads="1"/>
          </p:cNvSpPr>
          <p:nvPr/>
        </p:nvSpPr>
        <p:spPr bwMode="auto">
          <a:xfrm>
            <a:off x="3124200" y="4876800"/>
            <a:ext cx="2819400" cy="16002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>
                <a:latin typeface="Times New Roman" pitchFamily="18" charset="0"/>
              </a:rPr>
              <a:t>файлово-</a:t>
            </a:r>
          </a:p>
          <a:p>
            <a:pPr algn="ctr"/>
            <a:r>
              <a:rPr lang="ru-RU" sz="3600">
                <a:latin typeface="Times New Roman" pitchFamily="18" charset="0"/>
              </a:rPr>
              <a:t>загрузочные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6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6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6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6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56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6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56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56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56324" grpId="0" build="p"/>
      <p:bldP spid="56334" grpId="0" animBg="1"/>
      <p:bldP spid="56338" grpId="0" animBg="1"/>
      <p:bldP spid="56339" grpId="0" animBg="1"/>
      <p:bldP spid="5634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304800" y="457200"/>
            <a:ext cx="853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ru-RU" sz="40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 способу заражения:</a:t>
            </a:r>
          </a:p>
        </p:txBody>
      </p:sp>
      <p:sp>
        <p:nvSpPr>
          <p:cNvPr id="58379" name="AutoShape 11"/>
          <p:cNvSpPr>
            <a:spLocks noChangeArrowheads="1"/>
          </p:cNvSpPr>
          <p:nvPr/>
        </p:nvSpPr>
        <p:spPr bwMode="auto">
          <a:xfrm>
            <a:off x="5181600" y="1524000"/>
            <a:ext cx="3581400" cy="6096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dirty="0">
                <a:latin typeface="Times New Roman" pitchFamily="18" charset="0"/>
              </a:rPr>
              <a:t>нерезидентные</a:t>
            </a:r>
          </a:p>
        </p:txBody>
      </p:sp>
      <p:sp>
        <p:nvSpPr>
          <p:cNvPr id="58380" name="AutoShape 12"/>
          <p:cNvSpPr>
            <a:spLocks noChangeArrowheads="1"/>
          </p:cNvSpPr>
          <p:nvPr/>
        </p:nvSpPr>
        <p:spPr bwMode="auto">
          <a:xfrm>
            <a:off x="533400" y="1524000"/>
            <a:ext cx="3352800" cy="6096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dirty="0">
                <a:latin typeface="Times New Roman" pitchFamily="18" charset="0"/>
              </a:rPr>
              <a:t>резидентные</a:t>
            </a:r>
          </a:p>
        </p:txBody>
      </p:sp>
      <p:sp>
        <p:nvSpPr>
          <p:cNvPr id="58385" name="Text Box 17"/>
          <p:cNvSpPr txBox="1">
            <a:spLocks noChangeArrowheads="1"/>
          </p:cNvSpPr>
          <p:nvPr/>
        </p:nvSpPr>
        <p:spPr bwMode="auto">
          <a:xfrm>
            <a:off x="609600" y="2286000"/>
            <a:ext cx="3810000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>
                <a:latin typeface="Times New Roman" pitchFamily="18" charset="0"/>
              </a:rPr>
              <a:t>оставляют в оперативной памяти свою резидентную часть, которая потом перехватывает обращение ОС к объектам заражения и внедряется в них. Резидентные вирусы находятся в памяти и являются активными вплоть до выключения или перезагрузки компьютера </a:t>
            </a:r>
          </a:p>
        </p:txBody>
      </p:sp>
      <p:cxnSp>
        <p:nvCxnSpPr>
          <p:cNvPr id="58386" name="AutoShape 18"/>
          <p:cNvCxnSpPr>
            <a:cxnSpLocks noChangeShapeType="1"/>
            <a:stCxn id="58373" idx="2"/>
            <a:endCxn id="58380" idx="0"/>
          </p:cNvCxnSpPr>
          <p:nvPr/>
        </p:nvCxnSpPr>
        <p:spPr bwMode="auto">
          <a:xfrm flipH="1">
            <a:off x="2209800" y="1143000"/>
            <a:ext cx="2362200" cy="3810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58387" name="AutoShape 19"/>
          <p:cNvCxnSpPr>
            <a:cxnSpLocks noChangeShapeType="1"/>
            <a:stCxn id="58373" idx="2"/>
            <a:endCxn id="58379" idx="0"/>
          </p:cNvCxnSpPr>
          <p:nvPr/>
        </p:nvCxnSpPr>
        <p:spPr bwMode="auto">
          <a:xfrm>
            <a:off x="4572000" y="1143000"/>
            <a:ext cx="2400300" cy="3810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58388" name="Text Box 20"/>
          <p:cNvSpPr txBox="1">
            <a:spLocks noChangeArrowheads="1"/>
          </p:cNvSpPr>
          <p:nvPr/>
        </p:nvSpPr>
        <p:spPr bwMode="auto">
          <a:xfrm>
            <a:off x="5029200" y="2286000"/>
            <a:ext cx="38100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>
                <a:latin typeface="Times New Roman" pitchFamily="18" charset="0"/>
              </a:rPr>
              <a:t>не заражают память компьютера и являются активными ограниченное время. </a:t>
            </a:r>
          </a:p>
        </p:txBody>
      </p:sp>
      <p:pic>
        <p:nvPicPr>
          <p:cNvPr id="5122" name="Picture 2" descr="C:\Users\SinoptiK\Desktop\computer-virus-skull-monit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72400" y="5664200"/>
            <a:ext cx="1371600" cy="1193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8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8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8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8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8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8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8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8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3" grpId="0"/>
      <p:bldP spid="58379" grpId="0" animBg="1"/>
      <p:bldP spid="58380" grpId="0" animBg="1"/>
      <p:bldP spid="58385" grpId="0"/>
      <p:bldP spid="5838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304800" y="457200"/>
            <a:ext cx="853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ru-RU" sz="4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</a:rPr>
              <a:t>По особенностям алгоритма:</a:t>
            </a:r>
          </a:p>
        </p:txBody>
      </p:sp>
      <p:sp>
        <p:nvSpPr>
          <p:cNvPr id="66566" name="Text Box 6"/>
          <p:cNvSpPr txBox="1">
            <a:spLocks noChangeArrowheads="1"/>
          </p:cNvSpPr>
          <p:nvPr/>
        </p:nvSpPr>
        <p:spPr bwMode="auto">
          <a:xfrm>
            <a:off x="1295400" y="1447800"/>
            <a:ext cx="243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66567" name="Text Box 7"/>
          <p:cNvSpPr txBox="1">
            <a:spLocks noChangeArrowheads="1"/>
          </p:cNvSpPr>
          <p:nvPr/>
        </p:nvSpPr>
        <p:spPr bwMode="auto">
          <a:xfrm>
            <a:off x="5029200" y="1905000"/>
            <a:ext cx="3429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>
                <a:latin typeface="Times New Roman" pitchFamily="18" charset="0"/>
              </a:rPr>
              <a:t>полиморфные</a:t>
            </a:r>
          </a:p>
        </p:txBody>
      </p:sp>
      <p:sp>
        <p:nvSpPr>
          <p:cNvPr id="66568" name="Text Box 8"/>
          <p:cNvSpPr txBox="1">
            <a:spLocks noChangeArrowheads="1"/>
          </p:cNvSpPr>
          <p:nvPr/>
        </p:nvSpPr>
        <p:spPr bwMode="auto">
          <a:xfrm>
            <a:off x="457200" y="3200400"/>
            <a:ext cx="3429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>
                <a:latin typeface="Times New Roman" pitchFamily="18" charset="0"/>
              </a:rPr>
              <a:t>черви</a:t>
            </a:r>
          </a:p>
        </p:txBody>
      </p:sp>
      <p:sp>
        <p:nvSpPr>
          <p:cNvPr id="66569" name="Text Box 9"/>
          <p:cNvSpPr txBox="1">
            <a:spLocks noChangeArrowheads="1"/>
          </p:cNvSpPr>
          <p:nvPr/>
        </p:nvSpPr>
        <p:spPr bwMode="auto">
          <a:xfrm>
            <a:off x="1066800" y="4724400"/>
            <a:ext cx="3429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>
                <a:latin typeface="Times New Roman" pitchFamily="18" charset="0"/>
              </a:rPr>
              <a:t>невидимки</a:t>
            </a:r>
          </a:p>
        </p:txBody>
      </p:sp>
      <p:sp>
        <p:nvSpPr>
          <p:cNvPr id="66570" name="Text Box 10"/>
          <p:cNvSpPr txBox="1">
            <a:spLocks noChangeArrowheads="1"/>
          </p:cNvSpPr>
          <p:nvPr/>
        </p:nvSpPr>
        <p:spPr bwMode="auto">
          <a:xfrm>
            <a:off x="1066800" y="1905000"/>
            <a:ext cx="3429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>
                <a:latin typeface="Times New Roman" pitchFamily="18" charset="0"/>
              </a:rPr>
              <a:t>паразитические</a:t>
            </a:r>
          </a:p>
        </p:txBody>
      </p:sp>
      <p:sp>
        <p:nvSpPr>
          <p:cNvPr id="66571" name="Text Box 11"/>
          <p:cNvSpPr txBox="1">
            <a:spLocks noChangeArrowheads="1"/>
          </p:cNvSpPr>
          <p:nvPr/>
        </p:nvSpPr>
        <p:spPr bwMode="auto">
          <a:xfrm>
            <a:off x="5410200" y="3200400"/>
            <a:ext cx="3429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>
                <a:latin typeface="Times New Roman" pitchFamily="18" charset="0"/>
              </a:rPr>
              <a:t>троянские</a:t>
            </a:r>
          </a:p>
        </p:txBody>
      </p:sp>
      <p:sp>
        <p:nvSpPr>
          <p:cNvPr id="66572" name="Text Box 12"/>
          <p:cNvSpPr txBox="1">
            <a:spLocks noChangeArrowheads="1"/>
          </p:cNvSpPr>
          <p:nvPr/>
        </p:nvSpPr>
        <p:spPr bwMode="auto">
          <a:xfrm>
            <a:off x="5105400" y="4724400"/>
            <a:ext cx="3429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>
                <a:latin typeface="Times New Roman" pitchFamily="18" charset="0"/>
              </a:rPr>
              <a:t>и т. д.</a:t>
            </a:r>
          </a:p>
        </p:txBody>
      </p:sp>
      <p:pic>
        <p:nvPicPr>
          <p:cNvPr id="66573" name="Picture 13" descr="j020558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2895600"/>
            <a:ext cx="1776413" cy="163036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65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65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65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6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"/>
                            </p:stCondLst>
                            <p:childTnLst>
                              <p:par>
                                <p:cTn id="2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40"/>
                            </p:stCondLst>
                            <p:childTnLst>
                              <p:par>
                                <p:cTn id="3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40"/>
                            </p:stCondLst>
                            <p:childTnLst>
                              <p:par>
                                <p:cTn id="3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20"/>
                            </p:stCondLst>
                            <p:childTnLst>
                              <p:par>
                                <p:cTn id="4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120"/>
                            </p:stCondLst>
                            <p:childTnLst>
                              <p:par>
                                <p:cTn id="4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80"/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80"/>
                                        <p:tgtEl>
                                          <p:spTgt spid="665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80"/>
                                        <p:tgtEl>
                                          <p:spTgt spid="665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4" grpId="0"/>
      <p:bldP spid="66567" grpId="0"/>
      <p:bldP spid="66568" grpId="0"/>
      <p:bldP spid="66569" grpId="0"/>
      <p:bldP spid="66570" grpId="0"/>
      <p:bldP spid="66571" grpId="0"/>
      <p:bldP spid="6657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2" name="Rectangle 6"/>
          <p:cNvSpPr>
            <a:spLocks noChangeArrowheads="1"/>
          </p:cNvSpPr>
          <p:nvPr/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4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B050">
                      <a:alpha val="60000"/>
                    </a:srgb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rial" charset="0"/>
              </a:rPr>
              <a:t>Файловые вирусы</a:t>
            </a:r>
          </a:p>
        </p:txBody>
      </p:sp>
      <p:sp>
        <p:nvSpPr>
          <p:cNvPr id="70665" name="Text Box 9"/>
          <p:cNvSpPr txBox="1">
            <a:spLocks noChangeArrowheads="1"/>
          </p:cNvSpPr>
          <p:nvPr/>
        </p:nvSpPr>
        <p:spPr bwMode="auto">
          <a:xfrm>
            <a:off x="914400" y="1600200"/>
            <a:ext cx="74676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indent="180000" algn="just">
              <a:spcBef>
                <a:spcPct val="50000"/>
              </a:spcBef>
            </a:pPr>
            <a:r>
              <a:rPr lang="ru-RU" sz="3200" dirty="0">
                <a:latin typeface="Times New Roman" pitchFamily="18" charset="0"/>
              </a:rPr>
              <a:t>При запуске инфицированного файла вирус получает управление, производит некоторые действия и передает управление. Затем вирус ищет новый объект для заражения – подходящий по типу файл, который еще не заражен. Заражая файл, вирус внедряется в его код, чтобы получить управление при запуске этого файла.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50"/>
                            </p:stCondLst>
                            <p:childTnLst>
                              <p:par>
                                <p:cTn id="1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70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2" grpId="0"/>
      <p:bldP spid="7066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Полиморфные вирусы</a:t>
            </a:r>
          </a:p>
        </p:txBody>
      </p:sp>
      <p:sp>
        <p:nvSpPr>
          <p:cNvPr id="72709" name="Text Box 5"/>
          <p:cNvSpPr txBox="1">
            <a:spLocks noChangeArrowheads="1"/>
          </p:cNvSpPr>
          <p:nvPr/>
        </p:nvSpPr>
        <p:spPr bwMode="auto">
          <a:xfrm>
            <a:off x="685800" y="1447800"/>
            <a:ext cx="79248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indent="180000" algn="just">
              <a:spcBef>
                <a:spcPct val="50000"/>
              </a:spcBef>
            </a:pPr>
            <a:r>
              <a:rPr lang="ru-RU" sz="3200" dirty="0" smtClean="0">
                <a:latin typeface="Times New Roman" pitchFamily="18" charset="0"/>
              </a:rPr>
              <a:t>Вирусы</a:t>
            </a:r>
            <a:r>
              <a:rPr lang="ru-RU" sz="3200" dirty="0">
                <a:latin typeface="Times New Roman" pitchFamily="18" charset="0"/>
              </a:rPr>
              <a:t>, модифицирующие свой код в зараженных программах таким образом, что два экземпляра одного и того же вируса могут не совпадать ни в одном бите.</a:t>
            </a:r>
          </a:p>
        </p:txBody>
      </p:sp>
      <p:sp>
        <p:nvSpPr>
          <p:cNvPr id="72710" name="Text Box 6"/>
          <p:cNvSpPr txBox="1">
            <a:spLocks noChangeArrowheads="1"/>
          </p:cNvSpPr>
          <p:nvPr/>
        </p:nvSpPr>
        <p:spPr bwMode="auto">
          <a:xfrm>
            <a:off x="685800" y="3733800"/>
            <a:ext cx="80772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indent="180000" algn="just">
              <a:spcBef>
                <a:spcPct val="50000"/>
              </a:spcBef>
            </a:pPr>
            <a:r>
              <a:rPr lang="ru-RU" sz="3200" dirty="0" smtClean="0">
                <a:latin typeface="Times New Roman" pitchFamily="18" charset="0"/>
              </a:rPr>
              <a:t>Вирусы </a:t>
            </a:r>
            <a:r>
              <a:rPr lang="ru-RU" sz="3200" dirty="0">
                <a:latin typeface="Times New Roman" pitchFamily="18" charset="0"/>
              </a:rPr>
              <a:t>с самомодифицирующимися расшифровщиками. Цель такого шифрования: имея зараженный и оригинальный файлы, вы все равно не сможете проанализировать его код.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3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/>
      <p:bldP spid="72709" grpId="0"/>
      <p:bldP spid="727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990600" y="609600"/>
            <a:ext cx="76200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indent="180000" algn="just">
              <a:spcBef>
                <a:spcPct val="50000"/>
              </a:spcBef>
            </a:pPr>
            <a:r>
              <a:rPr lang="ru-RU" sz="3200" dirty="0">
                <a:latin typeface="Times New Roman" pitchFamily="18" charset="0"/>
              </a:rPr>
              <a:t>Некоторые вирусы после запуска оставляют в оперативной памяти компьютера специальные модули. Они перехватывают обращение программ к дисковой подсистеме компьютера. Если такой модуль обнаруживает, что программа пытается прочитать зараженный файл или системную область диска, он подменяет читаемые данные. </a:t>
            </a:r>
          </a:p>
        </p:txBody>
      </p:sp>
      <p:sp>
        <p:nvSpPr>
          <p:cNvPr id="73733" name="Rectangle 5"/>
          <p:cNvSpPr>
            <a:spLocks noChangeArrowheads="1"/>
          </p:cNvSpPr>
          <p:nvPr/>
        </p:nvSpPr>
        <p:spPr bwMode="auto">
          <a:xfrm>
            <a:off x="467544" y="4941168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>
            <a:prstTxWarp prst="textArchDown">
              <a:avLst/>
            </a:prstTxWarp>
          </a:bodyPr>
          <a:lstStyle/>
          <a:p>
            <a:pPr algn="ctr"/>
            <a:r>
              <a:rPr lang="ru-RU" sz="6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charset="0"/>
              </a:rPr>
              <a:t>Стелс-вирусы</a:t>
            </a:r>
            <a:endParaRPr lang="ru-RU" sz="6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2" grpId="0"/>
      <p:bldP spid="7373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6" name="Text Box 4"/>
          <p:cNvSpPr txBox="1">
            <a:spLocks noChangeArrowheads="1"/>
          </p:cNvSpPr>
          <p:nvPr/>
        </p:nvSpPr>
        <p:spPr bwMode="auto">
          <a:xfrm>
            <a:off x="304800" y="381000"/>
            <a:ext cx="85344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3600" b="1" dirty="0">
                <a:solidFill>
                  <a:srgbClr val="92D050"/>
                </a:solidFill>
                <a:latin typeface="Times New Roman" pitchFamily="18" charset="0"/>
              </a:rPr>
              <a:t>Троянский конь </a:t>
            </a:r>
            <a:r>
              <a:rPr lang="ru-RU" sz="2800" dirty="0">
                <a:latin typeface="Times New Roman" pitchFamily="18" charset="0"/>
              </a:rPr>
              <a:t>– это программа, содержащая в себе некоторую разрушающую функцию, которая активизируется при наступлении некоторого условия срабатывания.</a:t>
            </a:r>
            <a:endParaRPr lang="ru-RU" sz="2800" dirty="0"/>
          </a:p>
        </p:txBody>
      </p:sp>
      <p:sp>
        <p:nvSpPr>
          <p:cNvPr id="74757" name="Text Box 5"/>
          <p:cNvSpPr txBox="1">
            <a:spLocks noChangeArrowheads="1"/>
          </p:cNvSpPr>
          <p:nvPr/>
        </p:nvSpPr>
        <p:spPr bwMode="auto">
          <a:xfrm>
            <a:off x="304800" y="2209800"/>
            <a:ext cx="8534400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2800" dirty="0">
                <a:latin typeface="Times New Roman" pitchFamily="18" charset="0"/>
              </a:rPr>
              <a:t>Программные закладки также содержат некоторую функцию, наносящую ущерб, но эта функция, наоборот, старается быть как можно незаметнее, т.к. чем дольше программа не будет вызывать подозрений, тем дольше закладка сможет работать.</a:t>
            </a:r>
          </a:p>
        </p:txBody>
      </p:sp>
      <p:sp>
        <p:nvSpPr>
          <p:cNvPr id="74758" name="Text Box 6"/>
          <p:cNvSpPr txBox="1">
            <a:spLocks noChangeArrowheads="1"/>
          </p:cNvSpPr>
          <p:nvPr/>
        </p:nvSpPr>
        <p:spPr bwMode="auto">
          <a:xfrm>
            <a:off x="304800" y="4495800"/>
            <a:ext cx="85344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2800" dirty="0">
                <a:latin typeface="Times New Roman" pitchFamily="18" charset="0"/>
              </a:rPr>
              <a:t>Основная функция вирусов типа червь – взлом атакуемой системы. Они распространяются по глобальным сетям, поражая целые системы, а не отдельные программы.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6" grpId="0"/>
      <p:bldP spid="74757" grpId="0"/>
      <p:bldP spid="7475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Rectangle 4"/>
          <p:cNvSpPr>
            <a:spLocks noChangeArrowheads="1"/>
          </p:cNvSpPr>
          <p:nvPr/>
        </p:nvSpPr>
        <p:spPr bwMode="auto">
          <a:xfrm>
            <a:off x="457200" y="457200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algn="ctr"/>
            <a:r>
              <a:rPr lang="ru-RU" sz="4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Пути проникновения</a:t>
            </a:r>
          </a:p>
        </p:txBody>
      </p:sp>
      <p:pic>
        <p:nvPicPr>
          <p:cNvPr id="75781" name="Picture 5" descr="img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133600"/>
            <a:ext cx="1930400" cy="2057400"/>
          </a:xfrm>
          <a:prstGeom prst="rect">
            <a:avLst/>
          </a:prstGeom>
          <a:noFill/>
        </p:spPr>
      </p:pic>
      <p:pic>
        <p:nvPicPr>
          <p:cNvPr id="75782" name="Picture 6" descr="img0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2057400"/>
            <a:ext cx="2133600" cy="209867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5786" name="AutoShape 10"/>
          <p:cNvSpPr>
            <a:spLocks noChangeArrowheads="1"/>
          </p:cNvSpPr>
          <p:nvPr/>
        </p:nvSpPr>
        <p:spPr bwMode="auto">
          <a:xfrm>
            <a:off x="3810000" y="5257800"/>
            <a:ext cx="1371600" cy="533400"/>
          </a:xfrm>
          <a:prstGeom prst="leftRightArrow">
            <a:avLst>
              <a:gd name="adj1" fmla="val 50000"/>
              <a:gd name="adj2" fmla="val 51429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75787" name="Picture 11" descr="img0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1752600"/>
            <a:ext cx="2835275" cy="2687638"/>
          </a:xfrm>
          <a:prstGeom prst="rect">
            <a:avLst/>
          </a:prstGeom>
          <a:noFill/>
        </p:spPr>
      </p:pic>
      <p:pic>
        <p:nvPicPr>
          <p:cNvPr id="6146" name="Picture 2" descr="C:\Users\SinoptiK\Desktop\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4365104"/>
            <a:ext cx="2121024" cy="2121024"/>
          </a:xfrm>
          <a:prstGeom prst="rect">
            <a:avLst/>
          </a:prstGeom>
          <a:noFill/>
        </p:spPr>
      </p:pic>
      <p:pic>
        <p:nvPicPr>
          <p:cNvPr id="6147" name="Picture 3" descr="C:\Users\SinoptiK\Desktop\61867_o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00121" y="4365104"/>
            <a:ext cx="2433547" cy="208495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57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57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5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5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1000" fill="hold"/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35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35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5" dur="1000" fill="hold"/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0" grpId="0"/>
      <p:bldP spid="75786" grpId="0" animBg="1"/>
      <p:bldP spid="75786" grpId="1" animBg="1"/>
      <p:bldP spid="75786" grpId="2" animBg="1"/>
      <p:bldP spid="75786" grpId="3" animBg="1"/>
      <p:bldP spid="75786" grpId="4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4" name="Text Box 4"/>
          <p:cNvSpPr txBox="1">
            <a:spLocks noChangeArrowheads="1"/>
          </p:cNvSpPr>
          <p:nvPr/>
        </p:nvSpPr>
        <p:spPr bwMode="auto">
          <a:xfrm>
            <a:off x="457200" y="228600"/>
            <a:ext cx="8382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76805" name="Text Box 5"/>
          <p:cNvSpPr txBox="1">
            <a:spLocks noChangeArrowheads="1"/>
          </p:cNvSpPr>
          <p:nvPr/>
        </p:nvSpPr>
        <p:spPr bwMode="auto">
          <a:xfrm>
            <a:off x="457200" y="304800"/>
            <a:ext cx="830580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/>
            <a:r>
              <a:rPr lang="ru-RU" sz="2400" dirty="0" smtClean="0">
                <a:latin typeface="Times New Roman" pitchFamily="18" charset="0"/>
              </a:rPr>
              <a:t>1. Прекращение </a:t>
            </a:r>
            <a:r>
              <a:rPr lang="ru-RU" sz="2400" dirty="0">
                <a:latin typeface="Times New Roman" pitchFamily="18" charset="0"/>
              </a:rPr>
              <a:t>работы или неправильная работа ранее успешно функционировавших программ</a:t>
            </a:r>
          </a:p>
          <a:p>
            <a:pPr marL="342900" indent="-342900"/>
            <a:r>
              <a:rPr lang="ru-RU" sz="2400" dirty="0">
                <a:latin typeface="Times New Roman" pitchFamily="18" charset="0"/>
              </a:rPr>
              <a:t>2. </a:t>
            </a:r>
            <a:r>
              <a:rPr lang="ru-RU" sz="2400" dirty="0" smtClean="0">
                <a:latin typeface="Times New Roman" pitchFamily="18" charset="0"/>
              </a:rPr>
              <a:t>Медленная </a:t>
            </a:r>
            <a:r>
              <a:rPr lang="ru-RU" sz="2400" dirty="0">
                <a:latin typeface="Times New Roman" pitchFamily="18" charset="0"/>
              </a:rPr>
              <a:t>работа компьютера</a:t>
            </a:r>
          </a:p>
          <a:p>
            <a:pPr marL="342900" indent="-342900"/>
            <a:r>
              <a:rPr lang="ru-RU" sz="2400" dirty="0">
                <a:latin typeface="Times New Roman" pitchFamily="18" charset="0"/>
              </a:rPr>
              <a:t>3. </a:t>
            </a:r>
            <a:r>
              <a:rPr lang="ru-RU" sz="2400" dirty="0" smtClean="0">
                <a:latin typeface="Times New Roman" pitchFamily="18" charset="0"/>
              </a:rPr>
              <a:t>Невозможность </a:t>
            </a:r>
            <a:r>
              <a:rPr lang="ru-RU" sz="2400" dirty="0">
                <a:latin typeface="Times New Roman" pitchFamily="18" charset="0"/>
              </a:rPr>
              <a:t>загрузки операционной системы</a:t>
            </a:r>
          </a:p>
          <a:p>
            <a:pPr marL="342900" indent="-342900"/>
            <a:r>
              <a:rPr lang="ru-RU" sz="2400" dirty="0">
                <a:latin typeface="Times New Roman" pitchFamily="18" charset="0"/>
              </a:rPr>
              <a:t>4. </a:t>
            </a:r>
            <a:r>
              <a:rPr lang="ru-RU" sz="2400" dirty="0" smtClean="0">
                <a:latin typeface="Times New Roman" pitchFamily="18" charset="0"/>
              </a:rPr>
              <a:t>Исчезновение </a:t>
            </a:r>
            <a:r>
              <a:rPr lang="ru-RU" sz="2400" dirty="0">
                <a:latin typeface="Times New Roman" pitchFamily="18" charset="0"/>
              </a:rPr>
              <a:t>файлов и каталогов или искажение их содержимого</a:t>
            </a:r>
          </a:p>
          <a:p>
            <a:pPr marL="342900" indent="-342900"/>
            <a:r>
              <a:rPr lang="ru-RU" sz="2400" dirty="0">
                <a:latin typeface="Times New Roman" pitchFamily="18" charset="0"/>
              </a:rPr>
              <a:t>5. </a:t>
            </a:r>
            <a:r>
              <a:rPr lang="ru-RU" sz="2400" dirty="0" smtClean="0">
                <a:latin typeface="Times New Roman" pitchFamily="18" charset="0"/>
              </a:rPr>
              <a:t>Изменение </a:t>
            </a:r>
            <a:r>
              <a:rPr lang="ru-RU" sz="2400" dirty="0">
                <a:latin typeface="Times New Roman" pitchFamily="18" charset="0"/>
              </a:rPr>
              <a:t>даты и времени модификации файлов</a:t>
            </a:r>
          </a:p>
          <a:p>
            <a:pPr marL="342900" indent="-342900"/>
            <a:r>
              <a:rPr lang="ru-RU" sz="2400" dirty="0">
                <a:latin typeface="Times New Roman" pitchFamily="18" charset="0"/>
              </a:rPr>
              <a:t>6. </a:t>
            </a:r>
            <a:r>
              <a:rPr lang="ru-RU" sz="2400" dirty="0" smtClean="0">
                <a:latin typeface="Times New Roman" pitchFamily="18" charset="0"/>
              </a:rPr>
              <a:t>Изменение </a:t>
            </a:r>
            <a:r>
              <a:rPr lang="ru-RU" sz="2400" dirty="0">
                <a:latin typeface="Times New Roman" pitchFamily="18" charset="0"/>
              </a:rPr>
              <a:t>размеров файлов</a:t>
            </a:r>
          </a:p>
          <a:p>
            <a:pPr marL="342900" indent="-342900"/>
            <a:r>
              <a:rPr lang="ru-RU" sz="2400" dirty="0">
                <a:latin typeface="Times New Roman" pitchFamily="18" charset="0"/>
              </a:rPr>
              <a:t>7. </a:t>
            </a:r>
            <a:r>
              <a:rPr lang="ru-RU" sz="2400" dirty="0" smtClean="0">
                <a:latin typeface="Times New Roman" pitchFamily="18" charset="0"/>
              </a:rPr>
              <a:t>Неожиданное </a:t>
            </a:r>
            <a:r>
              <a:rPr lang="ru-RU" sz="2400" dirty="0">
                <a:latin typeface="Times New Roman" pitchFamily="18" charset="0"/>
              </a:rPr>
              <a:t>значительное увеличение количества файлов на диске</a:t>
            </a:r>
          </a:p>
          <a:p>
            <a:pPr marL="342900" indent="-342900"/>
            <a:r>
              <a:rPr lang="ru-RU" sz="2400" dirty="0">
                <a:latin typeface="Times New Roman" pitchFamily="18" charset="0"/>
              </a:rPr>
              <a:t>8. </a:t>
            </a:r>
            <a:r>
              <a:rPr lang="ru-RU" sz="2400" dirty="0" smtClean="0">
                <a:latin typeface="Times New Roman" pitchFamily="18" charset="0"/>
              </a:rPr>
              <a:t>Существенное </a:t>
            </a:r>
            <a:r>
              <a:rPr lang="ru-RU" sz="2400" dirty="0">
                <a:latin typeface="Times New Roman" pitchFamily="18" charset="0"/>
              </a:rPr>
              <a:t>уменьшение размера свободной оперативной памяти</a:t>
            </a:r>
          </a:p>
          <a:p>
            <a:pPr marL="342900" indent="-342900"/>
            <a:r>
              <a:rPr lang="ru-RU" sz="2400" dirty="0">
                <a:latin typeface="Times New Roman" pitchFamily="18" charset="0"/>
              </a:rPr>
              <a:t>9. </a:t>
            </a:r>
            <a:r>
              <a:rPr lang="ru-RU" sz="2400" dirty="0" smtClean="0">
                <a:latin typeface="Times New Roman" pitchFamily="18" charset="0"/>
              </a:rPr>
              <a:t>Вывод </a:t>
            </a:r>
            <a:r>
              <a:rPr lang="ru-RU" sz="2400" dirty="0">
                <a:latin typeface="Times New Roman" pitchFamily="18" charset="0"/>
              </a:rPr>
              <a:t>на экран непредусмотренных сообщений или изображений</a:t>
            </a:r>
          </a:p>
          <a:p>
            <a:pPr marL="342900" indent="-342900"/>
            <a:r>
              <a:rPr lang="ru-RU" sz="2400" dirty="0">
                <a:latin typeface="Times New Roman" pitchFamily="18" charset="0"/>
              </a:rPr>
              <a:t>10. </a:t>
            </a:r>
            <a:r>
              <a:rPr lang="ru-RU" sz="2400" dirty="0" smtClean="0">
                <a:latin typeface="Times New Roman" pitchFamily="18" charset="0"/>
              </a:rPr>
              <a:t>Подача </a:t>
            </a:r>
            <a:r>
              <a:rPr lang="ru-RU" sz="2400" dirty="0">
                <a:latin typeface="Times New Roman" pitchFamily="18" charset="0"/>
              </a:rPr>
              <a:t>непредусмотренных звуковых сигналов</a:t>
            </a:r>
          </a:p>
          <a:p>
            <a:pPr marL="342900" indent="-342900"/>
            <a:r>
              <a:rPr lang="ru-RU" sz="2400" dirty="0">
                <a:latin typeface="Times New Roman" pitchFamily="18" charset="0"/>
              </a:rPr>
              <a:t>частые зависания и сбои в работе компьютера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2132856"/>
            <a:ext cx="4224746" cy="258532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Спасибо</a:t>
            </a:r>
          </a:p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За</a:t>
            </a:r>
          </a:p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Внимание!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5934670"/>
            <a:ext cx="68845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Будьт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 осторожны!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700"/>
                            </p:stCondLst>
                            <p:childTnLst>
                              <p:par>
                                <p:cTn id="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Компьютерные вирусы и антивирусные программы</a:t>
            </a: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indent="180000" algn="just">
              <a:buFontTx/>
              <a:buNone/>
            </a:pPr>
            <a:r>
              <a:rPr lang="ru-RU" sz="2400" dirty="0"/>
              <a:t>    Персональный компьютер играет в жизни современного человека важную роль, поскольку он помогает ему почти во всех областях его деятельности. Современное общество все больше вовлекается в виртуальный мир Интернета. Но с активным развитием глобальных сетей актуальным является вопрос информационной безопасности, так как проникающие их сети вирусы могут нарушить целостность и сохранность вашей информации. </a:t>
            </a:r>
            <a:r>
              <a:rPr lang="ru-RU" sz="2800" dirty="0">
                <a:solidFill>
                  <a:srgbClr val="FF0000"/>
                </a:solidFill>
              </a:rPr>
              <a:t>Защита компьютера от вирусов</a:t>
            </a:r>
            <a:r>
              <a:rPr lang="ru-RU" sz="2400" dirty="0">
                <a:solidFill>
                  <a:srgbClr val="FF0000"/>
                </a:solidFill>
              </a:rPr>
              <a:t> – это та задача, решать которую приходится всем пользователям, и особенно тем, кто активно пользуется Интернетом или работает в локальной сети.</a:t>
            </a:r>
          </a:p>
        </p:txBody>
      </p:sp>
      <p:pic>
        <p:nvPicPr>
          <p:cNvPr id="166917" name="Picture 5" descr="4HL0V0CAALK1DGCAFH9VXTCA32P50ICACF6FK0CAYHC231CAI7WNEKCA5NNC2JCAMULJMHCAJ6JEGOCAI0W15BCAJUA189CA7JLOUBCAEI40QXCADVT31YCAE0TZO3CA08F3PSCAM5T3TICA2KX5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5825" y="5619750"/>
            <a:ext cx="1428750" cy="1238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66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66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66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66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4" grpId="0"/>
      <p:bldP spid="16691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30829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Что же такое вирус? И чем биологический вирус отличается от компьютерного?</a:t>
            </a:r>
            <a:br>
              <a:rPr lang="ru-RU" sz="2800" b="1" dirty="0">
                <a:solidFill>
                  <a:srgbClr val="FF0000"/>
                </a:solidFill>
              </a:rPr>
            </a:br>
            <a:r>
              <a:rPr lang="ru-RU" sz="2800" b="1" dirty="0">
                <a:solidFill>
                  <a:srgbClr val="FF0000"/>
                </a:solidFill>
              </a:rPr>
              <a:t/>
            </a:r>
            <a:br>
              <a:rPr lang="ru-RU" sz="2800" b="1" dirty="0">
                <a:solidFill>
                  <a:srgbClr val="FF0000"/>
                </a:solidFill>
              </a:rPr>
            </a:br>
            <a:r>
              <a:rPr lang="ru-RU" sz="2800" b="1" dirty="0">
                <a:solidFill>
                  <a:schemeClr val="tx1"/>
                </a:solidFill>
              </a:rPr>
              <a:t>Обратимся к вирусной энциклопедии «Лаборатории Касперского», электронной энциклопедии Кирилла и </a:t>
            </a:r>
            <a:r>
              <a:rPr lang="ru-RU" sz="2800" b="1" dirty="0" err="1">
                <a:solidFill>
                  <a:schemeClr val="tx1"/>
                </a:solidFill>
              </a:rPr>
              <a:t>Мефодия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chemeClr val="tx1"/>
                </a:solidFill>
              </a:rPr>
              <a:t>и</a:t>
            </a:r>
            <a:r>
              <a:rPr lang="ru-RU" sz="2800" b="1" dirty="0">
                <a:solidFill>
                  <a:schemeClr val="tx1"/>
                </a:solidFill>
              </a:rPr>
              <a:t> к толковому словарю русского языка  С.И. Ожегова и Н.Ю. Шведовой</a:t>
            </a:r>
            <a:r>
              <a:rPr lang="ru-RU" sz="3200" b="1" dirty="0">
                <a:solidFill>
                  <a:srgbClr val="0066FF"/>
                </a:solidFill>
              </a:rPr>
              <a:t> </a:t>
            </a:r>
          </a:p>
        </p:txBody>
      </p:sp>
      <p:pic>
        <p:nvPicPr>
          <p:cNvPr id="163844" name="Picture 4" descr="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3860800"/>
            <a:ext cx="2251075" cy="2271713"/>
          </a:xfrm>
          <a:prstGeom prst="rect">
            <a:avLst/>
          </a:prstGeom>
          <a:noFill/>
        </p:spPr>
      </p:pic>
      <p:pic>
        <p:nvPicPr>
          <p:cNvPr id="163845" name="Picture 5" descr="i[9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4149725"/>
            <a:ext cx="2254250" cy="2374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638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3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404813"/>
            <a:ext cx="8435975" cy="295275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sz="4600" b="1" dirty="0"/>
              <a:t>Вирус</a:t>
            </a:r>
            <a:r>
              <a:rPr lang="ru-RU" sz="3800" dirty="0"/>
              <a:t> – мельчайшая неклеточная частица, размножающаяся в живых клетках, возбудитель инфекционного заболевания.</a:t>
            </a:r>
            <a:endParaRPr lang="ru-RU" sz="3600" dirty="0"/>
          </a:p>
        </p:txBody>
      </p:sp>
      <p:graphicFrame>
        <p:nvGraphicFramePr>
          <p:cNvPr id="51211" name="Group 11"/>
          <p:cNvGraphicFramePr>
            <a:graphicFrameLocks noGrp="1"/>
          </p:cNvGraphicFramePr>
          <p:nvPr>
            <p:ph sz="half" idx="2"/>
          </p:nvPr>
        </p:nvGraphicFramePr>
        <p:xfrm>
          <a:off x="4356100" y="3213100"/>
          <a:ext cx="4470400" cy="792163"/>
        </p:xfrm>
        <a:graphic>
          <a:graphicData uri="http://schemas.openxmlformats.org/drawingml/2006/table">
            <a:tbl>
              <a:tblPr/>
              <a:tblGrid>
                <a:gridCol w="4470400"/>
              </a:tblGrid>
              <a:tr h="79216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Толковый словарь русского языка С. И. Ожегова и Н. Ю. Шведовой</a:t>
                      </a: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1210" name="Picture 10" descr="i[2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3421063"/>
            <a:ext cx="3600450" cy="3114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404813"/>
            <a:ext cx="8362950" cy="3960812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sz="5000" b="1" dirty="0"/>
              <a:t>Компьютерный вирус</a:t>
            </a:r>
            <a:r>
              <a:rPr lang="ru-RU" sz="3800" dirty="0"/>
              <a:t> – специально созданная небольшая программа, способная к саморазмножению, засорению компьютера и выполнению других нежелательных действий.</a:t>
            </a:r>
            <a:endParaRPr lang="ru-RU" sz="3600" dirty="0"/>
          </a:p>
        </p:txBody>
      </p:sp>
      <p:graphicFrame>
        <p:nvGraphicFramePr>
          <p:cNvPr id="164867" name="Group 3"/>
          <p:cNvGraphicFramePr>
            <a:graphicFrameLocks noGrp="1"/>
          </p:cNvGraphicFramePr>
          <p:nvPr/>
        </p:nvGraphicFramePr>
        <p:xfrm>
          <a:off x="3521075" y="4581525"/>
          <a:ext cx="5622925" cy="1208088"/>
        </p:xfrm>
        <a:graphic>
          <a:graphicData uri="http://schemas.openxmlformats.org/drawingml/2006/table">
            <a:tbl>
              <a:tblPr/>
              <a:tblGrid>
                <a:gridCol w="5622925"/>
              </a:tblGrid>
              <a:tr h="120808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Энциклопедия вирусов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«Лаборатории Касперского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http://www.viruslist.com/ru/viruses/encyclopedia</a:t>
                      </a: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64873" name="Picture 9" descr="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900" y="4149725"/>
            <a:ext cx="2684463" cy="2708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4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4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9715016">
            <a:off x="122725" y="850483"/>
            <a:ext cx="3075394" cy="923330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История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 descr="C:\Users\SinoptiK\Desktop\1455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69832" y="188640"/>
            <a:ext cx="2088232" cy="208823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51520" y="2276872"/>
            <a:ext cx="871296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000" algn="just"/>
            <a:r>
              <a:rPr lang="ru-RU" dirty="0" smtClean="0"/>
              <a:t>Основы теории самовоспроизводящихся механизмов заложил американец венгерского происхождения </a:t>
            </a:r>
            <a:r>
              <a:rPr lang="ru-RU" dirty="0" smtClean="0">
                <a:hlinkClick r:id="rId3" tooltip="Джон фон Нейман"/>
              </a:rPr>
              <a:t>Джон фон Нейман</a:t>
            </a:r>
            <a:r>
              <a:rPr lang="ru-RU" dirty="0" smtClean="0"/>
              <a:t>, который в </a:t>
            </a:r>
            <a:r>
              <a:rPr lang="ru-RU" dirty="0" smtClean="0">
                <a:hlinkClick r:id="rId4" tooltip="1951 год"/>
              </a:rPr>
              <a:t>1951 году</a:t>
            </a:r>
            <a:r>
              <a:rPr lang="ru-RU" dirty="0" smtClean="0"/>
              <a:t> предложил метод создания таких механизмов. С </a:t>
            </a:r>
            <a:r>
              <a:rPr lang="ru-RU" dirty="0" smtClean="0">
                <a:hlinkClick r:id="rId5" tooltip="1961 год"/>
              </a:rPr>
              <a:t>1961 года</a:t>
            </a:r>
            <a:r>
              <a:rPr lang="ru-RU" dirty="0" smtClean="0"/>
              <a:t> известны рабочие примеры таких программ</a:t>
            </a:r>
            <a:r>
              <a:rPr lang="ru-RU" dirty="0" smtClean="0"/>
              <a:t>.</a:t>
            </a:r>
            <a:endParaRPr lang="ru-RU" dirty="0" smtClean="0"/>
          </a:p>
          <a:p>
            <a:pPr indent="180000" algn="just"/>
            <a:r>
              <a:rPr lang="ru-RU" dirty="0" smtClean="0"/>
              <a:t>Первыми известными собственно вирусами являются </a:t>
            </a:r>
            <a:r>
              <a:rPr lang="ru-RU" dirty="0" err="1" smtClean="0">
                <a:hlinkClick r:id="rId6" tooltip="Virus 1,2,3 (страница отсутствует)"/>
              </a:rPr>
              <a:t>Virus</a:t>
            </a:r>
            <a:r>
              <a:rPr lang="ru-RU" dirty="0" smtClean="0">
                <a:hlinkClick r:id="rId6" tooltip="Virus 1,2,3 (страница отсутствует)"/>
              </a:rPr>
              <a:t> 1,2,3</a:t>
            </a:r>
            <a:r>
              <a:rPr lang="ru-RU" dirty="0" smtClean="0"/>
              <a:t> и </a:t>
            </a:r>
            <a:r>
              <a:rPr lang="ru-RU" dirty="0" err="1" smtClean="0">
                <a:hlinkClick r:id="rId7" tooltip="Elk Cloner"/>
              </a:rPr>
              <a:t>Elk</a:t>
            </a:r>
            <a:r>
              <a:rPr lang="ru-RU" dirty="0" smtClean="0">
                <a:hlinkClick r:id="rId7" tooltip="Elk Cloner"/>
              </a:rPr>
              <a:t> </a:t>
            </a:r>
            <a:r>
              <a:rPr lang="ru-RU" dirty="0" err="1" smtClean="0">
                <a:hlinkClick r:id="rId7" tooltip="Elk Cloner"/>
              </a:rPr>
              <a:t>Cloner</a:t>
            </a:r>
            <a:r>
              <a:rPr lang="ru-RU" dirty="0" smtClean="0"/>
              <a:t> для ПК </a:t>
            </a:r>
            <a:r>
              <a:rPr lang="ru-RU" dirty="0" err="1" smtClean="0">
                <a:hlinkClick r:id="rId8" tooltip="Apple II"/>
              </a:rPr>
              <a:t>Apple</a:t>
            </a:r>
            <a:r>
              <a:rPr lang="ru-RU" dirty="0" smtClean="0">
                <a:hlinkClick r:id="rId8" tooltip="Apple II"/>
              </a:rPr>
              <a:t> II</a:t>
            </a:r>
            <a:r>
              <a:rPr lang="ru-RU" dirty="0" smtClean="0"/>
              <a:t>, появившиеся в </a:t>
            </a:r>
            <a:r>
              <a:rPr lang="ru-RU" dirty="0" smtClean="0">
                <a:hlinkClick r:id="rId9" tooltip="1981 год"/>
              </a:rPr>
              <a:t>1981 году</a:t>
            </a:r>
            <a:r>
              <a:rPr lang="ru-RU" dirty="0" smtClean="0"/>
              <a:t>. Зимой </a:t>
            </a:r>
            <a:r>
              <a:rPr lang="ru-RU" dirty="0" smtClean="0">
                <a:hlinkClick r:id="rId10" tooltip="1984 год"/>
              </a:rPr>
              <a:t>1984 года</a:t>
            </a:r>
            <a:r>
              <a:rPr lang="ru-RU" dirty="0" smtClean="0"/>
              <a:t> появились первые антивирусные утилиты — </a:t>
            </a:r>
            <a:r>
              <a:rPr lang="ru-RU" dirty="0" smtClean="0">
                <a:hlinkClick r:id="rId11" tooltip="CHK4BOMB (страница отсутствует)"/>
              </a:rPr>
              <a:t>CHK4BOMB</a:t>
            </a:r>
            <a:r>
              <a:rPr lang="ru-RU" dirty="0" smtClean="0"/>
              <a:t> и </a:t>
            </a:r>
            <a:r>
              <a:rPr lang="ru-RU" dirty="0" smtClean="0">
                <a:hlinkClick r:id="rId12" tooltip="BOMBSQAD (страница отсутствует)"/>
              </a:rPr>
              <a:t>BOMBSQAD</a:t>
            </a:r>
            <a:r>
              <a:rPr lang="ru-RU" dirty="0" smtClean="0"/>
              <a:t> авторства </a:t>
            </a:r>
            <a:r>
              <a:rPr lang="ru-RU" dirty="0" err="1" smtClean="0">
                <a:hlinkClick r:id="rId13" tooltip="Анди Хопкинс (страница отсутствует)"/>
              </a:rPr>
              <a:t>Анди</a:t>
            </a:r>
            <a:r>
              <a:rPr lang="ru-RU" dirty="0" smtClean="0">
                <a:hlinkClick r:id="rId13" tooltip="Анди Хопкинс (страница отсутствует)"/>
              </a:rPr>
              <a:t> </a:t>
            </a:r>
            <a:r>
              <a:rPr lang="ru-RU" dirty="0" err="1" smtClean="0">
                <a:hlinkClick r:id="rId13" tooltip="Анди Хопкинс (страница отсутствует)"/>
              </a:rPr>
              <a:t>Хопкинса</a:t>
            </a:r>
            <a:r>
              <a:rPr lang="ru-RU" dirty="0" smtClean="0"/>
              <a:t> (</a:t>
            </a:r>
            <a:r>
              <a:rPr lang="ru-RU" dirty="0" smtClean="0">
                <a:hlinkClick r:id="rId14" tooltip="Английский язык"/>
              </a:rPr>
              <a:t>англ.</a:t>
            </a:r>
            <a:r>
              <a:rPr lang="ru-RU" dirty="0" smtClean="0"/>
              <a:t> </a:t>
            </a:r>
            <a:r>
              <a:rPr lang="ru-RU" i="1" dirty="0" err="1" smtClean="0"/>
              <a:t>Andy</a:t>
            </a:r>
            <a:r>
              <a:rPr lang="ru-RU" i="1" dirty="0" smtClean="0"/>
              <a:t> </a:t>
            </a:r>
            <a:r>
              <a:rPr lang="ru-RU" i="1" dirty="0" err="1" smtClean="0"/>
              <a:t>Hopkins</a:t>
            </a:r>
            <a:r>
              <a:rPr lang="ru-RU" dirty="0" smtClean="0"/>
              <a:t>). В начале </a:t>
            </a:r>
            <a:r>
              <a:rPr lang="ru-RU" dirty="0" smtClean="0">
                <a:hlinkClick r:id="rId15" tooltip="1985 год"/>
              </a:rPr>
              <a:t>1985 года</a:t>
            </a:r>
            <a:r>
              <a:rPr lang="ru-RU" dirty="0" smtClean="0"/>
              <a:t> </a:t>
            </a:r>
            <a:r>
              <a:rPr lang="ru-RU" dirty="0" err="1" smtClean="0"/>
              <a:t>Ги</a:t>
            </a:r>
            <a:r>
              <a:rPr lang="ru-RU" dirty="0" smtClean="0"/>
              <a:t> </a:t>
            </a:r>
            <a:r>
              <a:rPr lang="ru-RU" dirty="0" err="1" smtClean="0"/>
              <a:t>Вонг</a:t>
            </a:r>
            <a:r>
              <a:rPr lang="ru-RU" dirty="0" smtClean="0"/>
              <a:t> (</a:t>
            </a:r>
            <a:r>
              <a:rPr lang="ru-RU" dirty="0" smtClean="0">
                <a:hlinkClick r:id="rId14" tooltip="Английский язык"/>
              </a:rPr>
              <a:t>англ.</a:t>
            </a:r>
            <a:r>
              <a:rPr lang="ru-RU" dirty="0" smtClean="0"/>
              <a:t> </a:t>
            </a:r>
            <a:r>
              <a:rPr lang="ru-RU" i="1" dirty="0" err="1" smtClean="0"/>
              <a:t>Gee</a:t>
            </a:r>
            <a:r>
              <a:rPr lang="ru-RU" i="1" dirty="0" smtClean="0"/>
              <a:t> </a:t>
            </a:r>
            <a:r>
              <a:rPr lang="ru-RU" i="1" dirty="0" err="1" smtClean="0"/>
              <a:t>Wong</a:t>
            </a:r>
            <a:r>
              <a:rPr lang="ru-RU" dirty="0" smtClean="0"/>
              <a:t>) написал программу DPROTECT — первый </a:t>
            </a:r>
            <a:r>
              <a:rPr lang="ru-RU" dirty="0" smtClean="0">
                <a:hlinkClick r:id="rId16" tooltip="Резидентная программа"/>
              </a:rPr>
              <a:t>резидентный</a:t>
            </a:r>
            <a:r>
              <a:rPr lang="ru-RU" dirty="0" smtClean="0"/>
              <a:t> антивирус.</a:t>
            </a:r>
          </a:p>
          <a:p>
            <a:pPr indent="180000" algn="just"/>
            <a:r>
              <a:rPr lang="ru-RU" dirty="0" smtClean="0"/>
              <a:t>Первые вирусные эпидемии относятся к </a:t>
            </a:r>
            <a:r>
              <a:rPr lang="ru-RU" dirty="0" smtClean="0">
                <a:hlinkClick r:id="rId17" tooltip="1987 год"/>
              </a:rPr>
              <a:t>1987</a:t>
            </a:r>
            <a:r>
              <a:rPr lang="ru-RU" dirty="0" smtClean="0"/>
              <a:t>-</a:t>
            </a:r>
            <a:r>
              <a:rPr lang="ru-RU" dirty="0" smtClean="0">
                <a:hlinkClick r:id="rId18" tooltip="1989 год"/>
              </a:rPr>
              <a:t>1989 годам</a:t>
            </a:r>
            <a:r>
              <a:rPr lang="ru-RU" dirty="0" smtClean="0"/>
              <a:t>: </a:t>
            </a:r>
            <a:r>
              <a:rPr lang="ru-RU" dirty="0" err="1" smtClean="0"/>
              <a:t>Brain</a:t>
            </a:r>
            <a:r>
              <a:rPr lang="ru-RU" dirty="0" smtClean="0"/>
              <a:t> (более 18 тысяч зараженных компьютеров, по данным </a:t>
            </a:r>
            <a:r>
              <a:rPr lang="ru-RU" dirty="0" err="1" smtClean="0">
                <a:hlinkClick r:id="rId19" tooltip="McAfee"/>
              </a:rPr>
              <a:t>McAfee</a:t>
            </a:r>
            <a:r>
              <a:rPr lang="ru-RU" dirty="0" smtClean="0"/>
              <a:t>), </a:t>
            </a:r>
            <a:r>
              <a:rPr lang="ru-RU" dirty="0" err="1" smtClean="0"/>
              <a:t>Jerusalem</a:t>
            </a:r>
            <a:r>
              <a:rPr lang="ru-RU" dirty="0" smtClean="0"/>
              <a:t> (проявился в пятницу </a:t>
            </a:r>
            <a:r>
              <a:rPr lang="ru-RU" dirty="0" smtClean="0">
                <a:hlinkClick r:id="rId20" tooltip="13 мая"/>
              </a:rPr>
              <a:t>13 мая</a:t>
            </a:r>
            <a:r>
              <a:rPr lang="ru-RU" dirty="0" smtClean="0"/>
              <a:t> 1988 г., уничтожая программы при их </a:t>
            </a:r>
            <a:r>
              <a:rPr lang="ru-RU" dirty="0" smtClean="0"/>
              <a:t>запуске), </a:t>
            </a:r>
            <a:r>
              <a:rPr lang="ru-RU" dirty="0" smtClean="0">
                <a:hlinkClick r:id="rId21" tooltip="Червь Морриса"/>
              </a:rPr>
              <a:t>червь Морриса</a:t>
            </a:r>
            <a:r>
              <a:rPr lang="ru-RU" dirty="0" smtClean="0"/>
              <a:t> (свыше 6200 компьютеров, большинство сетей вышло из строя на срок до пяти суток), DATACRIME (около 100 тысяч зараженных ПЭВМ только в Нидерландах</a:t>
            </a:r>
            <a:r>
              <a:rPr lang="ru-RU" dirty="0" smtClean="0"/>
              <a:t>).</a:t>
            </a:r>
            <a:endParaRPr lang="ru-RU" dirty="0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2771800" y="836712"/>
            <a:ext cx="33226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вирусов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inoptiK\Desktop\virusvkontak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3861048"/>
            <a:ext cx="2857500" cy="287655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251520" y="548680"/>
            <a:ext cx="864096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000" algn="just"/>
            <a:r>
              <a:rPr lang="ru-RU" dirty="0" smtClean="0"/>
              <a:t>Тогда же оформились основные классы двоичных вирусов: сетевые черви (червь Морриса, 1987), «троянские кони» (AIDS, </a:t>
            </a:r>
            <a:r>
              <a:rPr lang="ru-RU" dirty="0" smtClean="0"/>
              <a:t>1989), </a:t>
            </a:r>
            <a:r>
              <a:rPr lang="ru-RU" dirty="0" smtClean="0"/>
              <a:t>полиморфные вирусы (</a:t>
            </a:r>
            <a:r>
              <a:rPr lang="ru-RU" dirty="0" err="1" smtClean="0"/>
              <a:t>Chameleon</a:t>
            </a:r>
            <a:r>
              <a:rPr lang="ru-RU" dirty="0" smtClean="0"/>
              <a:t>, 1990), </a:t>
            </a:r>
            <a:r>
              <a:rPr lang="ru-RU" dirty="0" err="1" smtClean="0"/>
              <a:t>стелс-вирусы</a:t>
            </a:r>
            <a:r>
              <a:rPr lang="ru-RU" dirty="0" smtClean="0"/>
              <a:t> (</a:t>
            </a:r>
            <a:r>
              <a:rPr lang="ru-RU" dirty="0" err="1" smtClean="0"/>
              <a:t>Frodo</a:t>
            </a:r>
            <a:r>
              <a:rPr lang="ru-RU" dirty="0" smtClean="0"/>
              <a:t>, </a:t>
            </a:r>
            <a:r>
              <a:rPr lang="ru-RU" dirty="0" err="1" smtClean="0"/>
              <a:t>Whale</a:t>
            </a:r>
            <a:r>
              <a:rPr lang="ru-RU" dirty="0" smtClean="0"/>
              <a:t>, 2-я половина 1990).</a:t>
            </a:r>
          </a:p>
          <a:p>
            <a:pPr indent="180000" algn="just"/>
            <a:r>
              <a:rPr lang="ru-RU" dirty="0" smtClean="0"/>
              <a:t>Параллельно оформляются </a:t>
            </a:r>
            <a:r>
              <a:rPr lang="ru-RU" dirty="0" err="1" smtClean="0"/>
              <a:t>огранизованные</a:t>
            </a:r>
            <a:r>
              <a:rPr lang="ru-RU" dirty="0" smtClean="0"/>
              <a:t> движения как про-, так и антивирусной направленности: в 1990 году появляются специализированная </a:t>
            </a:r>
            <a:r>
              <a:rPr lang="ru-RU" dirty="0" smtClean="0">
                <a:hlinkClick r:id="rId3" tooltip="BBS"/>
              </a:rPr>
              <a:t>BBS</a:t>
            </a:r>
            <a:r>
              <a:rPr lang="ru-RU" dirty="0" smtClean="0"/>
              <a:t> </a:t>
            </a:r>
            <a:r>
              <a:rPr lang="ru-RU" dirty="0" err="1" smtClean="0"/>
              <a:t>Virus</a:t>
            </a:r>
            <a:r>
              <a:rPr lang="ru-RU" dirty="0" smtClean="0"/>
              <a:t> </a:t>
            </a:r>
            <a:r>
              <a:rPr lang="ru-RU" dirty="0" err="1" smtClean="0"/>
              <a:t>Exchange</a:t>
            </a:r>
            <a:r>
              <a:rPr lang="ru-RU" dirty="0" smtClean="0"/>
              <a:t>, «Маленькая чёрная книжка о компьютерных вирусах» Марка Людвига, первый коммерческий антивирус </a:t>
            </a:r>
            <a:r>
              <a:rPr lang="ru-RU" dirty="0" err="1" smtClean="0"/>
              <a:t>Symantec</a:t>
            </a:r>
            <a:r>
              <a:rPr lang="ru-RU" dirty="0" smtClean="0"/>
              <a:t> </a:t>
            </a:r>
            <a:r>
              <a:rPr lang="ru-RU" dirty="0" err="1" smtClean="0">
                <a:hlinkClick r:id="rId4" tooltip="Norton Antivirus"/>
              </a:rPr>
              <a:t>Norton</a:t>
            </a:r>
            <a:r>
              <a:rPr lang="ru-RU" dirty="0" smtClean="0">
                <a:hlinkClick r:id="rId4" tooltip="Norton Antivirus"/>
              </a:rPr>
              <a:t> </a:t>
            </a:r>
            <a:r>
              <a:rPr lang="ru-RU" dirty="0" err="1" smtClean="0">
                <a:hlinkClick r:id="rId4" tooltip="Norton Antivirus"/>
              </a:rPr>
              <a:t>Antivirus</a:t>
            </a:r>
            <a:r>
              <a:rPr lang="ru-RU" dirty="0" smtClean="0"/>
              <a:t>.</a:t>
            </a:r>
          </a:p>
          <a:p>
            <a:pPr indent="180000" algn="just"/>
            <a:r>
              <a:rPr lang="ru-RU" dirty="0" smtClean="0"/>
              <a:t>В </a:t>
            </a:r>
            <a:r>
              <a:rPr lang="ru-RU" dirty="0" smtClean="0">
                <a:hlinkClick r:id="rId5" tooltip="1992 год"/>
              </a:rPr>
              <a:t>1992 году</a:t>
            </a:r>
            <a:r>
              <a:rPr lang="ru-RU" dirty="0" smtClean="0"/>
              <a:t> появились первый конструктор вирусов для PC — VCL (для </a:t>
            </a:r>
            <a:r>
              <a:rPr lang="ru-RU" dirty="0" err="1" smtClean="0"/>
              <a:t>Amiga</a:t>
            </a:r>
            <a:r>
              <a:rPr lang="ru-RU" dirty="0" smtClean="0"/>
              <a:t> конструкторы существовали и ранее), а также готовые полиморфные модули (</a:t>
            </a:r>
            <a:r>
              <a:rPr lang="ru-RU" dirty="0" err="1" smtClean="0"/>
              <a:t>MtE</a:t>
            </a:r>
            <a:r>
              <a:rPr lang="ru-RU" dirty="0" smtClean="0"/>
              <a:t>, DAME и TPE) и модули шифрования для встраивания в новые вирусы.</a:t>
            </a:r>
          </a:p>
          <a:p>
            <a:pPr indent="180000" algn="just"/>
            <a:r>
              <a:rPr lang="ru-RU" dirty="0" smtClean="0"/>
              <a:t>В несколько последующих лет были окончательно отточены </a:t>
            </a:r>
            <a:r>
              <a:rPr lang="ru-RU" dirty="0" err="1" smtClean="0"/>
              <a:t>стелс</a:t>
            </a:r>
            <a:r>
              <a:rPr lang="ru-RU" dirty="0" smtClean="0"/>
              <a:t>- и полиморфные технологии (</a:t>
            </a:r>
            <a:r>
              <a:rPr lang="ru-RU" dirty="0" err="1" smtClean="0"/>
              <a:t>SMEG.Pathogen</a:t>
            </a:r>
            <a:r>
              <a:rPr lang="ru-RU" dirty="0" smtClean="0"/>
              <a:t>, </a:t>
            </a:r>
            <a:r>
              <a:rPr lang="ru-RU" dirty="0" err="1" smtClean="0"/>
              <a:t>SMEG.Queeg</a:t>
            </a:r>
            <a:r>
              <a:rPr lang="ru-RU" dirty="0" smtClean="0"/>
              <a:t>, </a:t>
            </a:r>
            <a:r>
              <a:rPr lang="ru-RU" dirty="0" err="1" smtClean="0">
                <a:solidFill>
                  <a:srgbClr val="FF0000"/>
                </a:solidFill>
                <a:hlinkClick r:id="rId6" tooltip="OneHalf"/>
              </a:rPr>
              <a:t>OneHalf</a:t>
            </a:r>
            <a:r>
              <a:rPr lang="ru-RU" dirty="0" smtClean="0">
                <a:solidFill>
                  <a:srgbClr val="FF0000"/>
                </a:solidFill>
              </a:rPr>
              <a:t>,</a:t>
            </a:r>
            <a:r>
              <a:rPr lang="ru-RU" dirty="0" smtClean="0"/>
              <a:t> 1994; </a:t>
            </a:r>
            <a:r>
              <a:rPr lang="ru-RU" dirty="0" err="1" smtClean="0"/>
              <a:t>NightFall</a:t>
            </a:r>
            <a:r>
              <a:rPr lang="ru-RU" dirty="0" smtClean="0"/>
              <a:t>, </a:t>
            </a:r>
            <a:r>
              <a:rPr lang="ru-RU" dirty="0" err="1" smtClean="0"/>
              <a:t>Nostradamus</a:t>
            </a:r>
            <a:r>
              <a:rPr lang="ru-RU" dirty="0" smtClean="0"/>
              <a:t>, </a:t>
            </a:r>
            <a:r>
              <a:rPr lang="ru-RU" dirty="0" err="1" smtClean="0"/>
              <a:t>Nutcracker</a:t>
            </a:r>
            <a:r>
              <a:rPr lang="ru-RU" dirty="0" smtClean="0"/>
              <a:t>, 1995), а также </a:t>
            </a:r>
            <a:r>
              <a:rPr lang="ru-RU" dirty="0" smtClean="0">
                <a:solidFill>
                  <a:srgbClr val="FF0000"/>
                </a:solidFill>
              </a:rPr>
              <a:t>испробованы </a:t>
            </a:r>
            <a:r>
              <a:rPr lang="ru-RU" dirty="0" smtClean="0">
                <a:solidFill>
                  <a:srgbClr val="FF0000"/>
                </a:solidFill>
              </a:rPr>
              <a:t>самые </a:t>
            </a:r>
            <a:r>
              <a:rPr lang="ru-RU" dirty="0" smtClean="0"/>
              <a:t>необычные способы проникновения в систему и зара</a:t>
            </a:r>
            <a:r>
              <a:rPr lang="ru-RU" dirty="0" smtClean="0">
                <a:solidFill>
                  <a:srgbClr val="FF0000"/>
                </a:solidFill>
              </a:rPr>
              <a:t>жения файлов (</a:t>
            </a:r>
            <a:r>
              <a:rPr lang="ru-RU" dirty="0" err="1" smtClean="0">
                <a:solidFill>
                  <a:srgbClr val="FF0000"/>
                </a:solidFill>
              </a:rPr>
              <a:t>Dir</a:t>
            </a:r>
            <a:r>
              <a:rPr lang="ru-RU" dirty="0" smtClean="0">
                <a:solidFill>
                  <a:srgbClr val="FF0000"/>
                </a:solidFill>
              </a:rPr>
              <a:t> II — </a:t>
            </a:r>
            <a:r>
              <a:rPr lang="ru-RU" dirty="0" smtClean="0"/>
              <a:t>1991, PMBS, </a:t>
            </a:r>
            <a:r>
              <a:rPr lang="ru-RU" dirty="0" err="1" smtClean="0"/>
              <a:t>Shadowgard</a:t>
            </a:r>
            <a:r>
              <a:rPr lang="ru-RU" dirty="0" smtClean="0"/>
              <a:t>, </a:t>
            </a:r>
            <a:r>
              <a:rPr lang="ru-RU" dirty="0" err="1" smtClean="0"/>
              <a:t>Cruncher</a:t>
            </a:r>
            <a:r>
              <a:rPr lang="ru-RU" dirty="0" smtClean="0"/>
              <a:t> — 1993). Кроме </a:t>
            </a:r>
            <a:r>
              <a:rPr lang="ru-RU" dirty="0" smtClean="0">
                <a:solidFill>
                  <a:srgbClr val="FF0000"/>
                </a:solidFill>
              </a:rPr>
              <a:t>того, появились вирусы, </a:t>
            </a:r>
            <a:r>
              <a:rPr lang="ru-RU" dirty="0" smtClean="0"/>
              <a:t>заражающие объектные файлы (</a:t>
            </a:r>
            <a:r>
              <a:rPr lang="ru-RU" dirty="0" err="1" smtClean="0"/>
              <a:t>Shifter</a:t>
            </a:r>
            <a:r>
              <a:rPr lang="ru-RU" dirty="0" smtClean="0"/>
              <a:t>, 1994) и исх</a:t>
            </a:r>
            <a:r>
              <a:rPr lang="ru-RU" dirty="0" smtClean="0">
                <a:solidFill>
                  <a:srgbClr val="FF0000"/>
                </a:solidFill>
              </a:rPr>
              <a:t>одные тексты программ </a:t>
            </a:r>
            <a:r>
              <a:rPr lang="ru-RU" dirty="0" smtClean="0"/>
              <a:t>(</a:t>
            </a:r>
            <a:r>
              <a:rPr lang="ru-RU" dirty="0" err="1" smtClean="0"/>
              <a:t>SrcVir</a:t>
            </a:r>
            <a:r>
              <a:rPr lang="ru-RU" dirty="0" smtClean="0"/>
              <a:t>, 1994). С распространением пакета </a:t>
            </a:r>
            <a:r>
              <a:rPr lang="ru-RU" dirty="0" err="1" smtClean="0"/>
              <a:t>Mic</a:t>
            </a:r>
            <a:r>
              <a:rPr lang="ru-RU" dirty="0" err="1" smtClean="0">
                <a:solidFill>
                  <a:srgbClr val="FF0000"/>
                </a:solidFill>
              </a:rPr>
              <a:t>rosoft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Office</a:t>
            </a:r>
            <a:r>
              <a:rPr lang="ru-RU" dirty="0" smtClean="0">
                <a:solidFill>
                  <a:srgbClr val="FF0000"/>
                </a:solidFill>
              </a:rPr>
              <a:t> получили </a:t>
            </a:r>
            <a:r>
              <a:rPr lang="ru-RU" dirty="0" smtClean="0"/>
              <a:t>распространение макровирусы (</a:t>
            </a:r>
            <a:r>
              <a:rPr lang="ru-RU" dirty="0" err="1" smtClean="0"/>
              <a:t>Concept</a:t>
            </a:r>
            <a:r>
              <a:rPr lang="ru-RU" dirty="0" smtClean="0"/>
              <a:t>, 1995).</a:t>
            </a:r>
          </a:p>
          <a:p>
            <a:pPr indent="180000" algn="just"/>
            <a:r>
              <a:rPr lang="ru-RU" dirty="0" smtClean="0"/>
              <a:t>В </a:t>
            </a:r>
            <a:r>
              <a:rPr lang="ru-RU" dirty="0" smtClean="0">
                <a:hlinkClick r:id="rId7" tooltip="1996 год"/>
              </a:rPr>
              <a:t>1996 году</a:t>
            </a:r>
            <a:r>
              <a:rPr lang="ru-RU" dirty="0" smtClean="0"/>
              <a:t> появился первый вирус для </a:t>
            </a:r>
            <a:r>
              <a:rPr lang="ru-RU" dirty="0" err="1" smtClean="0"/>
              <a:t>Windows</a:t>
            </a:r>
            <a:r>
              <a:rPr lang="ru-RU" dirty="0" smtClean="0"/>
              <a:t> </a:t>
            </a:r>
            <a:r>
              <a:rPr lang="ru-RU" dirty="0" smtClean="0">
                <a:solidFill>
                  <a:srgbClr val="FF0000"/>
                </a:solidFill>
              </a:rPr>
              <a:t>95 — Win95.Boza, а в </a:t>
            </a:r>
            <a:r>
              <a:rPr lang="ru-RU" dirty="0" smtClean="0"/>
              <a:t>декабре того же года — первый резидентный вирус для </a:t>
            </a:r>
            <a:r>
              <a:rPr lang="ru-RU" dirty="0" smtClean="0">
                <a:solidFill>
                  <a:srgbClr val="FF0000"/>
                </a:solidFill>
              </a:rPr>
              <a:t>нее — Win95.Punch.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SinoptiK\Desktop\2a4ef05a609ea4fce3fd9bd68c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74004" y="260648"/>
            <a:ext cx="3233012" cy="2160240"/>
          </a:xfrm>
          <a:prstGeom prst="rect">
            <a:avLst/>
          </a:prstGeom>
          <a:noFill/>
        </p:spPr>
      </p:pic>
      <p:pic>
        <p:nvPicPr>
          <p:cNvPr id="3074" name="Picture 2" descr="C:\Users\SinoptiK\Desktop\viru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1"/>
            <a:ext cx="2952328" cy="221424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23528" y="1196752"/>
            <a:ext cx="849694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000" algn="just"/>
            <a:r>
              <a:rPr lang="ru-RU" dirty="0" smtClean="0"/>
              <a:t>С распространением сетей и Интернета файловые вирусы всё больше ориентируются на них как на основной канал работы (</a:t>
            </a:r>
            <a:r>
              <a:rPr lang="ru-RU" dirty="0" err="1" smtClean="0"/>
              <a:t>ShareFun</a:t>
            </a:r>
            <a:r>
              <a:rPr lang="ru-RU" dirty="0" smtClean="0"/>
              <a:t>, 1997 — макровирус MS </a:t>
            </a:r>
            <a:r>
              <a:rPr lang="ru-RU" dirty="0" err="1" smtClean="0"/>
              <a:t>Word</a:t>
            </a:r>
            <a:r>
              <a:rPr lang="ru-RU" dirty="0" smtClean="0"/>
              <a:t>, использующий </a:t>
            </a:r>
            <a:r>
              <a:rPr lang="ru-RU" dirty="0" err="1" smtClean="0"/>
              <a:t>MS-Mail</a:t>
            </a:r>
            <a:r>
              <a:rPr lang="ru-RU" dirty="0" smtClean="0"/>
              <a:t> для распространения, Win32.HLLP.DeTroie, 1998 — семейство вирусов-шпионов, </a:t>
            </a:r>
            <a:r>
              <a:rPr lang="ru-RU" dirty="0" err="1" smtClean="0"/>
              <a:t>Melissa</a:t>
            </a:r>
            <a:r>
              <a:rPr lang="ru-RU" dirty="0" smtClean="0"/>
              <a:t>, 1999 — макровирус и сетевой червь, побивший все рекорды по скорости распространения). Эру расцвета «троянских коней» открывает утилита скрытого удаленного администрирования </a:t>
            </a:r>
            <a:r>
              <a:rPr lang="ru-RU" dirty="0" err="1" smtClean="0"/>
              <a:t>BackOrifice</a:t>
            </a:r>
            <a:r>
              <a:rPr lang="ru-RU" dirty="0" smtClean="0"/>
              <a:t> (1998) и последовавшие за ней аналоги (</a:t>
            </a:r>
            <a:r>
              <a:rPr lang="ru-RU" dirty="0" err="1" smtClean="0">
                <a:hlinkClick r:id="rId4" tooltip="NetBus (страница отсутствует)"/>
              </a:rPr>
              <a:t>NetBus</a:t>
            </a:r>
            <a:r>
              <a:rPr lang="ru-RU" dirty="0" smtClean="0"/>
              <a:t>, </a:t>
            </a:r>
            <a:r>
              <a:rPr lang="ru-RU" dirty="0" err="1" smtClean="0">
                <a:hlinkClick r:id="rId5" tooltip="Phase (страница отсутствует)"/>
              </a:rPr>
              <a:t>Phase</a:t>
            </a:r>
            <a:r>
              <a:rPr lang="ru-RU" dirty="0" smtClean="0"/>
              <a:t>).</a:t>
            </a:r>
          </a:p>
          <a:p>
            <a:pPr indent="180000" algn="just"/>
            <a:r>
              <a:rPr lang="ru-RU" dirty="0" smtClean="0"/>
              <a:t>Вирус Win95.</a:t>
            </a:r>
            <a:r>
              <a:rPr lang="ru-RU" dirty="0" smtClean="0">
                <a:hlinkClick r:id="rId6" tooltip="CIH"/>
              </a:rPr>
              <a:t>CIH</a:t>
            </a:r>
            <a:r>
              <a:rPr lang="ru-RU" dirty="0" smtClean="0"/>
              <a:t> достиг апогея в применении необычных методов, перезаписывая </a:t>
            </a:r>
            <a:r>
              <a:rPr lang="ru-RU" dirty="0" err="1" smtClean="0"/>
              <a:t>Flash</a:t>
            </a:r>
            <a:r>
              <a:rPr lang="ru-RU" dirty="0" smtClean="0"/>
              <a:t> </a:t>
            </a:r>
            <a:r>
              <a:rPr lang="ru-RU" dirty="0" err="1" smtClean="0"/>
              <a:t>Bios</a:t>
            </a:r>
            <a:r>
              <a:rPr lang="ru-RU" dirty="0" smtClean="0"/>
              <a:t> зараженных машин (эпидемия в июне 1998 считается самой разрушительной за предшествующие годы).</a:t>
            </a:r>
          </a:p>
          <a:p>
            <a:pPr indent="180000" algn="just"/>
            <a:r>
              <a:rPr lang="ru-RU" dirty="0" smtClean="0"/>
              <a:t>В конце 1990-x — начале 2000-x с усложнением ПО и системного окружения, массовым переходом на сравнительно защищенные </a:t>
            </a:r>
            <a:r>
              <a:rPr lang="ru-RU" dirty="0" err="1" smtClean="0"/>
              <a:t>Windows</a:t>
            </a:r>
            <a:r>
              <a:rPr lang="ru-RU" dirty="0" smtClean="0"/>
              <a:t> семейства NT, закреплением сетей как основного канала обмена данными, а также успехами антивирусных технологий в обнаружении вирусов, построенных по сложным алгоритмам, последние стали всё больше заменять внедрение в файлы на внедрение в операционную систему (необычный автозапуск, </a:t>
            </a:r>
            <a:r>
              <a:rPr lang="ru-RU" dirty="0" err="1" smtClean="0"/>
              <a:t>руткиты</a:t>
            </a:r>
            <a:r>
              <a:rPr lang="ru-RU" dirty="0" smtClean="0"/>
              <a:t>) и подменять полиморфизм огромным количеством видов (число известных вирусов растет экспоненциально</a:t>
            </a:r>
            <a:r>
              <a:rPr lang="ru-RU" dirty="0" smtClean="0"/>
              <a:t>).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SinoptiK\Desktop\87234174cc158b305c2b8f0a0efb86e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3645024"/>
            <a:ext cx="3048000" cy="304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1520" y="332656"/>
            <a:ext cx="86409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000" algn="just"/>
            <a:r>
              <a:rPr lang="ru-RU" dirty="0" smtClean="0"/>
              <a:t>Вместе с тем, обнаружение в </a:t>
            </a:r>
            <a:r>
              <a:rPr lang="ru-RU" dirty="0" err="1" smtClean="0"/>
              <a:t>Windows</a:t>
            </a:r>
            <a:r>
              <a:rPr lang="ru-RU" dirty="0" smtClean="0"/>
              <a:t> и другом распространенном ПО многочисленных уязвимостей открыло дорогу </a:t>
            </a:r>
            <a:r>
              <a:rPr lang="ru-RU" dirty="0" err="1" smtClean="0"/>
              <a:t>червям-эксплоитам</a:t>
            </a:r>
            <a:r>
              <a:rPr lang="ru-RU" dirty="0" smtClean="0"/>
              <a:t>. В 2004 г. беспрецедентные по масштабам эпидемии вызывают </a:t>
            </a:r>
            <a:r>
              <a:rPr lang="ru-RU" dirty="0" err="1" smtClean="0"/>
              <a:t>MsBlast</a:t>
            </a:r>
            <a:r>
              <a:rPr lang="ru-RU" dirty="0" smtClean="0"/>
              <a:t> (более 16 </a:t>
            </a:r>
            <a:r>
              <a:rPr lang="ru-RU" dirty="0" err="1" smtClean="0"/>
              <a:t>млн</a:t>
            </a:r>
            <a:r>
              <a:rPr lang="ru-RU" dirty="0" smtClean="0"/>
              <a:t> систем по данным </a:t>
            </a:r>
            <a:r>
              <a:rPr lang="ru-RU" dirty="0" err="1" smtClean="0"/>
              <a:t>Microsoft</a:t>
            </a:r>
            <a:r>
              <a:rPr lang="ru-RU" dirty="0" smtClean="0"/>
              <a:t>), </a:t>
            </a:r>
            <a:r>
              <a:rPr lang="ru-RU" dirty="0" err="1" smtClean="0">
                <a:hlinkClick r:id="rId3" tooltip="Sasser"/>
              </a:rPr>
              <a:t>Sasser</a:t>
            </a:r>
            <a:r>
              <a:rPr lang="ru-RU" dirty="0" smtClean="0"/>
              <a:t> и </a:t>
            </a:r>
            <a:r>
              <a:rPr lang="ru-RU" dirty="0" err="1" smtClean="0">
                <a:hlinkClick r:id="rId4" tooltip="Mydoom"/>
              </a:rPr>
              <a:t>Mydoom</a:t>
            </a:r>
            <a:r>
              <a:rPr lang="ru-RU" dirty="0" smtClean="0"/>
              <a:t> (оценочные ущербы 500 </a:t>
            </a:r>
            <a:r>
              <a:rPr lang="ru-RU" dirty="0" err="1" smtClean="0"/>
              <a:t>млн</a:t>
            </a:r>
            <a:r>
              <a:rPr lang="ru-RU" dirty="0" smtClean="0"/>
              <a:t> долл. и 4 </a:t>
            </a:r>
            <a:r>
              <a:rPr lang="ru-RU" dirty="0" err="1" smtClean="0"/>
              <a:t>млрд</a:t>
            </a:r>
            <a:r>
              <a:rPr lang="ru-RU" dirty="0" smtClean="0"/>
              <a:t> долл. </a:t>
            </a:r>
            <a:r>
              <a:rPr lang="ru-RU" dirty="0" smtClean="0"/>
              <a:t>соответственно).</a:t>
            </a:r>
            <a:endParaRPr lang="ru-RU" dirty="0" smtClean="0"/>
          </a:p>
          <a:p>
            <a:pPr indent="180000" algn="just"/>
            <a:r>
              <a:rPr lang="ru-RU" dirty="0" smtClean="0"/>
              <a:t>Кроме того, монолитные вирусы в значительной мере уступают место комплексам вредоносного ПО с разделением ролей и вспомогательными средствами (троянские программы, загрузчики/</a:t>
            </a:r>
            <a:r>
              <a:rPr lang="ru-RU" dirty="0" err="1" smtClean="0"/>
              <a:t>дропперы</a:t>
            </a:r>
            <a:r>
              <a:rPr lang="ru-RU" dirty="0" smtClean="0"/>
              <a:t>, </a:t>
            </a:r>
            <a:r>
              <a:rPr lang="ru-RU" dirty="0" err="1" smtClean="0"/>
              <a:t>фишинговые</a:t>
            </a:r>
            <a:r>
              <a:rPr lang="ru-RU" dirty="0" smtClean="0"/>
              <a:t> сайты, </a:t>
            </a:r>
            <a:r>
              <a:rPr lang="ru-RU" dirty="0" err="1" smtClean="0"/>
              <a:t>спам-боты</a:t>
            </a:r>
            <a:r>
              <a:rPr lang="ru-RU" dirty="0" smtClean="0"/>
              <a:t> и пауки). Также расцветают социальные технологии — спам и </a:t>
            </a:r>
            <a:r>
              <a:rPr lang="ru-RU" dirty="0" err="1" smtClean="0"/>
              <a:t>фишинг</a:t>
            </a:r>
            <a:r>
              <a:rPr lang="ru-RU" dirty="0" smtClean="0"/>
              <a:t> — как средство заражения в обход механизмов защиты ПО.</a:t>
            </a:r>
          </a:p>
          <a:p>
            <a:pPr indent="180000" algn="just"/>
            <a:r>
              <a:rPr lang="ru-RU" dirty="0" smtClean="0"/>
              <a:t>Вначале на основе троянских программ, а с развитием технологий p2p-сетей — и самостоятельно — набирает обороты самый современный вид вирусов — </a:t>
            </a:r>
            <a:r>
              <a:rPr lang="ru-RU" dirty="0" err="1" smtClean="0"/>
              <a:t>черви-</a:t>
            </a:r>
            <a:r>
              <a:rPr lang="ru-RU" dirty="0" err="1" smtClean="0">
                <a:hlinkClick r:id="rId5" tooltip="Ботнет"/>
              </a:rPr>
              <a:t>ботнеты</a:t>
            </a:r>
            <a:r>
              <a:rPr lang="ru-RU" dirty="0" smtClean="0"/>
              <a:t> (</a:t>
            </a:r>
            <a:r>
              <a:rPr lang="ru-RU" dirty="0" err="1" smtClean="0"/>
              <a:t>Rustock</a:t>
            </a:r>
            <a:r>
              <a:rPr lang="ru-RU" dirty="0" smtClean="0"/>
              <a:t>, 2006, </a:t>
            </a:r>
            <a:r>
              <a:rPr lang="ru-RU" dirty="0" err="1" smtClean="0"/>
              <a:t>ок</a:t>
            </a:r>
            <a:r>
              <a:rPr lang="ru-RU" dirty="0" smtClean="0"/>
              <a:t>. 150 тыс. ботов; </a:t>
            </a:r>
            <a:r>
              <a:rPr lang="ru-RU" dirty="0" err="1" smtClean="0"/>
              <a:t>Conficker</a:t>
            </a:r>
            <a:r>
              <a:rPr lang="ru-RU" dirty="0" smtClean="0"/>
              <a:t>, 2008—2009, более 7 </a:t>
            </a:r>
            <a:r>
              <a:rPr lang="ru-RU" dirty="0" err="1" smtClean="0"/>
              <a:t>млн</a:t>
            </a:r>
            <a:r>
              <a:rPr lang="ru-RU" dirty="0" smtClean="0"/>
              <a:t> ботов; </a:t>
            </a:r>
            <a:r>
              <a:rPr lang="ru-RU" dirty="0" err="1" smtClean="0"/>
              <a:t>Kraken</a:t>
            </a:r>
            <a:r>
              <a:rPr lang="ru-RU" dirty="0" smtClean="0"/>
              <a:t>, 2009, </a:t>
            </a:r>
            <a:r>
              <a:rPr lang="ru-RU" dirty="0" err="1" smtClean="0"/>
              <a:t>ок</a:t>
            </a:r>
            <a:r>
              <a:rPr lang="ru-RU" dirty="0" smtClean="0"/>
              <a:t>. 500 тыс. ботов). Вирусы в числе прочего вредоносного ПО окончательно оформляются как средство </a:t>
            </a:r>
            <a:r>
              <a:rPr lang="ru-RU" dirty="0" err="1" smtClean="0">
                <a:hlinkClick r:id="rId6" tooltip="Киберпреступность"/>
              </a:rPr>
              <a:t>киберпреступности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099" name="Picture 3" descr="C:\Users\SinoptiK\Desktop\WormWM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5229200"/>
            <a:ext cx="2088232" cy="146176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116</TotalTime>
  <Words>705</Words>
  <Application>Microsoft Office PowerPoint</Application>
  <PresentationFormat>Экран (4:3)</PresentationFormat>
  <Paragraphs>75</Paragraphs>
  <Slides>19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Поток</vt:lpstr>
      <vt:lpstr>Техническая</vt:lpstr>
      <vt:lpstr>Слайд 1</vt:lpstr>
      <vt:lpstr>Компьютерные вирусы и антивирусные программы</vt:lpstr>
      <vt:lpstr>Что же такое вирус? И чем биологический вирус отличается от компьютерного?  Обратимся к вирусной энциклопедии «Лаборатории Касперского», электронной энциклопедии Кирилла и Мефодия и к толковому словарю русского языка  С.И. Ожегова и Н.Ю. Шведовой </vt:lpstr>
      <vt:lpstr>Слайд 4</vt:lpstr>
      <vt:lpstr>Слайд 5</vt:lpstr>
      <vt:lpstr>Слайд 6</vt:lpstr>
      <vt:lpstr>Слайд 7</vt:lpstr>
      <vt:lpstr>Слайд 8</vt:lpstr>
      <vt:lpstr>Слайд 9</vt:lpstr>
      <vt:lpstr>Классификация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SinoptiK</dc:creator>
  <cp:lastModifiedBy>SinoptiK</cp:lastModifiedBy>
  <cp:revision>26</cp:revision>
  <dcterms:created xsi:type="dcterms:W3CDTF">2010-12-08T17:39:41Z</dcterms:created>
  <dcterms:modified xsi:type="dcterms:W3CDTF">2010-12-08T19:36:15Z</dcterms:modified>
</cp:coreProperties>
</file>