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57" r:id="rId3"/>
    <p:sldId id="27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615" autoAdjust="0"/>
  </p:normalViewPr>
  <p:slideViewPr>
    <p:cSldViewPr>
      <p:cViewPr>
        <p:scale>
          <a:sx n="48" d="100"/>
          <a:sy n="48" d="100"/>
        </p:scale>
        <p:origin x="-114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38" d="100"/>
          <a:sy n="38" d="100"/>
        </p:scale>
        <p:origin x="-2262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8D9BC6-07E8-489E-8091-2AA12179339E}" type="datetimeFigureOut">
              <a:rPr lang="ru-RU" smtClean="0"/>
              <a:t>04.10.2012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3BEE31-83F6-4691-9A42-74B8242E544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1B4A55-C910-4D15-8EAA-8AD0DCB5392E}" type="datetimeFigureOut">
              <a:rPr lang="ru-RU" smtClean="0"/>
              <a:t>04.10.2012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F20E6C-330E-477F-B33E-CC8400297C8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F20E6C-330E-477F-B33E-CC8400297C8A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BBE1850-7E0E-4541-92A3-E5D0BAE2A66A}" type="datetimeFigureOut">
              <a:rPr lang="ru-RU" smtClean="0"/>
              <a:t>04.10.2012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39F2937-3957-46B8-9120-AC8F27322D4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1850-7E0E-4541-92A3-E5D0BAE2A66A}" type="datetimeFigureOut">
              <a:rPr lang="ru-RU" smtClean="0"/>
              <a:t>04.10.2012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F2937-3957-46B8-9120-AC8F27322D4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1850-7E0E-4541-92A3-E5D0BAE2A66A}" type="datetimeFigureOut">
              <a:rPr lang="ru-RU" smtClean="0"/>
              <a:t>04.10.2012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F2937-3957-46B8-9120-AC8F27322D4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BBE1850-7E0E-4541-92A3-E5D0BAE2A66A}" type="datetimeFigureOut">
              <a:rPr lang="ru-RU" smtClean="0"/>
              <a:t>04.10.2012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39F2937-3957-46B8-9120-AC8F27322D4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BBE1850-7E0E-4541-92A3-E5D0BAE2A66A}" type="datetimeFigureOut">
              <a:rPr lang="ru-RU" smtClean="0"/>
              <a:t>04.10.2012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39F2937-3957-46B8-9120-AC8F27322D4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1850-7E0E-4541-92A3-E5D0BAE2A66A}" type="datetimeFigureOut">
              <a:rPr lang="ru-RU" smtClean="0"/>
              <a:t>04.10.2012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F2937-3957-46B8-9120-AC8F27322D4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1850-7E0E-4541-92A3-E5D0BAE2A66A}" type="datetimeFigureOut">
              <a:rPr lang="ru-RU" smtClean="0"/>
              <a:t>04.10.2012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F2937-3957-46B8-9120-AC8F27322D4F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BBE1850-7E0E-4541-92A3-E5D0BAE2A66A}" type="datetimeFigureOut">
              <a:rPr lang="ru-RU" smtClean="0"/>
              <a:t>04.10.2012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39F2937-3957-46B8-9120-AC8F27322D4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1850-7E0E-4541-92A3-E5D0BAE2A66A}" type="datetimeFigureOut">
              <a:rPr lang="ru-RU" smtClean="0"/>
              <a:t>04.10.2012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F2937-3957-46B8-9120-AC8F27322D4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BBE1850-7E0E-4541-92A3-E5D0BAE2A66A}" type="datetimeFigureOut">
              <a:rPr lang="ru-RU" smtClean="0"/>
              <a:t>04.10.2012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39F2937-3957-46B8-9120-AC8F27322D4F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BBE1850-7E0E-4541-92A3-E5D0BAE2A66A}" type="datetimeFigureOut">
              <a:rPr lang="ru-RU" smtClean="0"/>
              <a:t>04.10.2012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39F2937-3957-46B8-9120-AC8F27322D4F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BBE1850-7E0E-4541-92A3-E5D0BAE2A66A}" type="datetimeFigureOut">
              <a:rPr lang="ru-RU" smtClean="0"/>
              <a:t>04.10.2012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39F2937-3957-46B8-9120-AC8F27322D4F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48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Деловой этикет при </a:t>
            </a:r>
            <a:r>
              <a:rPr lang="ru-RU" sz="48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трудоустройстве</a:t>
            </a:r>
            <a:endParaRPr lang="ru-RU" sz="48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428604"/>
            <a:ext cx="7467600" cy="487375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Проконтролируйте момент свежести дыхания</a:t>
            </a:r>
            <a:r>
              <a:rPr lang="ru-RU" sz="32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, только ни в коем случае не жуйте жвачку во время переговоров, постарайтесь избавиться от нее заранее. </a:t>
            </a:r>
            <a:endParaRPr lang="ru-RU" sz="32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Рисунок 5" descr="1266429221_zhva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3929065"/>
            <a:ext cx="3429024" cy="2568557"/>
          </a:xfrm>
          <a:prstGeom prst="rect">
            <a:avLst/>
          </a:prstGeom>
        </p:spPr>
      </p:pic>
      <p:pic>
        <p:nvPicPr>
          <p:cNvPr id="7" name="Рисунок 6" descr="9893_en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2066" y="3000372"/>
            <a:ext cx="2493812" cy="30479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14290"/>
            <a:ext cx="7467600" cy="625966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На собеседование лучше приходить за 15-20 минут до его начала</a:t>
            </a:r>
            <a:r>
              <a:rPr lang="ru-RU" sz="32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, но ни в коем случае не следует заходить в кабинет раньше назначенного времени – по законам деловой этики это воспринимается намного более негативно, нежели опоздание. </a:t>
            </a:r>
            <a:r>
              <a:rPr lang="ru-RU" sz="32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Лишнее </a:t>
            </a:r>
            <a:r>
              <a:rPr lang="ru-RU" sz="32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время лучше потратить на то, чтобы привести в </a:t>
            </a:r>
            <a:r>
              <a:rPr lang="ru-RU" sz="32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порядок </a:t>
            </a:r>
            <a:r>
              <a:rPr lang="ru-RU" sz="32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как свою внешность, так и самочувствие</a:t>
            </a:r>
            <a:r>
              <a:rPr lang="ru-RU" sz="32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.</a:t>
            </a:r>
            <a:endParaRPr lang="ru-RU" sz="3200" dirty="0" smtClean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0"/>
            <a:ext cx="7467600" cy="6473952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В четко назначенное время можете смело входить в кабинет</a:t>
            </a:r>
            <a:r>
              <a:rPr lang="ru-RU" sz="2800" dirty="0" smtClean="0"/>
              <a:t>. Улыбнитесь и поздоровайтесь со всеми присутствующими, спросите нужного вам человека, объясните коротко цель своего визита. Не забывайте, как важен язык жестов. </a:t>
            </a:r>
            <a:endParaRPr lang="ru-RU" sz="2800" dirty="0"/>
          </a:p>
        </p:txBody>
      </p:sp>
      <p:pic>
        <p:nvPicPr>
          <p:cNvPr id="4" name="Рисунок 3" descr="1309078710_kak-sdelat-samoprezentaciyu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7817" y="2643182"/>
            <a:ext cx="3393285" cy="2262190"/>
          </a:xfrm>
          <a:prstGeom prst="rect">
            <a:avLst/>
          </a:prstGeom>
        </p:spPr>
      </p:pic>
      <p:pic>
        <p:nvPicPr>
          <p:cNvPr id="5" name="Рисунок 4" descr="neverbalnoe_obscheni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3071810"/>
            <a:ext cx="4048135" cy="2252235"/>
          </a:xfrm>
          <a:prstGeom prst="rect">
            <a:avLst/>
          </a:prstGeom>
        </p:spPr>
      </p:pic>
      <p:pic>
        <p:nvPicPr>
          <p:cNvPr id="6" name="Рисунок 5" descr="66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868" y="4429132"/>
            <a:ext cx="2928958" cy="22025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85728"/>
            <a:ext cx="7467600" cy="6188224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Не меньшее значение имеет и Ваше рукопожатие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: рука должна быть сухой и теплой; рукопожатие должно быть уверенным, но не слишком сильным. Приветствуя представителя компании, не подавайте руки первым. Следите за своей осанкой, стремитесь смотреть в глаза. 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Рисунок 3" descr="9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80" y="2786058"/>
            <a:ext cx="2647049" cy="3264692"/>
          </a:xfrm>
          <a:prstGeom prst="rect">
            <a:avLst/>
          </a:prstGeom>
        </p:spPr>
      </p:pic>
      <p:pic>
        <p:nvPicPr>
          <p:cNvPr id="5" name="Рисунок 4" descr="sobesedovani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3000372"/>
            <a:ext cx="3143272" cy="1948828"/>
          </a:xfrm>
          <a:prstGeom prst="rect">
            <a:avLst/>
          </a:prstGeom>
        </p:spPr>
      </p:pic>
      <p:pic>
        <p:nvPicPr>
          <p:cNvPr id="6" name="Рисунок 5" descr="rykopogati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1736" y="4643446"/>
            <a:ext cx="2946706" cy="19448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14290"/>
            <a:ext cx="7467600" cy="6259662"/>
          </a:xfrm>
        </p:spPr>
        <p:txBody>
          <a:bodyPr/>
          <a:lstStyle/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Не доводите, однако, ничего до крайности. Если Вас кому-либо представят, приложите все усилия, чтобы правильно услышать и запомнить имя этого человека. Если Вы сразу сможете обратиться к собеседнику по имени, это произведет благоприятное впечатление. Переспрашивание же обнаружит излишнюю нервозность.</a:t>
            </a:r>
          </a:p>
          <a:p>
            <a:endParaRPr lang="ru-RU" dirty="0"/>
          </a:p>
        </p:txBody>
      </p:sp>
      <p:pic>
        <p:nvPicPr>
          <p:cNvPr id="4" name="Рисунок 3" descr="91899080_sobesedovani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430" y="4182203"/>
            <a:ext cx="3571900" cy="25243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14290"/>
            <a:ext cx="7467600" cy="6259662"/>
          </a:xfrm>
        </p:spPr>
        <p:txBody>
          <a:bodyPr/>
          <a:lstStyle/>
          <a:p>
            <a:r>
              <a:rPr lang="ru-RU" sz="3000" dirty="0" smtClean="0">
                <a:solidFill>
                  <a:schemeClr val="accent1">
                    <a:lumMod val="75000"/>
                  </a:schemeClr>
                </a:solidFill>
              </a:rPr>
              <a:t>Важно выяснить продолжительность интервью и придерживаться оговоренного времени. Это поможет правильно распределить время между ответами и вопросами, определить степень подробности ответов.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 descr="11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297" y="3143248"/>
            <a:ext cx="4832571" cy="3286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428604"/>
            <a:ext cx="7467600" cy="604534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  <a:t>Резюме необходимо иметь с собой, даже если вы предварительно его высылали и были уведомлены, что оно дошло до адресата</a:t>
            </a:r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</a:rPr>
              <a:t>. Причем лучше иметь его как на бумажном, так и на и электронном носителях – такая предусмотрительность добавит вам дополнительных очков.</a:t>
            </a:r>
            <a:endParaRPr lang="ru-RU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" name="Рисунок 3" descr="podgotovka_rezum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8" y="3571518"/>
            <a:ext cx="3037485" cy="3022297"/>
          </a:xfrm>
          <a:prstGeom prst="rect">
            <a:avLst/>
          </a:prstGeom>
        </p:spPr>
      </p:pic>
      <p:pic>
        <p:nvPicPr>
          <p:cNvPr id="5" name="Рисунок 4" descr="fe2e724e6a6a9eb4d5130e1424a61e80_f50cb2843c1fca087274e3d931642a6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24" y="4000504"/>
            <a:ext cx="3428992" cy="2571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85728"/>
            <a:ext cx="7467600" cy="618822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По окончании встречи обязательно поблагодарите за проявленный к вам интерес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 и уделенное время. Уточните, когда можно узнать о результатах собеседования. По возможности оставьте инициативу звонка за собой. </a:t>
            </a:r>
            <a:endParaRPr lang="ru-RU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Рисунок 3" descr="telefon-obscheni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3357562"/>
            <a:ext cx="2428892" cy="3431149"/>
          </a:xfrm>
          <a:prstGeom prst="rect">
            <a:avLst/>
          </a:prstGeom>
        </p:spPr>
      </p:pic>
      <p:pic>
        <p:nvPicPr>
          <p:cNvPr id="5" name="Рисунок 4" descr="sobesedovani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0" y="3143248"/>
            <a:ext cx="4143404" cy="2568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85728"/>
            <a:ext cx="7467600" cy="618822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Если предложение показалось вам неинтересным и вы уже приняли свое решение, не позволяйте себе резких движений и грубых высказываний – в деловых кругах портить отношения считается признаком непрофессионализма. Да и мало ли, где вам еще придется пересечься с представителем компании, в которой вы проявили себя неграмотно с точки зрения деловой этики.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Рисунок 3" descr="efektivnuy_rykovodite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2" y="3650968"/>
            <a:ext cx="3122466" cy="3066707"/>
          </a:xfrm>
          <a:prstGeom prst="rect">
            <a:avLst/>
          </a:prstGeom>
        </p:spPr>
      </p:pic>
      <p:pic>
        <p:nvPicPr>
          <p:cNvPr id="5" name="Рисунок 4" descr="105-300x19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3786190"/>
            <a:ext cx="4038939" cy="26791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011882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Таким образом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кратко я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постаралась 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изложить все то, что 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знаю 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том, как проходить собеседование. Это и советы специалистов, которые уже достаточно давно работают в сфере подбора персонала, и методическая рекомендация, и просто пища для размышления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36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500042"/>
            <a:ext cx="7496204" cy="5973910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/>
              <a:t>		Знаете </a:t>
            </a:r>
            <a:r>
              <a:rPr lang="ru-RU" sz="2800" b="1" dirty="0" smtClean="0"/>
              <a:t>ли вы, что ваш успех может зависеть не только от профессионального уровня, а еще от умения преподнести себя на собеседовании в выгодном ракурсе?</a:t>
            </a:r>
            <a:endParaRPr lang="ru-RU" sz="2800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7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6314" y="2786058"/>
            <a:ext cx="3810000" cy="2533650"/>
          </a:xfrm>
          <a:prstGeom prst="rect">
            <a:avLst/>
          </a:prstGeom>
        </p:spPr>
      </p:pic>
      <p:pic>
        <p:nvPicPr>
          <p:cNvPr id="5" name="Рисунок 4" descr="podgotovka_k_sobesedovaniu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3643314"/>
            <a:ext cx="4449953" cy="27860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428604"/>
            <a:ext cx="7467600" cy="6045348"/>
          </a:xfrm>
        </p:spPr>
        <p:txBody>
          <a:bodyPr/>
          <a:lstStyle/>
          <a:p>
            <a:pPr>
              <a:buNone/>
            </a:pPr>
            <a:r>
              <a:rPr lang="ru-RU" sz="3600" dirty="0" smtClean="0"/>
              <a:t>		</a:t>
            </a:r>
            <a:r>
              <a:rPr lang="ru-RU" sz="4000" dirty="0" smtClean="0">
                <a:solidFill>
                  <a:schemeClr val="accent1"/>
                </a:solidFill>
              </a:rPr>
              <a:t>Во </a:t>
            </a:r>
            <a:r>
              <a:rPr lang="ru-RU" sz="4000" dirty="0" smtClean="0">
                <a:solidFill>
                  <a:schemeClr val="accent1"/>
                </a:solidFill>
              </a:rPr>
              <a:t>многом ваш успех зависит только от вас и никакие рекомендации, и советы на него повлиять не могут. </a:t>
            </a:r>
            <a:endParaRPr lang="ru-RU" sz="4000" dirty="0" smtClean="0">
              <a:solidFill>
                <a:schemeClr val="accent1"/>
              </a:solidFill>
            </a:endParaRPr>
          </a:p>
          <a:p>
            <a:pPr>
              <a:buNone/>
            </a:pPr>
            <a:r>
              <a:rPr lang="ru-RU" sz="4000" b="1" dirty="0" smtClean="0">
                <a:solidFill>
                  <a:schemeClr val="accent1"/>
                </a:solidFill>
              </a:rPr>
              <a:t>	</a:t>
            </a:r>
            <a:r>
              <a:rPr lang="ru-RU" sz="4000" b="1" dirty="0" smtClean="0">
                <a:solidFill>
                  <a:schemeClr val="accent1"/>
                </a:solidFill>
              </a:rPr>
              <a:t>	Творите </a:t>
            </a:r>
            <a:r>
              <a:rPr lang="ru-RU" sz="4000" b="1" dirty="0" smtClean="0">
                <a:solidFill>
                  <a:schemeClr val="accent1"/>
                </a:solidFill>
              </a:rPr>
              <a:t>свою судьбу собственными руками! </a:t>
            </a:r>
            <a:endParaRPr lang="ru-RU" sz="4000" dirty="0" smtClean="0">
              <a:solidFill>
                <a:schemeClr val="accent1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4083056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</a:rPr>
              <a:t>Удачи Вам в поиске работы</a:t>
            </a: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</a:rPr>
              <a:t>!</a:t>
            </a:r>
            <a:br>
              <a:rPr lang="ru-RU" sz="44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4400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44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</a:rPr>
              <a:t>С наилучшими </a:t>
            </a: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</a:rPr>
              <a:t>пожеланиями!!!</a:t>
            </a:r>
            <a:endParaRPr lang="ru-RU" sz="4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4744" y="6143644"/>
            <a:ext cx="4429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Благодарю за внимание!!!</a:t>
            </a:r>
            <a:endParaRPr lang="ru-RU" sz="2000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226196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accent1"/>
                </a:solidFill>
              </a:rPr>
              <a:t>	Предлагаю вам </a:t>
            </a:r>
            <a:r>
              <a:rPr lang="ru-RU" sz="4000" dirty="0" smtClean="0">
                <a:solidFill>
                  <a:schemeClr val="accent1"/>
                </a:solidFill>
              </a:rPr>
              <a:t>ознакомиться с основными правилами деловых переговоров.</a:t>
            </a:r>
            <a:br>
              <a:rPr lang="ru-RU" sz="4000" dirty="0" smtClean="0">
                <a:solidFill>
                  <a:schemeClr val="accent1"/>
                </a:solidFill>
              </a:rPr>
            </a:br>
            <a:r>
              <a:rPr lang="ru-RU" sz="4000" dirty="0" smtClean="0">
                <a:solidFill>
                  <a:schemeClr val="accent1"/>
                </a:solidFill>
              </a:rPr>
              <a:t>	Вполне </a:t>
            </a:r>
            <a:r>
              <a:rPr lang="ru-RU" sz="4000" dirty="0" smtClean="0">
                <a:solidFill>
                  <a:schemeClr val="accent1"/>
                </a:solidFill>
              </a:rPr>
              <a:t>возможно, что ответы на ваши вопросы лежат на поверхности, и вы легко определите, какие ошибки допускали ранее</a:t>
            </a:r>
            <a:r>
              <a:rPr lang="ru-RU" sz="4000" dirty="0" smtClean="0">
                <a:solidFill>
                  <a:schemeClr val="accent1"/>
                </a:solidFill>
              </a:rPr>
              <a:t>.</a:t>
            </a:r>
            <a:endParaRPr lang="ru-RU" sz="40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правила проведения деловых переговоров</a:t>
            </a:r>
            <a:endParaRPr lang="ru-RU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Внешний вид</a:t>
            </a:r>
            <a:r>
              <a:rPr lang="ru-RU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 – ваша визитная карточка. </a:t>
            </a:r>
            <a:r>
              <a:rPr lang="ru-RU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У вас никогда не будет возможности произвести второй раз первое впечатление</a:t>
            </a:r>
            <a:r>
              <a:rPr lang="ru-RU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!</a:t>
            </a:r>
            <a:endParaRPr lang="ru-RU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Рисунок 5" descr="rykovodite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6" y="2714620"/>
            <a:ext cx="2595567" cy="3893351"/>
          </a:xfrm>
          <a:prstGeom prst="rect">
            <a:avLst/>
          </a:prstGeom>
        </p:spPr>
      </p:pic>
      <p:pic>
        <p:nvPicPr>
          <p:cNvPr id="7" name="Рисунок 6" descr="stili_odegdu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538" y="3143248"/>
            <a:ext cx="3433765" cy="3433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85728"/>
            <a:ext cx="7467600" cy="6188224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	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Самым оптимальным вариантом всегда был и остается классический деловой костюм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 в нейтральных тонах, строгая, аккуратная прическа, минимальное количество косметики, свежий маникюр, отсутствие резких духов. Это поможет вам произвести впечатление делового человека, так как внешний вид соответствует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обстановке.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Рисунок 3" descr="imidg_genschinu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2" y="3571876"/>
            <a:ext cx="2857500" cy="2857500"/>
          </a:xfrm>
          <a:prstGeom prst="rect">
            <a:avLst/>
          </a:prstGeom>
        </p:spPr>
      </p:pic>
      <p:pic>
        <p:nvPicPr>
          <p:cNvPr id="5" name="Рисунок 4" descr="kostum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3042" y="3500438"/>
            <a:ext cx="2143140" cy="30718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14290"/>
            <a:ext cx="7467600" cy="6259662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Обратите особое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внимание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на свои руки!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Руки, состояние ногтей – это важный штрих вашего законченного облика. Посмотрев на руки человека можно определить многое. Для делового маникюра советуем закругленную форму ногтей. Конечно, все ногти должны быть одинаковой длины и чистыми. Цвет лака не должен быть очень ярким, лучше воспользоваться нейтральным или пастельными тонами.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Рисунок 4" descr="2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5452" y="2857496"/>
            <a:ext cx="2236301" cy="2857496"/>
          </a:xfrm>
          <a:prstGeom prst="rect">
            <a:avLst/>
          </a:prstGeom>
        </p:spPr>
      </p:pic>
      <p:pic>
        <p:nvPicPr>
          <p:cNvPr id="6" name="Рисунок 5" descr="beauty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76" y="4357694"/>
            <a:ext cx="1952625" cy="2200275"/>
          </a:xfrm>
          <a:prstGeom prst="rect">
            <a:avLst/>
          </a:prstGeom>
        </p:spPr>
      </p:pic>
      <p:pic>
        <p:nvPicPr>
          <p:cNvPr id="7" name="Рисунок 6" descr="distanciy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0430" y="3929066"/>
            <a:ext cx="2643186" cy="26431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500042"/>
            <a:ext cx="7467600" cy="5973910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Обувь</a:t>
            </a:r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 должна быть идеально чистой, несмотря ни на какие погодные условия, поэтому рекомендуем иметь с собой аксессуар в виде специальной салфетки или губки. По правилам делового этикета не рекомендуется на такие встречи обувать туфли с открытыми носами.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tyfl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4071942"/>
            <a:ext cx="3756015" cy="2500306"/>
          </a:xfrm>
          <a:prstGeom prst="rect">
            <a:avLst/>
          </a:prstGeom>
        </p:spPr>
      </p:pic>
      <p:pic>
        <p:nvPicPr>
          <p:cNvPr id="5" name="Рисунок 4" descr="doc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9190" y="3571877"/>
            <a:ext cx="3171847" cy="26432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85728"/>
            <a:ext cx="7467600" cy="6188224"/>
          </a:xfrm>
        </p:spPr>
        <p:txBody>
          <a:bodyPr/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Не забудьте снять головной убор!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Вести переговоры, не сняв с головы зимнюю шапку, считается не просто признаком дурного тона, но еще говорит о крайней неуверенности в себе кандидата. Это один из самых отталкивающих моментов. Были случаи, когда кандидатам отказывали только по одной этой причине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.</a:t>
            </a:r>
            <a:endParaRPr lang="ru-RU" dirty="0" smtClean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" name="Рисунок 3" descr="1-e133978243996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6432" y="3214685"/>
            <a:ext cx="3055539" cy="2314571"/>
          </a:xfrm>
          <a:prstGeom prst="rect">
            <a:avLst/>
          </a:prstGeom>
        </p:spPr>
      </p:pic>
      <p:pic>
        <p:nvPicPr>
          <p:cNvPr id="5" name="Рисунок 4" descr="42270_unk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3000372"/>
            <a:ext cx="2428892" cy="2428892"/>
          </a:xfrm>
          <a:prstGeom prst="rect">
            <a:avLst/>
          </a:prstGeom>
        </p:spPr>
      </p:pic>
      <p:pic>
        <p:nvPicPr>
          <p:cNvPr id="6" name="Рисунок 5" descr="46608_200907235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8926" y="4071942"/>
            <a:ext cx="2519363" cy="2519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58336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300" b="1" dirty="0" smtClean="0">
                <a:solidFill>
                  <a:schemeClr val="accent2">
                    <a:lumMod val="50000"/>
                  </a:schemeClr>
                </a:solidFill>
              </a:rPr>
              <a:t>Будьте безупречны, даже если компания не предлагает вам выгодных условий, и предложение не столь интересно. Заранее выбросьте из головы мысли типа: «Кто они такие, чтобы я перед ними так выряжался». Это нужно прежде всего вам самим. Предложенный стиль положительно влияет на собственную самооценку и внутреннюю дисциплину, помогает держаться достойно.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186</TotalTime>
  <Words>455</Words>
  <Application>Microsoft Office PowerPoint</Application>
  <PresentationFormat>Экран (4:3)</PresentationFormat>
  <Paragraphs>25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Эркер</vt:lpstr>
      <vt:lpstr>Деловой этикет при трудоустройстве</vt:lpstr>
      <vt:lpstr>Слайд 2</vt:lpstr>
      <vt:lpstr> Предлагаю вам ознакомиться с основными правилами деловых переговоров.  Вполне возможно, что ответы на ваши вопросы лежат на поверхности, и вы легко определите, какие ошибки допускали ранее.</vt:lpstr>
      <vt:lpstr>Основные правила проведения деловых переговоров</vt:lpstr>
      <vt:lpstr>Слайд 5</vt:lpstr>
      <vt:lpstr>Слайд 6</vt:lpstr>
      <vt:lpstr>Слайд 7</vt:lpstr>
      <vt:lpstr>Слайд 8</vt:lpstr>
      <vt:lpstr>Будьте безупречны, даже если компания не предлагает вам выгодных условий, и предложение не столь интересно. Заранее выбросьте из головы мысли типа: «Кто они такие, чтобы я перед ними так выряжался». Это нужно прежде всего вам самим. Предложенный стиль положительно влияет на собственную самооценку и внутреннюю дисциплину, помогает держаться достойно. 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Таким образом, кратко я постаралась изложить все то, что знаю о том, как проходить собеседование. Это и советы специалистов, которые уже достаточно давно работают в сфере подбора персонала, и методическая рекомендация, и просто пища для размышления.</vt:lpstr>
      <vt:lpstr>Слайд 20</vt:lpstr>
      <vt:lpstr>Удачи Вам в поиске работы!  С наилучшими пожеланиями!!!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20</cp:revision>
  <dcterms:created xsi:type="dcterms:W3CDTF">2012-10-04T12:09:55Z</dcterms:created>
  <dcterms:modified xsi:type="dcterms:W3CDTF">2012-10-04T15:16:44Z</dcterms:modified>
</cp:coreProperties>
</file>