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  <p:sldMasterId id="2147483672" r:id="rId2"/>
  </p:sldMasterIdLst>
  <p:notesMasterIdLst>
    <p:notesMasterId r:id="rId22"/>
  </p:notesMasterIdLst>
  <p:sldIdLst>
    <p:sldId id="259" r:id="rId3"/>
    <p:sldId id="291" r:id="rId4"/>
    <p:sldId id="285" r:id="rId5"/>
    <p:sldId id="277" r:id="rId6"/>
    <p:sldId id="276" r:id="rId7"/>
    <p:sldId id="273" r:id="rId8"/>
    <p:sldId id="281" r:id="rId9"/>
    <p:sldId id="275" r:id="rId10"/>
    <p:sldId id="274" r:id="rId11"/>
    <p:sldId id="278" r:id="rId12"/>
    <p:sldId id="300" r:id="rId13"/>
    <p:sldId id="256" r:id="rId14"/>
    <p:sldId id="288" r:id="rId15"/>
    <p:sldId id="298" r:id="rId16"/>
    <p:sldId id="260" r:id="rId17"/>
    <p:sldId id="289" r:id="rId18"/>
    <p:sldId id="262" r:id="rId19"/>
    <p:sldId id="301" r:id="rId20"/>
    <p:sldId id="28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6600CC"/>
    <a:srgbClr val="CC00FF"/>
    <a:srgbClr val="FF99FF"/>
    <a:srgbClr val="993300"/>
    <a:srgbClr val="CC66FF"/>
    <a:srgbClr val="9900CC"/>
    <a:srgbClr val="FF9900"/>
    <a:srgbClr val="873AC0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72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D7826-6DBF-4840-883C-292AA5FCAFB2}" type="datetimeFigureOut">
              <a:rPr lang="ru-RU" smtClean="0"/>
              <a:pPr/>
              <a:t>02.04.2013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1257E5-2547-447B-8C04-F30C03F8E96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28EF3-CAB1-4FB0-BB69-57DC55F5950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5731B7-E00C-4CDE-ADBD-2E2F51DFAB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715105-1540-4FEF-BB2F-38DEFF27C5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FBC82-300A-4E5B-93DC-FA11FC5AC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051993-9A7A-41D8-BAD0-09BC415723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4BFD71-A732-4213-89F8-8EFD6DC391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8E69C5-DF41-4A35-A41E-ED293CBC82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D38AC-B833-4DE1-8986-E9F22F06E0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39A45F-C369-48D7-A931-C55DEBF7EB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FE5CB6-EFDC-4858-BEB3-F74CDDA4B1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32B19D-A243-48F2-9628-DC13BC7FAC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ru-RU" smtClean="0"/>
              <a:t>02.04.2013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5B249251-1CE4-4BB9-B4EC-85CD14EDB0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gif"/><Relationship Id="rId3" Type="http://schemas.openxmlformats.org/officeDocument/2006/relationships/image" Target="../media/image9.jpeg"/><Relationship Id="rId7" Type="http://schemas.openxmlformats.org/officeDocument/2006/relationships/image" Target="../media/image13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gif"/><Relationship Id="rId5" Type="http://schemas.openxmlformats.org/officeDocument/2006/relationships/image" Target="../media/image11.gif"/><Relationship Id="rId4" Type="http://schemas.openxmlformats.org/officeDocument/2006/relationships/image" Target="../media/image10.gi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6.jpeg"/><Relationship Id="rId7" Type="http://schemas.openxmlformats.org/officeDocument/2006/relationships/image" Target="../media/image19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5.jpeg"/><Relationship Id="rId10" Type="http://schemas.openxmlformats.org/officeDocument/2006/relationships/image" Target="../media/image22.png"/><Relationship Id="rId4" Type="http://schemas.openxmlformats.org/officeDocument/2006/relationships/image" Target="../media/image17.jpeg"/><Relationship Id="rId9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uppy.ro/comunitate/yuppy009763/poze/show/41/5459/poze-yuppy009763.html" TargetMode="External"/><Relationship Id="rId3" Type="http://schemas.openxmlformats.org/officeDocument/2006/relationships/hyperlink" Target="http://forum.materinstvo.ru/index.php?showtopic=815726&amp;st=950" TargetMode="External"/><Relationship Id="rId7" Type="http://schemas.openxmlformats.org/officeDocument/2006/relationships/hyperlink" Target="http://forums.tut.by/showthread.php?t=9437016&amp;page=7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ru.123rf.com/photo_9829614_summer-landscape-forest-river-and-the-blue-sky-with-white-clouds.html" TargetMode="External"/><Relationship Id="rId5" Type="http://schemas.openxmlformats.org/officeDocument/2006/relationships/hyperlink" Target="http://darcentre.co.uk/ey-weather-clip-art/" TargetMode="External"/><Relationship Id="rId4" Type="http://schemas.openxmlformats.org/officeDocument/2006/relationships/hyperlink" Target="http://www.smayli.ru/pticia.html" TargetMode="External"/><Relationship Id="rId9" Type="http://schemas.openxmlformats.org/officeDocument/2006/relationships/hyperlink" Target="http://www.uni-altai.ru/festival/metod_kopilka_2010/page/18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857356" y="571481"/>
            <a:ext cx="6929486" cy="39703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УРОК</a:t>
            </a:r>
          </a:p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РУССКОГО ЯЗЫКА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«Употребление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речи</a:t>
            </a:r>
          </a:p>
          <a:p>
            <a:pPr algn="ctr"/>
            <a:r>
              <a:rPr lang="ru-RU" sz="4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имён прилагательных»</a:t>
            </a:r>
            <a:endParaRPr lang="ru-RU" sz="4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357158" y="4500570"/>
            <a:ext cx="2286016" cy="2083610"/>
            <a:chOff x="-1357354" y="6357958"/>
            <a:chExt cx="1645498" cy="1654982"/>
          </a:xfrm>
        </p:grpSpPr>
        <p:sp>
          <p:nvSpPr>
            <p:cNvPr id="7" name="Овал 6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Овал 7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10" name="TextBox 9"/>
          <p:cNvSpPr txBox="1"/>
          <p:nvPr/>
        </p:nvSpPr>
        <p:spPr>
          <a:xfrm>
            <a:off x="3143240" y="5534561"/>
            <a:ext cx="442915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Коломенская Виктория Григорьевна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учитель начальных классов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МБОУ СОШ № 15 г. Владикавказ</a:t>
            </a:r>
          </a:p>
          <a:p>
            <a:pPr algn="ctr"/>
            <a:r>
              <a:rPr lang="ru-RU" sz="2000" dirty="0" smtClean="0">
                <a:solidFill>
                  <a:schemeClr val="tx2"/>
                </a:solidFill>
              </a:rPr>
              <a:t>март, 2013</a:t>
            </a:r>
            <a:endParaRPr lang="ru-RU" sz="2000" dirty="0">
              <a:solidFill>
                <a:schemeClr val="tx2"/>
              </a:solidFill>
            </a:endParaRP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1026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3643314"/>
            <a:ext cx="4041492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Ж _ ЛТЫЙ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00430" y="3429000"/>
            <a:ext cx="1643074" cy="1571636"/>
          </a:xfrm>
          <a:prstGeom prst="ellipse">
            <a:avLst/>
          </a:prstGeom>
          <a:solidFill>
            <a:srgbClr val="FFFF00"/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?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5072074"/>
            <a:ext cx="6270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Ё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072074"/>
            <a:ext cx="7841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5214942" y="1500174"/>
            <a:ext cx="1500198" cy="1785950"/>
            <a:chOff x="3571868" y="1071546"/>
            <a:chExt cx="1857388" cy="1785950"/>
          </a:xfrm>
        </p:grpSpPr>
        <p:sp>
          <p:nvSpPr>
            <p:cNvPr id="12" name="Блок-схема: магнитный диск 11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rgbClr val="FFFF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магнитный диск 12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-3.33333E-6 L 0.07431 -0.21157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" y="-10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7" grpId="1"/>
      <p:bldP spid="8" grpId="0"/>
      <p:bldP spid="8" grpId="1"/>
      <p:bldP spid="8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XP\Мои документы\мама документы\ПРЕЗЕНТАЦИИ МОИ\3 Б класс\УРОК МОЙ 3 кл ИМ ПРИЛ\477131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00034" y="1152487"/>
            <a:ext cx="3841748" cy="2928958"/>
          </a:xfrm>
          <a:prstGeom prst="rect">
            <a:avLst/>
          </a:prstGeom>
          <a:noFill/>
        </p:spPr>
      </p:pic>
      <p:pic>
        <p:nvPicPr>
          <p:cNvPr id="5" name="Picture 2" descr="C:\Documents and Settings\UserXP\Мои документы\мама документы\ПРЕЗЕНТАЦИИ МОИ\3 Б класс\УРОК МОЙ 3 кл ИМ ПРИЛ\0574350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786314" y="1142984"/>
            <a:ext cx="3857652" cy="2938461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2214546" y="428604"/>
            <a:ext cx="1632178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latin typeface="Arial"/>
                <a:cs typeface="Arial"/>
              </a:rPr>
              <a:t>зимой</a:t>
            </a:r>
            <a:endParaRPr lang="ru-RU" sz="4000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  <a:latin typeface="Arial"/>
              <a:cs typeface="Arial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214942" y="428604"/>
            <a:ext cx="1849225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kern="1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latin typeface="Arial"/>
                <a:cs typeface="Arial"/>
              </a:rPr>
              <a:t>весной</a:t>
            </a:r>
            <a:endParaRPr lang="ru-RU" sz="4000" kern="1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0033CC"/>
              </a:solidFill>
              <a:latin typeface="Arial"/>
              <a:cs typeface="Arial"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428596" y="4286256"/>
            <a:ext cx="2140759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последний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6286512" y="4286256"/>
            <a:ext cx="237807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искристый</a:t>
            </a:r>
          </a:p>
        </p:txBody>
      </p:sp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428596" y="4786322"/>
            <a:ext cx="1657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мокрый</a:t>
            </a:r>
          </a:p>
        </p:txBody>
      </p: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6643702" y="4786322"/>
            <a:ext cx="200026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колючий</a:t>
            </a:r>
          </a:p>
        </p:txBody>
      </p:sp>
      <p:sp>
        <p:nvSpPr>
          <p:cNvPr id="13" name="Text Box 11"/>
          <p:cNvSpPr txBox="1">
            <a:spLocks noChangeArrowheads="1"/>
          </p:cNvSpPr>
          <p:nvPr/>
        </p:nvSpPr>
        <p:spPr bwMode="auto">
          <a:xfrm>
            <a:off x="3857620" y="4286256"/>
            <a:ext cx="209232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грязный</a:t>
            </a: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6429388" y="5786454"/>
            <a:ext cx="2235196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пушистый</a:t>
            </a: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5929322" y="5286388"/>
            <a:ext cx="2735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серебристый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428596" y="5286388"/>
            <a:ext cx="164307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рыхлый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3714744" y="5286388"/>
            <a:ext cx="237807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белый</a:t>
            </a:r>
          </a:p>
        </p:txBody>
      </p:sp>
      <p:sp>
        <p:nvSpPr>
          <p:cNvPr id="18" name="Text Box 16"/>
          <p:cNvSpPr txBox="1">
            <a:spLocks noChangeArrowheads="1"/>
          </p:cNvSpPr>
          <p:nvPr/>
        </p:nvSpPr>
        <p:spPr bwMode="auto">
          <a:xfrm>
            <a:off x="3857620" y="5786454"/>
            <a:ext cx="221457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41AE6"/>
                </a:solidFill>
              </a:rPr>
              <a:t>чисты</a:t>
            </a:r>
            <a:r>
              <a:rPr lang="ru-RU" sz="2800" b="1" dirty="0" smtClean="0">
                <a:solidFill>
                  <a:srgbClr val="041AE6"/>
                </a:solidFill>
                <a:latin typeface="+mn-lt"/>
              </a:rPr>
              <a:t>й</a:t>
            </a:r>
            <a:endParaRPr lang="ru-RU" sz="2800" b="1" dirty="0">
              <a:solidFill>
                <a:srgbClr val="041AE6"/>
              </a:solidFill>
              <a:latin typeface="+mn-lt"/>
            </a:endParaRPr>
          </a:p>
        </p:txBody>
      </p:sp>
      <p:sp>
        <p:nvSpPr>
          <p:cNvPr id="19" name="Text Box 17"/>
          <p:cNvSpPr txBox="1">
            <a:spLocks noChangeArrowheads="1"/>
          </p:cNvSpPr>
          <p:nvPr/>
        </p:nvSpPr>
        <p:spPr bwMode="auto">
          <a:xfrm>
            <a:off x="3929058" y="4857760"/>
            <a:ext cx="1949444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41AE6"/>
                </a:solidFill>
                <a:latin typeface="+mn-lt"/>
              </a:rPr>
              <a:t>серый</a:t>
            </a:r>
          </a:p>
        </p:txBody>
      </p:sp>
      <p:sp>
        <p:nvSpPr>
          <p:cNvPr id="20" name="Text Box 14"/>
          <p:cNvSpPr txBox="1">
            <a:spLocks noChangeArrowheads="1"/>
          </p:cNvSpPr>
          <p:nvPr/>
        </p:nvSpPr>
        <p:spPr bwMode="auto">
          <a:xfrm>
            <a:off x="428596" y="5786454"/>
            <a:ext cx="207170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41AE6"/>
                </a:solidFill>
                <a:latin typeface="+mn-lt"/>
              </a:rPr>
              <a:t>скрипучий</a:t>
            </a:r>
            <a:endParaRPr lang="ru-RU" sz="2800" b="1" dirty="0">
              <a:solidFill>
                <a:srgbClr val="041AE6"/>
              </a:solidFill>
              <a:latin typeface="+mn-lt"/>
            </a:endParaRPr>
          </a:p>
        </p:txBody>
      </p:sp>
      <p:sp>
        <p:nvSpPr>
          <p:cNvPr id="21" name="Управляющая кнопка: далее 20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Управляющая кнопка: справка 22">
            <a:hlinkClick r:id="" action="ppaction://noaction" highlightClick="1"/>
          </p:cNvPr>
          <p:cNvSpPr/>
          <p:nvPr/>
        </p:nvSpPr>
        <p:spPr>
          <a:xfrm>
            <a:off x="7929586" y="6286520"/>
            <a:ext cx="357190" cy="357166"/>
          </a:xfrm>
          <a:prstGeom prst="actionButtonHelp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4.44444E-6 L 0.67084 -0.00578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5" y="-3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955 -0.00046 L 0.65556 0.10996 " pathEditMode="relative" rAng="0" ptsTypes="AA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23" y="55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11111E-6 L -0.58004 0.13148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0" y="66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-4.07407E-6 L -0.68646 -0.21851 " pathEditMode="relative" rAng="0" ptsTypes="AA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3" y="-10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-0.64444 -0.0046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2" y="-2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2.22222E-6 L -0.17013 0.00602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3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4.44444E-6 L 0.25504 0.05741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7" y="2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2.22222E-6 L 0.22187 -0.14028 " pathEditMode="relative" rAng="0" ptsTypes="AA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" y="-7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718 -0.00579 L -0.67049 0.07246 " pathEditMode="relative" rAng="0" ptsTypes="AA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4" y="39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4.44444E-6 L -0.16892 -0.21388 " pathEditMode="relative" rAng="0" ptsTypes="AA">
                                      <p:cBhvr>
                                        <p:cTn id="2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" y="-10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1684 -0.00463 L 0.52188 -0.15607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2" y="-7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63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3.33333E-6 L 0.24722 0.03704 " pathEditMode="relative" rAng="0" ptsTypes="AA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4" y="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47411" y="2967335"/>
            <a:ext cx="43091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ФИЗМИНУТКА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Управляющая кнопка: далее 2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Выноска-облако 26"/>
          <p:cNvSpPr/>
          <p:nvPr/>
        </p:nvSpPr>
        <p:spPr>
          <a:xfrm>
            <a:off x="285720" y="214290"/>
            <a:ext cx="3643338" cy="1428760"/>
          </a:xfrm>
          <a:prstGeom prst="cloudCallout">
            <a:avLst>
              <a:gd name="adj1" fmla="val 42720"/>
              <a:gd name="adj2" fmla="val 82476"/>
            </a:avLst>
          </a:prstGeom>
          <a:solidFill>
            <a:schemeClr val="accent5">
              <a:lumMod val="20000"/>
              <a:lumOff val="8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p3d extrusionH="57150">
              <a:bevelT w="38100" h="38100" prst="convex"/>
            </a:sp3d>
          </a:bodyPr>
          <a:lstStyle/>
          <a:p>
            <a:pPr algn="ctr">
              <a:defRPr/>
            </a:pPr>
            <a:endParaRPr lang="ru-RU">
              <a:ln>
                <a:solidFill>
                  <a:schemeClr val="accent5">
                    <a:lumMod val="40000"/>
                    <a:lumOff val="60000"/>
                  </a:schemeClr>
                </a:solidFill>
              </a:ln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  <a:reflection blurRad="6350" stA="55000" endA="50" endPos="85000" dist="29997" dir="5400000" sy="-100000" algn="bl" rotWithShape="0"/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85720" y="428604"/>
            <a:ext cx="464347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Де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лай,  как мы !</a:t>
            </a:r>
          </a:p>
        </p:txBody>
      </p:sp>
      <p:pic>
        <p:nvPicPr>
          <p:cNvPr id="15" name="Picture 4" descr="C:\Documents and Settings\UserXP\Мои документы\Мама картинки2\Мама 1\АНИМАЦИЯ (2)\АНИМАЦИИ\Рисунок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57688" y="3000375"/>
            <a:ext cx="1928812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Picture 4" descr="C:\Documents and Settings\UserXP\Мои документы\Мама картинки2\Мама 1\АНИМАЦИЯ (2)\АНИМАЦИИ\Рисунок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29375" y="1500188"/>
            <a:ext cx="1711325" cy="281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C:\Documents and Settings\UserXP\Мои документы\Мама картинки2\Мама 1\АНИМАЦИЯ (2)\АНИМАЦИИ\Рисунок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0" y="1428750"/>
            <a:ext cx="1071563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3" descr="C:\Documents and Settings\UserXP\Мои документы\Мама картинки2\Мама 1\АНИМАЦИЯ (2)\АНИМАЦИИ\Рисунок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71938" y="3214688"/>
            <a:ext cx="2500312" cy="2987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3" descr="C:\Documents and Settings\UserXP\Мои документы\Мама картинки2\Мама 1\АНИМАЦИЯ (2)\АНИМАЦИИ\Рисунок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00500" y="1298575"/>
            <a:ext cx="1636713" cy="195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3" descr="C:\Documents and Settings\UserXP\Мои документы\Мама картинки2\Мама 1\АНИМАЦИЯ (2)\АНИМАЦИИ\Рисунок4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50" y="1714500"/>
            <a:ext cx="2065338" cy="2468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Picture 2" descr="C:\Documents and Settings\UserXP\Мои документы\Мама картинки2\Мама 1\АНИМАЦИЯ (2)\АНИМАЦИИ (1)\0c458cf212246bfd44bde6fd3c719a7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398838" y="2857500"/>
            <a:ext cx="28162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Picture 2" descr="C:\Documents and Settings\UserXP\Мои документы\Мама картинки2\Мама 1\АНИМАЦИЯ (2)\АНИМАЦИИ (1)\0c458cf212246bfd44bde6fd3c719a7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50" y="1357313"/>
            <a:ext cx="2298700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2" descr="C:\Documents and Settings\UserXP\Мои документы\Мама картинки2\Мама 1\АНИМАЦИЯ (2)\АНИМАЦИИ (1)\0c458cf212246bfd44bde6fd3c719a70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3929063" y="1143000"/>
            <a:ext cx="1816100" cy="211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4" descr="C:\Documents and Settings\UserXP\Мои документы\Мама картинки2\Мама 1\АНИМАЦИЯ (3)\Новая папка\c5fbb1998b7d0b02bea34279dd49d2c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3714750" y="2286000"/>
            <a:ext cx="2286000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Picture 4" descr="C:\Documents and Settings\UserXP\Мои документы\Мама картинки2\Мама 1\АНИМАЦИЯ (3)\Новая папка\c5fbb1998b7d0b02bea34279dd49d2c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00750" y="1071563"/>
            <a:ext cx="1841500" cy="331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4" descr="C:\Documents and Settings\UserXP\Мои документы\Мама картинки2\Мама 1\АНИМАЦИЯ (3)\Новая папка\c5fbb1998b7d0b02bea34279dd49d2c3.gif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4071938" y="857250"/>
            <a:ext cx="1462087" cy="264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2" descr="C:\Documents and Settings\UserXP\Мои документы\Мама картинки2\Мама 1\АНИМАЦИЯ (3)\Новая папка\c15b8f3041c64989f216fd82e7d2fc4f.gif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29188" y="2857500"/>
            <a:ext cx="2143125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Прямоугольник 27"/>
          <p:cNvSpPr/>
          <p:nvPr/>
        </p:nvSpPr>
        <p:spPr>
          <a:xfrm>
            <a:off x="0" y="500042"/>
            <a:ext cx="4643470" cy="769441"/>
          </a:xfrm>
          <a:prstGeom prst="rect">
            <a:avLst/>
          </a:prstGeom>
          <a:noFill/>
        </p:spPr>
        <p:txBody>
          <a:bodyPr>
            <a:spAutoFit/>
            <a:scene3d>
              <a:camera prst="perspectiveContrastingRightFacing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Молодц</a:t>
            </a:r>
            <a:r>
              <a:rPr lang="ru-RU" sz="4400" b="1" spc="50" dirty="0">
                <a:ln w="11430"/>
                <a:solidFill>
                  <a:srgbClr val="FF0000"/>
                </a:solidFill>
                <a:effectLst>
                  <a:glow rad="228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ы  !</a:t>
            </a:r>
          </a:p>
        </p:txBody>
      </p: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sndAc>
      <p:stSnd>
        <p:snd r:embed="rId2" name="Детские = Из чего же_CUT_CUT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20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7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31000"/>
                            </p:stCondLst>
                            <p:childTnLst>
                              <p:par>
                                <p:cTn id="5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300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5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7000"/>
                            </p:stCondLst>
                            <p:childTnLst>
                              <p:par>
                                <p:cTn id="67" presetID="10" presetClass="exit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000"/>
                            </p:stCondLst>
                            <p:childTnLst>
                              <p:par>
                                <p:cTn id="7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4000"/>
                            </p:stCondLst>
                            <p:childTnLst>
                              <p:par>
                                <p:cTn id="7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0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8000"/>
                            </p:stCondLst>
                            <p:childTnLst>
                              <p:par>
                                <p:cTn id="8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490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Группа 11"/>
          <p:cNvGrpSpPr/>
          <p:nvPr/>
        </p:nvGrpSpPr>
        <p:grpSpPr>
          <a:xfrm>
            <a:off x="4857752" y="571480"/>
            <a:ext cx="3429024" cy="3429024"/>
            <a:chOff x="4683108" y="571480"/>
            <a:chExt cx="3429024" cy="3429024"/>
          </a:xfrm>
        </p:grpSpPr>
        <p:pic>
          <p:nvPicPr>
            <p:cNvPr id="5123" name="Picture 3" descr="C:\Documents and Settings\UserXP\Мои документы\мама документы\ПРЕЗЕНТАЦИИ МОИ\3 Б класс\УРОК МОЙ 3 кл ИМ ПРИЛ\9930712-vector-autumn-landscape-forest-river-and-the-blue-sky-with-white-clouds.jpg"/>
            <p:cNvPicPr>
              <a:picLocks noChangeAspect="1" noChangeArrowheads="1"/>
            </p:cNvPicPr>
            <p:nvPr/>
          </p:nvPicPr>
          <p:blipFill>
            <a:blip r:embed="rId2" cstate="email">
              <a:lum bright="-20000" contrast="-10000"/>
            </a:blip>
            <a:srcRect/>
            <a:stretch>
              <a:fillRect/>
            </a:stretch>
          </p:blipFill>
          <p:spPr bwMode="auto">
            <a:xfrm>
              <a:off x="4683108" y="571480"/>
              <a:ext cx="3429024" cy="3429024"/>
            </a:xfrm>
            <a:prstGeom prst="rect">
              <a:avLst/>
            </a:prstGeom>
            <a:ln w="88900" cap="sq" cmpd="thickThin">
              <a:solidFill>
                <a:schemeClr val="accent1"/>
              </a:solidFill>
              <a:prstDash val="solid"/>
              <a:miter lim="800000"/>
            </a:ln>
            <a:effectLst>
              <a:innerShdw blurRad="76200">
                <a:srgbClr val="000000"/>
              </a:innerShdw>
            </a:effectLst>
          </p:spPr>
        </p:pic>
        <p:pic>
          <p:nvPicPr>
            <p:cNvPr id="5" name="Picture 4" descr="C:\Documents and Settings\UserXP\Мои документы\Мама картинки1\рисунки\2c8df37d42e9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6">
                  <a:shade val="45000"/>
                  <a:satMod val="135000"/>
                </a:schemeClr>
                <a:prstClr val="white"/>
              </a:duotone>
              <a:lum bright="-20000" contrast="-20000"/>
            </a:blip>
            <a:srcRect/>
            <a:stretch>
              <a:fillRect/>
            </a:stretch>
          </p:blipFill>
          <p:spPr bwMode="auto">
            <a:xfrm>
              <a:off x="5429256" y="1714488"/>
              <a:ext cx="1571636" cy="1643074"/>
            </a:xfrm>
            <a:prstGeom prst="rect">
              <a:avLst/>
            </a:prstGeom>
            <a:noFill/>
          </p:spPr>
        </p:pic>
        <p:pic>
          <p:nvPicPr>
            <p:cNvPr id="9" name="Picture 4" descr="C:\Documents and Settings\UserXP\Мои документы\мама документы\ПРЕЗЕНТАЦИИ МОИ\496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lum bright="-10000" contrast="-10000"/>
            </a:blip>
            <a:srcRect/>
            <a:stretch>
              <a:fillRect/>
            </a:stretch>
          </p:blipFill>
          <p:spPr bwMode="auto">
            <a:xfrm>
              <a:off x="4786314" y="1142984"/>
              <a:ext cx="1143008" cy="1058191"/>
            </a:xfrm>
            <a:prstGeom prst="rect">
              <a:avLst/>
            </a:prstGeom>
            <a:noFill/>
          </p:spPr>
        </p:pic>
        <p:pic>
          <p:nvPicPr>
            <p:cNvPr id="11" name="Picture 4" descr="C:\Documents and Settings\UserXP\Мои документы\мама документы\ПРЕЗЕНТАЦИИ МОИ\496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lum bright="-20000" contrast="-10000"/>
            </a:blip>
            <a:srcRect/>
            <a:stretch>
              <a:fillRect/>
            </a:stretch>
          </p:blipFill>
          <p:spPr bwMode="auto">
            <a:xfrm>
              <a:off x="6429388" y="1071546"/>
              <a:ext cx="1143008" cy="1058191"/>
            </a:xfrm>
            <a:prstGeom prst="rect">
              <a:avLst/>
            </a:prstGeom>
            <a:noFill/>
          </p:spPr>
        </p:pic>
        <p:pic>
          <p:nvPicPr>
            <p:cNvPr id="10" name="Picture 4" descr="C:\Documents and Settings\UserXP\Мои документы\мама документы\ПРЕЗЕНТАЦИИ МОИ\4965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grayscl/>
              <a:lum bright="-10000" contrast="-10000"/>
            </a:blip>
            <a:srcRect/>
            <a:stretch>
              <a:fillRect/>
            </a:stretch>
          </p:blipFill>
          <p:spPr bwMode="auto">
            <a:xfrm>
              <a:off x="5540364" y="857232"/>
              <a:ext cx="1143008" cy="1058191"/>
            </a:xfrm>
            <a:prstGeom prst="rect">
              <a:avLst/>
            </a:prstGeom>
            <a:noFill/>
          </p:spPr>
        </p:pic>
      </p:grpSp>
      <p:sp>
        <p:nvSpPr>
          <p:cNvPr id="14" name="Управляющая кнопка: далее 13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1714480" y="4357694"/>
            <a:ext cx="68580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     </a:t>
            </a:r>
            <a:r>
              <a:rPr lang="ru-RU" sz="3600" dirty="0" smtClean="0"/>
              <a:t>Был …   день. Дул … ветер. По …       небу плыли … облака. Погода </a:t>
            </a:r>
          </a:p>
          <a:p>
            <a:r>
              <a:rPr lang="ru-RU" sz="3600" dirty="0" smtClean="0"/>
              <a:t>была ... .  И настроение было … .</a:t>
            </a:r>
            <a:endParaRPr lang="ru-RU" sz="36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0" y="4929198"/>
            <a:ext cx="1645498" cy="1654982"/>
            <a:chOff x="0" y="4929198"/>
            <a:chExt cx="1645498" cy="1654982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0" y="4929198"/>
              <a:ext cx="1645498" cy="1654982"/>
              <a:chOff x="-1357354" y="6357958"/>
              <a:chExt cx="1645498" cy="1654982"/>
            </a:xfrm>
          </p:grpSpPr>
          <p:sp>
            <p:nvSpPr>
              <p:cNvPr id="17" name="Овал 16"/>
              <p:cNvSpPr/>
              <p:nvPr/>
            </p:nvSpPr>
            <p:spPr>
              <a:xfrm>
                <a:off x="-928726" y="7429528"/>
                <a:ext cx="928726" cy="428628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Овал 17"/>
              <p:cNvSpPr/>
              <p:nvPr/>
            </p:nvSpPr>
            <p:spPr>
              <a:xfrm>
                <a:off x="-928726" y="6679405"/>
                <a:ext cx="571504" cy="35719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pic>
            <p:nvPicPr>
              <p:cNvPr id="19" name="Picture 4" descr="C:\Documents and Settings\UserXP\Мои документы\Мама картинки2\Мама 3\Новая папка (8)\cb894bb7a561t.jpg"/>
              <p:cNvPicPr>
                <a:picLocks noChangeAspect="1" noChangeArrowheads="1"/>
              </p:cNvPicPr>
              <p:nvPr/>
            </p:nvPicPr>
            <p:blipFill>
              <a:blip r:embed="rId5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-1357354" y="6357958"/>
                <a:ext cx="1645498" cy="1654982"/>
              </a:xfrm>
              <a:prstGeom prst="rect">
                <a:avLst/>
              </a:prstGeom>
              <a:noFill/>
            </p:spPr>
          </p:pic>
        </p:grpSp>
        <p:pic>
          <p:nvPicPr>
            <p:cNvPr id="24" name="Picture 2" descr="C:\Documents and Settings\UserXP\Мои документы\Мама картинки2\Мама 2\картинки из папки Вика2\Новая папка (3)\6afcd2cf7ce8t.jpg"/>
            <p:cNvPicPr>
              <a:picLocks noChangeAspect="1" noChangeArrowheads="1"/>
            </p:cNvPicPr>
            <p:nvPr/>
          </p:nvPicPr>
          <p:blipFill>
            <a:blip r:embed="rId6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928662" y="5572140"/>
              <a:ext cx="714380" cy="816434"/>
            </a:xfrm>
            <a:prstGeom prst="rect">
              <a:avLst/>
            </a:prstGeom>
            <a:noFill/>
          </p:spPr>
        </p:pic>
      </p:grpSp>
      <p:grpSp>
        <p:nvGrpSpPr>
          <p:cNvPr id="29" name="Группа 28"/>
          <p:cNvGrpSpPr/>
          <p:nvPr/>
        </p:nvGrpSpPr>
        <p:grpSpPr>
          <a:xfrm>
            <a:off x="857224" y="571480"/>
            <a:ext cx="3429024" cy="3429024"/>
            <a:chOff x="857224" y="571480"/>
            <a:chExt cx="3429024" cy="3429024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857224" y="571480"/>
              <a:ext cx="3429024" cy="3429024"/>
              <a:chOff x="1000100" y="571480"/>
              <a:chExt cx="3429024" cy="3429024"/>
            </a:xfrm>
          </p:grpSpPr>
          <p:pic>
            <p:nvPicPr>
              <p:cNvPr id="5122" name="Picture 2" descr="C:\Documents and Settings\UserXP\Мои документы\мама документы\ПРЕЗЕНТАЦИИ МОИ\3 Б класс\УРОК МОЙ 3 кл ИМ ПРИЛ\9829614-summer-landscape-forest-river-and-the-blue-sky-with-white-clouds.jpg"/>
              <p:cNvPicPr>
                <a:picLocks noChangeAspect="1" noChangeArrowheads="1"/>
              </p:cNvPicPr>
              <p:nvPr/>
            </p:nvPicPr>
            <p:blipFill>
              <a:blip r:embed="rId7" cstate="email">
                <a:lum contrast="20000"/>
              </a:blip>
              <a:srcRect/>
              <a:stretch>
                <a:fillRect/>
              </a:stretch>
            </p:blipFill>
            <p:spPr bwMode="auto">
              <a:xfrm>
                <a:off x="1000100" y="571480"/>
                <a:ext cx="3429024" cy="3429024"/>
              </a:xfrm>
              <a:prstGeom prst="rect">
                <a:avLst/>
              </a:prstGeom>
              <a:ln w="88900" cap="sq" cmpd="thickThin">
                <a:solidFill>
                  <a:schemeClr val="accent1"/>
                </a:solidFill>
                <a:prstDash val="solid"/>
                <a:miter lim="800000"/>
              </a:ln>
              <a:effectLst>
                <a:innerShdw blurRad="76200">
                  <a:srgbClr val="000000"/>
                </a:innerShdw>
              </a:effectLst>
            </p:spPr>
          </p:pic>
          <p:pic>
            <p:nvPicPr>
              <p:cNvPr id="4" name="Picture 4" descr="C:\Documents and Settings\UserXP\Мои документы\Мама картинки1\рисунки\2c8df37d42e9.jpg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20000"/>
              </a:blip>
              <a:srcRect/>
              <a:stretch>
                <a:fillRect/>
              </a:stretch>
            </p:blipFill>
            <p:spPr bwMode="auto">
              <a:xfrm>
                <a:off x="1785918" y="1714488"/>
                <a:ext cx="1571636" cy="1643074"/>
              </a:xfrm>
              <a:prstGeom prst="rect">
                <a:avLst/>
              </a:prstGeom>
              <a:noFill/>
            </p:spPr>
          </p:pic>
          <p:pic>
            <p:nvPicPr>
              <p:cNvPr id="7" name="Picture 5" descr="C:\Documents and Settings\UserXP\Мои документы\мама документы\ПРЕЗЕНТАЦИИ МОИ\1328553772_weather.jpg"/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2000232" y="642918"/>
                <a:ext cx="1285884" cy="1000156"/>
              </a:xfrm>
              <a:prstGeom prst="rect">
                <a:avLst/>
              </a:prstGeom>
              <a:noFill/>
            </p:spPr>
          </p:pic>
          <p:pic>
            <p:nvPicPr>
              <p:cNvPr id="8" name="Picture 5" descr="C:\Documents and Settings\UserXP\Мои документы\мама документы\ПРЕЗЕНТАЦИИ МОИ\1328553772_weather.jpg"/>
              <p:cNvPicPr>
                <a:picLocks noChangeAspect="1" noChangeArrowheads="1"/>
              </p:cNvPicPr>
              <p:nvPr/>
            </p:nvPicPr>
            <p:blipFill>
              <a:blip r:embed="rId8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000364" y="642918"/>
                <a:ext cx="1285884" cy="1000156"/>
              </a:xfrm>
              <a:prstGeom prst="rect">
                <a:avLst/>
              </a:prstGeom>
              <a:noFill/>
            </p:spPr>
          </p:pic>
          <p:pic>
            <p:nvPicPr>
              <p:cNvPr id="6" name="Picture 5" descr="C:\Documents and Settings\UserXP\Мои документы\мама документы\ПРЕЗЕНТАЦИИ МОИ\weather-icons-sun-754.png"/>
              <p:cNvPicPr>
                <a:picLocks noChangeAspect="1" noChangeArrowheads="1"/>
              </p:cNvPicPr>
              <p:nvPr/>
            </p:nvPicPr>
            <p:blipFill>
              <a:blip r:embed="rId9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-10000" contrast="10000"/>
              </a:blip>
              <a:srcRect/>
              <a:stretch>
                <a:fillRect/>
              </a:stretch>
            </p:blipFill>
            <p:spPr bwMode="auto">
              <a:xfrm>
                <a:off x="1142976" y="714356"/>
                <a:ext cx="1145880" cy="1143008"/>
              </a:xfrm>
              <a:prstGeom prst="rect">
                <a:avLst/>
              </a:prstGeom>
              <a:noFill/>
            </p:spPr>
          </p:pic>
        </p:grpSp>
        <p:pic>
          <p:nvPicPr>
            <p:cNvPr id="5126" name="Picture 6" descr="C:\Documents and Settings\UserXP\Рабочий стол\Безымянный89.bmp"/>
            <p:cNvPicPr>
              <a:picLocks noChangeAspect="1" noChangeArrowheads="1"/>
            </p:cNvPicPr>
            <p:nvPr/>
          </p:nvPicPr>
          <p:blipFill>
            <a:blip r:embed="rId10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57224" y="2214554"/>
              <a:ext cx="1071570" cy="1785950"/>
            </a:xfrm>
            <a:prstGeom prst="rect">
              <a:avLst/>
            </a:prstGeom>
            <a:noFill/>
          </p:spPr>
        </p:pic>
      </p:grp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alphaModFix amt="61000"/>
            <a:lum bright="-11000" contrast="18000"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Управляющая кнопка: далее 1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571480"/>
            <a:ext cx="37239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АНТОНИМЫ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214414" y="2000240"/>
            <a:ext cx="728667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/>
              <a:t>ЛЁГКИЙ ЧЕМОДАН  – </a:t>
            </a:r>
          </a:p>
          <a:p>
            <a:r>
              <a:rPr lang="ru-RU" sz="3600" b="1" dirty="0" smtClean="0"/>
              <a:t>ЛЁГКИЙ МОРОЗ  – </a:t>
            </a:r>
          </a:p>
          <a:p>
            <a:r>
              <a:rPr lang="ru-RU" sz="3600" b="1" dirty="0" smtClean="0"/>
              <a:t>ЛЁГКАЯ  ЗАДАЧА  – </a:t>
            </a:r>
          </a:p>
          <a:p>
            <a:r>
              <a:rPr lang="ru-RU" sz="3600" b="1" dirty="0" smtClean="0"/>
              <a:t>СВЕЖИЙ ОГУРЕЦ  – </a:t>
            </a:r>
          </a:p>
          <a:p>
            <a:r>
              <a:rPr lang="ru-RU" sz="3600" b="1" dirty="0" smtClean="0"/>
              <a:t>СВЕЖИЙ ХЛЕБ  – </a:t>
            </a:r>
            <a:endParaRPr lang="ru-RU" sz="36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4714876" y="2000240"/>
            <a:ext cx="350046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        </a:t>
            </a:r>
            <a:r>
              <a:rPr lang="ru-RU" sz="3600" b="1" dirty="0" smtClean="0">
                <a:solidFill>
                  <a:srgbClr val="C00000"/>
                </a:solidFill>
              </a:rPr>
              <a:t>ТЯЖЁЛЫЙ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  СИЛЬНЫЙ  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   ТРУДНАЯ 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    СОЛЁНЫЙ</a:t>
            </a:r>
          </a:p>
          <a:p>
            <a:r>
              <a:rPr lang="ru-RU" sz="3600" b="1" dirty="0" smtClean="0">
                <a:solidFill>
                  <a:srgbClr val="C00000"/>
                </a:solidFill>
              </a:rPr>
              <a:t> ЧЁРСТВЫЙ</a:t>
            </a:r>
            <a:endParaRPr lang="ru-RU" sz="3600" b="1" dirty="0">
              <a:solidFill>
                <a:srgbClr val="C00000"/>
              </a:solidFill>
            </a:endParaRPr>
          </a:p>
        </p:txBody>
      </p:sp>
      <p:pic>
        <p:nvPicPr>
          <p:cNvPr id="6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00892" y="4429132"/>
            <a:ext cx="1714512" cy="1764939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14612" y="571480"/>
            <a:ext cx="420262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АНТОНИМЫ </a:t>
            </a:r>
          </a:p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в  пословицах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Управляющая кнопка: далее 3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4102" y="4128673"/>
            <a:ext cx="2096195" cy="2157848"/>
          </a:xfrm>
          <a:prstGeom prst="rect">
            <a:avLst/>
          </a:prstGeom>
          <a:noFill/>
        </p:spPr>
      </p:pic>
      <p:sp>
        <p:nvSpPr>
          <p:cNvPr id="6" name="Скругленная прямоугольная выноска 5"/>
          <p:cNvSpPr/>
          <p:nvPr/>
        </p:nvSpPr>
        <p:spPr>
          <a:xfrm>
            <a:off x="2714612" y="2571744"/>
            <a:ext cx="5643602" cy="1143008"/>
          </a:xfrm>
          <a:prstGeom prst="wedgeRoundRectCallout">
            <a:avLst>
              <a:gd name="adj1" fmla="val -59667"/>
              <a:gd name="adj2" fmla="val 58945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Лучшая  вещь – новая,</a:t>
            </a:r>
          </a:p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лучший друг – старый.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3071802" y="4143380"/>
            <a:ext cx="5643602" cy="1143008"/>
          </a:xfrm>
          <a:prstGeom prst="wedgeRoundRectCallout">
            <a:avLst>
              <a:gd name="adj1" fmla="val -61467"/>
              <a:gd name="adj2" fmla="val 1803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</a:rPr>
              <a:t>Корни учения горькие,  а его плоды – сладкие.</a:t>
            </a:r>
            <a:endParaRPr lang="ru-RU" sz="3200" dirty="0">
              <a:solidFill>
                <a:schemeClr val="tx1"/>
              </a:solidFill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 rot="20464985">
            <a:off x="1744782" y="1524863"/>
            <a:ext cx="5854701" cy="2484437"/>
          </a:xfrm>
          <a:prstGeom prst="cloudCallout">
            <a:avLst>
              <a:gd name="adj1" fmla="val 19532"/>
              <a:gd name="adj2" fmla="val 74068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>
                <a:solidFill>
                  <a:schemeClr val="tx1"/>
                </a:solidFill>
              </a:rPr>
              <a:t>До новых встреч, ребята!!!</a:t>
            </a:r>
          </a:p>
        </p:txBody>
      </p:sp>
      <p:pic>
        <p:nvPicPr>
          <p:cNvPr id="5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72198" y="3714752"/>
            <a:ext cx="2477878" cy="2550757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 rot="20464985">
            <a:off x="1744782" y="1524863"/>
            <a:ext cx="5854701" cy="2484437"/>
          </a:xfrm>
          <a:prstGeom prst="cloudCallout">
            <a:avLst>
              <a:gd name="adj1" fmla="val 19532"/>
              <a:gd name="adj2" fmla="val 74068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1"/>
                </a:solidFill>
              </a:rPr>
              <a:t>Презентацию выполнила учитель начальных классов МБОУ СОШ № 15 г.Владикавказа Коломенская В.Г. март, 2013 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pic>
        <p:nvPicPr>
          <p:cNvPr id="5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072198" y="3714752"/>
            <a:ext cx="2477878" cy="2550757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-облако 3"/>
          <p:cNvSpPr/>
          <p:nvPr/>
        </p:nvSpPr>
        <p:spPr>
          <a:xfrm rot="20400120">
            <a:off x="2842327" y="326725"/>
            <a:ext cx="4264019" cy="1498684"/>
          </a:xfrm>
          <a:prstGeom prst="cloudCallout">
            <a:avLst>
              <a:gd name="adj1" fmla="val 13795"/>
              <a:gd name="adj2" fmla="val 91195"/>
            </a:avLst>
          </a:prstGeom>
          <a:solidFill>
            <a:schemeClr val="accent1">
              <a:lumMod val="60000"/>
              <a:lumOff val="40000"/>
              <a:alpha val="5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3600" b="1" i="1" dirty="0" smtClean="0">
                <a:solidFill>
                  <a:schemeClr val="tx1"/>
                </a:solidFill>
              </a:rPr>
              <a:t>Источники</a:t>
            </a:r>
            <a:endParaRPr lang="ru-RU" sz="3600" b="1" i="1" dirty="0">
              <a:solidFill>
                <a:schemeClr val="tx1"/>
              </a:solidFill>
            </a:endParaRPr>
          </a:p>
        </p:txBody>
      </p:sp>
      <p:pic>
        <p:nvPicPr>
          <p:cNvPr id="5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500826" y="4143380"/>
            <a:ext cx="2477878" cy="2550757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642910" y="2000240"/>
            <a:ext cx="792961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http://forum.materinstvo.ru/index.php?showtopic=815726&amp;st=950</a:t>
            </a:r>
            <a:r>
              <a:rPr lang="ru-RU" dirty="0" smtClean="0"/>
              <a:t>   </a:t>
            </a:r>
            <a:r>
              <a:rPr lang="ru-RU" dirty="0" err="1" smtClean="0"/>
              <a:t>Лунтик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642910" y="2407295"/>
            <a:ext cx="721523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hlinkClick r:id="rId4"/>
              </a:rPr>
              <a:t>http://www.smayli.ru/pticia.html</a:t>
            </a:r>
            <a:r>
              <a:rPr lang="ru-RU" u="sng" dirty="0" smtClean="0"/>
              <a:t> </a:t>
            </a:r>
            <a:r>
              <a:rPr lang="ru-RU" dirty="0" smtClean="0"/>
              <a:t>             анимация для </a:t>
            </a:r>
            <a:r>
              <a:rPr lang="ru-RU" dirty="0" err="1" smtClean="0"/>
              <a:t>физминутки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642910" y="5143512"/>
            <a:ext cx="6130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hlinkClick r:id="rId5"/>
              </a:rPr>
              <a:t>http://darcentre.co.uk/ey-weather-clip-art/</a:t>
            </a:r>
            <a:r>
              <a:rPr lang="ru-RU" dirty="0" smtClean="0"/>
              <a:t>   солнышко, тучки 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42910" y="4182458"/>
            <a:ext cx="592935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6"/>
              </a:rPr>
              <a:t>http://ru.123rf.com/photo_9829614_summer-landscape-forest-river-and-the-blue-sky-with-white-clouds.html</a:t>
            </a:r>
            <a:r>
              <a:rPr lang="ru-RU" dirty="0" smtClean="0"/>
              <a:t>   основа для </a:t>
            </a:r>
            <a:r>
              <a:rPr lang="ru-RU" dirty="0" smtClean="0"/>
              <a:t>рисунков слайд №</a:t>
            </a:r>
            <a:r>
              <a:rPr lang="ru-RU" dirty="0" smtClean="0"/>
              <a:t>19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498404"/>
            <a:ext cx="7143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7"/>
              </a:rPr>
              <a:t>http://forums.tut.by/showthread.php?t=9437016&amp;page=70</a:t>
            </a:r>
            <a:r>
              <a:rPr lang="ru-RU" dirty="0" smtClean="0"/>
              <a:t>    весенний пейзаж</a:t>
            </a:r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2910" y="2814350"/>
            <a:ext cx="77153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hlinkClick r:id="rId8"/>
              </a:rPr>
              <a:t>http://www.yuppy.ro/comunitate/yuppy009763/poze/show/41/5459/poze-yuppy009763.html</a:t>
            </a:r>
            <a:r>
              <a:rPr lang="ru-RU" dirty="0" smtClean="0"/>
              <a:t>    зимний пейзаж</a:t>
            </a:r>
            <a:endParaRPr lang="ru-RU" dirty="0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642910" y="5572140"/>
            <a:ext cx="7924800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dirty="0"/>
              <a:t>Основой для минутки чистописания послужил материал:  </a:t>
            </a:r>
          </a:p>
          <a:p>
            <a:r>
              <a:rPr lang="ru-RU" dirty="0">
                <a:hlinkClick r:id="rId9"/>
              </a:rPr>
              <a:t>http://www.uni-altai.ru/festival/metod_kopilka_2010/page/18/</a:t>
            </a:r>
            <a:r>
              <a:rPr lang="ru-RU" dirty="0"/>
              <a:t>      анимированный плакат, автор - </a:t>
            </a:r>
            <a:r>
              <a:rPr lang="ru-RU" dirty="0" err="1"/>
              <a:t>Чулихина</a:t>
            </a:r>
            <a:r>
              <a:rPr lang="ru-RU" dirty="0"/>
              <a:t> Елена Александровна.</a:t>
            </a: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3" name="Line 5"/>
          <p:cNvSpPr>
            <a:spLocks noChangeShapeType="1"/>
          </p:cNvSpPr>
          <p:nvPr/>
        </p:nvSpPr>
        <p:spPr bwMode="auto">
          <a:xfrm>
            <a:off x="357158" y="1785926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7895" name="Line 7"/>
          <p:cNvSpPr>
            <a:spLocks noChangeShapeType="1"/>
          </p:cNvSpPr>
          <p:nvPr/>
        </p:nvSpPr>
        <p:spPr bwMode="auto">
          <a:xfrm>
            <a:off x="357158" y="4857760"/>
            <a:ext cx="8280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grpSp>
        <p:nvGrpSpPr>
          <p:cNvPr id="2" name="Группа 24"/>
          <p:cNvGrpSpPr/>
          <p:nvPr/>
        </p:nvGrpSpPr>
        <p:grpSpPr>
          <a:xfrm>
            <a:off x="357158" y="1428736"/>
            <a:ext cx="8280400" cy="3742427"/>
            <a:chOff x="357158" y="1428736"/>
            <a:chExt cx="8280400" cy="3742427"/>
          </a:xfrm>
        </p:grpSpPr>
        <p:sp>
          <p:nvSpPr>
            <p:cNvPr id="37898" name="AutoShape 10"/>
            <p:cNvSpPr>
              <a:spLocks noChangeArrowheads="1"/>
            </p:cNvSpPr>
            <p:nvPr/>
          </p:nvSpPr>
          <p:spPr bwMode="auto">
            <a:xfrm>
              <a:off x="2071670" y="4500570"/>
              <a:ext cx="357187" cy="358775"/>
            </a:xfrm>
            <a:prstGeom prst="star8">
              <a:avLst>
                <a:gd name="adj" fmla="val 38250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Группа 20"/>
            <p:cNvGrpSpPr/>
            <p:nvPr/>
          </p:nvGrpSpPr>
          <p:grpSpPr>
            <a:xfrm>
              <a:off x="357158" y="1428736"/>
              <a:ext cx="8280400" cy="3742427"/>
              <a:chOff x="-323881" y="1428736"/>
              <a:chExt cx="8280400" cy="3742427"/>
            </a:xfrm>
          </p:grpSpPr>
          <p:sp>
            <p:nvSpPr>
              <p:cNvPr id="37894" name="Line 6"/>
              <p:cNvSpPr>
                <a:spLocks noChangeShapeType="1"/>
              </p:cNvSpPr>
              <p:nvPr/>
            </p:nvSpPr>
            <p:spPr bwMode="auto">
              <a:xfrm>
                <a:off x="-323881" y="3714752"/>
                <a:ext cx="828040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prstDash val="dash"/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Группа 17"/>
              <p:cNvGrpSpPr/>
              <p:nvPr/>
            </p:nvGrpSpPr>
            <p:grpSpPr>
              <a:xfrm>
                <a:off x="1090753" y="3237903"/>
                <a:ext cx="2224290" cy="1933260"/>
                <a:chOff x="1090753" y="3237903"/>
                <a:chExt cx="2224290" cy="1933260"/>
              </a:xfrm>
            </p:grpSpPr>
            <p:pic>
              <p:nvPicPr>
                <p:cNvPr id="37892" name="Picture 4" descr="C07D43B4"/>
                <p:cNvPicPr>
                  <a:picLocks noChangeAspect="1" noChangeArrowheads="1"/>
                </p:cNvPicPr>
                <p:nvPr/>
              </p:nvPicPr>
              <p:blipFill>
                <a:blip r:embed="rId2" cstate="email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/>
                <a:stretch>
                  <a:fillRect/>
                </a:stretch>
              </p:blipFill>
              <p:spPr bwMode="auto">
                <a:xfrm>
                  <a:off x="1500166" y="3714752"/>
                  <a:ext cx="1283252" cy="117474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5" name="Арка 14"/>
                <p:cNvSpPr/>
                <p:nvPr/>
              </p:nvSpPr>
              <p:spPr>
                <a:xfrm rot="3671605">
                  <a:off x="1292367" y="3150243"/>
                  <a:ext cx="1582192" cy="1821459"/>
                </a:xfrm>
                <a:prstGeom prst="blockArc">
                  <a:avLst>
                    <a:gd name="adj1" fmla="val 10800000"/>
                    <a:gd name="adj2" fmla="val 72668"/>
                    <a:gd name="adj3" fmla="val 2280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6" name="Арка 15"/>
                <p:cNvSpPr/>
                <p:nvPr/>
              </p:nvSpPr>
              <p:spPr>
                <a:xfrm rot="14694486">
                  <a:off x="1236268" y="3092388"/>
                  <a:ext cx="1933260" cy="2224290"/>
                </a:xfrm>
                <a:prstGeom prst="blockArc">
                  <a:avLst>
                    <a:gd name="adj1" fmla="val 10800000"/>
                    <a:gd name="adj2" fmla="val 72668"/>
                    <a:gd name="adj3" fmla="val 2280"/>
                  </a:avLst>
                </a:prstGeom>
                <a:solidFill>
                  <a:schemeClr val="tx1"/>
                </a:solidFill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chemeClr val="tx1"/>
                    </a:solidFill>
                  </a:endParaRPr>
                </a:p>
              </p:txBody>
            </p:sp>
            <p:sp>
              <p:nvSpPr>
                <p:cNvPr id="17" name="Полилиния 16"/>
                <p:cNvSpPr/>
                <p:nvPr/>
              </p:nvSpPr>
              <p:spPr>
                <a:xfrm>
                  <a:off x="2525486" y="4746171"/>
                  <a:ext cx="740228" cy="333829"/>
                </a:xfrm>
                <a:custGeom>
                  <a:avLst/>
                  <a:gdLst>
                    <a:gd name="connsiteX0" fmla="*/ 0 w 740228"/>
                    <a:gd name="connsiteY0" fmla="*/ 333829 h 333829"/>
                    <a:gd name="connsiteX1" fmla="*/ 740228 w 740228"/>
                    <a:gd name="connsiteY1" fmla="*/ 0 h 333829"/>
                    <a:gd name="connsiteX2" fmla="*/ 740228 w 740228"/>
                    <a:gd name="connsiteY2" fmla="*/ 0 h 333829"/>
                    <a:gd name="connsiteX3" fmla="*/ 725714 w 740228"/>
                    <a:gd name="connsiteY3" fmla="*/ 0 h 3338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</a:cxnLst>
                  <a:rect l="l" t="t" r="r" b="b"/>
                  <a:pathLst>
                    <a:path w="740228" h="333829">
                      <a:moveTo>
                        <a:pt x="0" y="333829"/>
                      </a:moveTo>
                      <a:lnTo>
                        <a:pt x="740228" y="0"/>
                      </a:lnTo>
                      <a:lnTo>
                        <a:pt x="740228" y="0"/>
                      </a:lnTo>
                      <a:lnTo>
                        <a:pt x="725714" y="0"/>
                      </a:lnTo>
                    </a:path>
                  </a:pathLst>
                </a:custGeom>
                <a:solidFill>
                  <a:schemeClr val="tx1"/>
                </a:solidFill>
                <a:ln w="76200">
                  <a:solidFill>
                    <a:schemeClr val="tx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pic>
            <p:nvPicPr>
              <p:cNvPr id="19" name="Picture 4" descr="C07D43B4"/>
              <p:cNvPicPr>
                <a:picLocks noChangeAspect="1" noChangeArrowheads="1"/>
              </p:cNvPicPr>
              <p:nvPr/>
            </p:nvPicPr>
            <p:blipFill>
              <a:blip r:embed="rId3" cstate="email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3182957" y="1428736"/>
                <a:ext cx="2571768" cy="34528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22" name="AutoShape 10"/>
            <p:cNvSpPr>
              <a:spLocks noChangeArrowheads="1"/>
            </p:cNvSpPr>
            <p:nvPr/>
          </p:nvSpPr>
          <p:spPr bwMode="auto">
            <a:xfrm>
              <a:off x="3786182" y="4500570"/>
              <a:ext cx="357187" cy="358775"/>
            </a:xfrm>
            <a:prstGeom prst="star8">
              <a:avLst>
                <a:gd name="adj" fmla="val 38250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24" name="Picture 4" descr="C07D43B4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86446" y="3714752"/>
              <a:ext cx="1283252" cy="11747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3" name="AutoShape 10"/>
            <p:cNvSpPr>
              <a:spLocks noChangeArrowheads="1"/>
            </p:cNvSpPr>
            <p:nvPr/>
          </p:nvSpPr>
          <p:spPr bwMode="auto">
            <a:xfrm>
              <a:off x="5643570" y="4500570"/>
              <a:ext cx="357187" cy="358775"/>
            </a:xfrm>
            <a:prstGeom prst="star8">
              <a:avLst>
                <a:gd name="adj" fmla="val 38250"/>
              </a:avLst>
            </a:prstGeom>
            <a:solidFill>
              <a:srgbClr val="CC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" name="Группа 25"/>
          <p:cNvGrpSpPr/>
          <p:nvPr/>
        </p:nvGrpSpPr>
        <p:grpSpPr>
          <a:xfrm>
            <a:off x="428596" y="5000636"/>
            <a:ext cx="1645498" cy="1654982"/>
            <a:chOff x="-1357354" y="6357958"/>
            <a:chExt cx="1645498" cy="1654982"/>
          </a:xfrm>
        </p:grpSpPr>
        <p:sp>
          <p:nvSpPr>
            <p:cNvPr id="27" name="Овал 26"/>
            <p:cNvSpPr/>
            <p:nvPr/>
          </p:nvSpPr>
          <p:spPr>
            <a:xfrm>
              <a:off x="-928726" y="7429528"/>
              <a:ext cx="928726" cy="428628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Овал 27"/>
            <p:cNvSpPr/>
            <p:nvPr/>
          </p:nvSpPr>
          <p:spPr>
            <a:xfrm>
              <a:off x="-928726" y="6679405"/>
              <a:ext cx="571504" cy="357190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9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-1357354" y="6357958"/>
              <a:ext cx="1645498" cy="1654982"/>
            </a:xfrm>
            <a:prstGeom prst="rect">
              <a:avLst/>
            </a:prstGeom>
            <a:noFill/>
          </p:spPr>
        </p:pic>
      </p:grpSp>
      <p:sp>
        <p:nvSpPr>
          <p:cNvPr id="30" name="Управляющая кнопка: далее 2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ятиугольник 24"/>
          <p:cNvSpPr/>
          <p:nvPr/>
        </p:nvSpPr>
        <p:spPr>
          <a:xfrm rot="9298251">
            <a:off x="4819231" y="5725562"/>
            <a:ext cx="1785950" cy="214314"/>
          </a:xfrm>
          <a:prstGeom prst="homePlate">
            <a:avLst>
              <a:gd name="adj" fmla="val 83862"/>
            </a:avLst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Номер слайда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3.7037E-6 L -0.28333 -0.2284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2" y="-1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0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8333 -0.22847 C -0.28247 -0.21875 -0.28142 -0.20903 -0.27604 -0.20509 C -0.27066 -0.20093 -0.2599 -0.19769 -0.25104 -0.20509 C -0.24219 -0.21227 -0.23646 -0.2213 -0.22292 -0.24931 C -0.20938 -0.27732 -0.17483 -0.36829 -0.16979 -0.37292 C -0.16476 -0.37755 -0.18594 -0.30324 -0.19271 -0.27732 C -0.19948 -0.25116 -0.20885 -0.22732 -0.21042 -0.21597 C -0.21198 -0.20486 -0.2066 -0.20903 -0.20208 -0.20926 C -0.19757 -0.20926 -0.19045 -0.21157 -0.18333 -0.21759 C -0.17622 -0.22361 -0.16302 -0.24097 -0.15938 -0.24514 " pathEditMode="relative" rAng="0" ptsTypes="aaaaaaaaaA">
                                      <p:cBhvr>
                                        <p:cTn id="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5938 -0.24514 C -0.14774 -0.25533 -0.13629 -0.26528 -0.12917 -0.28264 C -0.1224 -0.3 -0.11823 -0.32848 -0.11806 -0.34931 C -0.11788 -0.37014 -0.12326 -0.39375 -0.12847 -0.40764 C -0.13351 -0.42153 -0.13924 -0.425 -0.14896 -0.43264 C -0.15903 -0.44028 -0.17118 -0.45324 -0.18819 -0.45348 C -0.20521 -0.45371 -0.23316 -0.44977 -0.25087 -0.43403 C -0.2684 -0.41829 -0.2849 -0.38357 -0.29392 -0.35903 C -0.30295 -0.33449 -0.3059 -0.31135 -0.30521 -0.28681 C -0.30417 -0.26227 -0.2967 -0.23079 -0.28837 -0.21181 C -0.27986 -0.19283 -0.26979 -0.18218 -0.25469 -0.17292 C -0.23958 -0.16366 -0.21788 -0.15394 -0.19757 -0.15625 C -0.17726 -0.15857 -0.15191 -0.17084 -0.13212 -0.18681 C -0.11233 -0.20278 -0.08767 -0.24121 -0.07865 -0.25209 " pathEditMode="relative" rAng="0" ptsTypes="aaaaaaaaaaaaaA">
                                      <p:cBhvr>
                                        <p:cTn id="12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" y="-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4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7865 -0.25209 C -0.08004 -0.2382 -0.08108 -0.22431 -0.07587 -0.21875 C -0.07049 -0.2132 -0.05799 -0.21204 -0.04653 -0.21875 C -0.0349 -0.22547 -0.01979 -0.24051 -0.00643 -0.25903 C 0.00694 -0.27755 0.02048 -0.30417 0.03368 -0.32986 C 0.04687 -0.35556 0.05937 -0.38102 0.07274 -0.4132 C 0.08611 -0.44561 0.10086 -0.48866 0.11389 -0.52431 C 0.12673 -0.55996 0.15104 -0.63936 0.15 -0.62709 C 0.14896 -0.61482 0.11927 -0.49653 0.10798 -0.4507 C 0.0967 -0.40486 0.0901 -0.38264 0.08246 -0.35232 C 0.075 -0.32176 0.06788 -0.28611 0.06302 -0.26736 C 0.05816 -0.24861 0.05451 -0.24908 0.0533 -0.23959 C 0.05191 -0.2301 0.04913 -0.21412 0.05521 -0.21042 C 0.06128 -0.20672 0.07951 -0.20926 0.08941 -0.21736 C 0.0993 -0.22547 0.11059 -0.25209 0.11475 -0.25903 " pathEditMode="relative" rAng="0" ptsTypes="aaaaaaaaaaaaaaA">
                                      <p:cBhvr>
                                        <p:cTn id="15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4" y="-1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0" presetClass="path" presetSubtype="0" accel="50000" decel="5000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475 -0.25902 C 0.11145 -0.24166 0.10816 -0.22407 0.11163 -0.21458 C 0.1151 -0.20509 0.12621 -0.19745 0.13559 -0.20208 C 0.14496 -0.20671 0.15764 -0.22407 0.16788 -0.24236 C 0.17812 -0.26064 0.18836 -0.29027 0.19705 -0.3118 C 0.20573 -0.33333 0.21944 -0.37685 0.21996 -0.37152 C 0.22048 -0.3662 0.2059 -0.30347 0.20017 -0.27986 C 0.19444 -0.25625 0.18698 -0.24166 0.18559 -0.22986 C 0.1842 -0.21805 0.18507 -0.2081 0.19184 -0.20902 C 0.19861 -0.20995 0.22048 -0.23101 0.22621 -0.23541 " pathEditMode="relative" rAng="0" ptsTypes="aaaaaaaaaA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-2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25" grpId="0" animBg="1"/>
      <p:bldP spid="25" grpId="1" animBg="1"/>
      <p:bldP spid="25" grpId="2" animBg="1"/>
      <p:bldP spid="25" grpId="3" animBg="1"/>
      <p:bldP spid="25" grpId="4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643042" y="2714620"/>
            <a:ext cx="928694" cy="1500198"/>
            <a:chOff x="1500166" y="2500306"/>
            <a:chExt cx="1428760" cy="2428892"/>
          </a:xfrm>
        </p:grpSpPr>
        <p:sp>
          <p:nvSpPr>
            <p:cNvPr id="2" name="Блок-схема: магнитный диск 1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FF66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" name="Блок-схема: магнитный диск 2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2714612" y="2928934"/>
            <a:ext cx="928694" cy="1500198"/>
            <a:chOff x="1500166" y="2500306"/>
            <a:chExt cx="1428760" cy="2428892"/>
          </a:xfrm>
        </p:grpSpPr>
        <p:sp>
          <p:nvSpPr>
            <p:cNvPr id="6" name="Блок-схема: магнитный диск 5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7" name="Блок-схема: магнитный диск 6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2214546" y="3714752"/>
            <a:ext cx="928694" cy="1500198"/>
            <a:chOff x="1500166" y="2500306"/>
            <a:chExt cx="1428760" cy="2428892"/>
          </a:xfrm>
        </p:grpSpPr>
        <p:sp>
          <p:nvSpPr>
            <p:cNvPr id="9" name="Блок-схема: магнитный диск 8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FF99CC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0" name="Блок-схема: магнитный диск 9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0"/>
          <p:cNvGrpSpPr/>
          <p:nvPr/>
        </p:nvGrpSpPr>
        <p:grpSpPr>
          <a:xfrm>
            <a:off x="4000496" y="1857364"/>
            <a:ext cx="928694" cy="1500198"/>
            <a:chOff x="1500166" y="2500306"/>
            <a:chExt cx="1428760" cy="2428892"/>
          </a:xfrm>
        </p:grpSpPr>
        <p:sp>
          <p:nvSpPr>
            <p:cNvPr id="12" name="Блок-схема: магнитный диск 11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9933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магнитный диск 12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4572000" y="2714620"/>
            <a:ext cx="928694" cy="1500198"/>
            <a:chOff x="1500166" y="2500306"/>
            <a:chExt cx="1428760" cy="2428892"/>
          </a:xfrm>
        </p:grpSpPr>
        <p:sp>
          <p:nvSpPr>
            <p:cNvPr id="18" name="Блок-схема: магнитный диск 17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FFFF0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Блок-схема: магнитный диск 18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3714744" y="4214818"/>
            <a:ext cx="928694" cy="1500198"/>
            <a:chOff x="1500166" y="2500306"/>
            <a:chExt cx="1428760" cy="2428892"/>
          </a:xfrm>
        </p:grpSpPr>
        <p:sp>
          <p:nvSpPr>
            <p:cNvPr id="21" name="Блок-схема: магнитный диск 20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CC0099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Блок-схема: магнитный диск 21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5857884" y="2071678"/>
            <a:ext cx="928694" cy="1500198"/>
            <a:chOff x="1500166" y="2500306"/>
            <a:chExt cx="1428760" cy="2428892"/>
          </a:xfrm>
        </p:grpSpPr>
        <p:sp>
          <p:nvSpPr>
            <p:cNvPr id="24" name="Блок-схема: магнитный диск 23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000066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Блок-схема: магнитный диск 24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36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37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grpSp>
        <p:nvGrpSpPr>
          <p:cNvPr id="14" name="Группа 13"/>
          <p:cNvGrpSpPr/>
          <p:nvPr/>
        </p:nvGrpSpPr>
        <p:grpSpPr>
          <a:xfrm>
            <a:off x="5143504" y="3786190"/>
            <a:ext cx="928694" cy="1500198"/>
            <a:chOff x="1500166" y="2500306"/>
            <a:chExt cx="1428760" cy="2428892"/>
          </a:xfrm>
        </p:grpSpPr>
        <p:sp>
          <p:nvSpPr>
            <p:cNvPr id="15" name="Блок-схема: магнитный диск 14"/>
            <p:cNvSpPr/>
            <p:nvPr/>
          </p:nvSpPr>
          <p:spPr>
            <a:xfrm>
              <a:off x="1571604" y="2857496"/>
              <a:ext cx="1285884" cy="2071702"/>
            </a:xfrm>
            <a:prstGeom prst="flowChartMagneticDisk">
              <a:avLst/>
            </a:prstGeom>
            <a:solidFill>
              <a:srgbClr val="7030A0"/>
            </a:soli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магнитный диск 15"/>
            <p:cNvSpPr/>
            <p:nvPr/>
          </p:nvSpPr>
          <p:spPr>
            <a:xfrm>
              <a:off x="1500166" y="2500306"/>
              <a:ext cx="1428760" cy="1071570"/>
            </a:xfrm>
            <a:prstGeom prst="flowChartMagneticDisk">
              <a:avLst/>
            </a:prstGeom>
            <a:gradFill flip="none" rotWithShape="1">
              <a:gsLst>
                <a:gs pos="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10800000" scaled="1"/>
              <a:tileRect/>
            </a:gradFill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8" name="Управляющая кнопка: далее 37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1026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28662" y="3714752"/>
            <a:ext cx="586410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 _ РИЧНЕВЫЙ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00430" y="3429000"/>
            <a:ext cx="1643074" cy="1571636"/>
          </a:xfrm>
          <a:prstGeom prst="ellipse">
            <a:avLst/>
          </a:prstGeom>
          <a:solidFill>
            <a:srgbClr val="993300"/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chemeClr val="bg1"/>
                </a:solidFill>
              </a:rPr>
              <a:t>?</a:t>
            </a:r>
            <a:endParaRPr lang="ru-RU" sz="8800" b="1" dirty="0">
              <a:solidFill>
                <a:schemeClr val="bg1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5072074"/>
            <a:ext cx="7841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072074"/>
            <a:ext cx="7088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5214942" y="1500174"/>
            <a:ext cx="1500198" cy="1785950"/>
            <a:chOff x="3571868" y="1071546"/>
            <a:chExt cx="1857388" cy="1785950"/>
          </a:xfrm>
        </p:grpSpPr>
        <p:sp>
          <p:nvSpPr>
            <p:cNvPr id="12" name="Блок-схема: магнитный диск 11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rgbClr val="9933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магнитный диск 12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3237E-6 L -0.11545 -0.2009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8" y="-1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7" grpId="1"/>
      <p:bldP spid="8" grpId="0"/>
      <p:bldP spid="8" grpId="1"/>
      <p:bldP spid="8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1026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3643314"/>
            <a:ext cx="5280934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_ РАНЖЕВЫЙ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71868" y="3429000"/>
            <a:ext cx="1643074" cy="1571636"/>
          </a:xfrm>
          <a:prstGeom prst="ellipse">
            <a:avLst/>
          </a:prstGeom>
          <a:solidFill>
            <a:srgbClr val="FF6600"/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?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5072074"/>
            <a:ext cx="7841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5072074"/>
            <a:ext cx="7088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5214942" y="1500174"/>
            <a:ext cx="1500198" cy="1785950"/>
            <a:chOff x="3571868" y="1071546"/>
            <a:chExt cx="1857388" cy="1785950"/>
          </a:xfrm>
        </p:grpSpPr>
        <p:sp>
          <p:nvSpPr>
            <p:cNvPr id="12" name="Блок-схема: магнитный диск 11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rgbClr val="FF6600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магнитный диск 12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2.83237E-6 L -0.2941 -0.2009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7" y="-1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7" grpId="1"/>
      <p:bldP spid="8" grpId="0"/>
      <p:bldP spid="8" grpId="1"/>
      <p:bldP spid="8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1026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5984" y="3643314"/>
            <a:ext cx="413606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Г _ ЛУБОЙ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428992" y="3429000"/>
            <a:ext cx="1643074" cy="1571636"/>
          </a:xfrm>
          <a:prstGeom prst="ellipse">
            <a:avLst/>
          </a:prstGeom>
          <a:solidFill>
            <a:schemeClr val="accent5">
              <a:lumMod val="60000"/>
              <a:lumOff val="40000"/>
            </a:schemeClr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>
                <a:solidFill>
                  <a:srgbClr val="FF0000"/>
                </a:solidFill>
              </a:rPr>
              <a:t>?</a:t>
            </a:r>
            <a:endParaRPr lang="ru-RU" sz="8800" b="1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5072074"/>
            <a:ext cx="7841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О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072074"/>
            <a:ext cx="7088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3" name="Группа 12"/>
          <p:cNvGrpSpPr/>
          <p:nvPr/>
        </p:nvGrpSpPr>
        <p:grpSpPr>
          <a:xfrm>
            <a:off x="5214942" y="1500174"/>
            <a:ext cx="1500198" cy="1785950"/>
            <a:chOff x="3571868" y="1071546"/>
            <a:chExt cx="1857388" cy="1785950"/>
          </a:xfrm>
        </p:grpSpPr>
        <p:sp>
          <p:nvSpPr>
            <p:cNvPr id="11" name="Блок-схема: магнитный диск 10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chemeClr val="accent5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Блок-схема: магнитный диск 11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3237E-6 L 0.02622 -0.2113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" y="-10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6" grpId="0" animBg="1"/>
      <p:bldP spid="7" grpId="1"/>
      <p:bldP spid="8" grpId="1"/>
      <p:bldP spid="8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1026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000100" y="3643314"/>
            <a:ext cx="603581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ФИ _ ЛЕТОВЫЙ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357554" y="3429000"/>
            <a:ext cx="1643074" cy="1571636"/>
          </a:xfrm>
          <a:prstGeom prst="ellipse">
            <a:avLst/>
          </a:prstGeom>
          <a:solidFill>
            <a:srgbClr val="9900CC"/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?</a:t>
            </a:r>
            <a:endParaRPr lang="ru-RU" sz="8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5072074"/>
            <a:ext cx="78418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О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072074"/>
            <a:ext cx="70884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А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5214942" y="1500174"/>
            <a:ext cx="1500198" cy="1785950"/>
            <a:chOff x="3571868" y="1071546"/>
            <a:chExt cx="1857388" cy="1785950"/>
          </a:xfrm>
        </p:grpSpPr>
        <p:sp>
          <p:nvSpPr>
            <p:cNvPr id="15" name="Блок-схема: магнитный диск 14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rgbClr val="9900CC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магнитный диск 15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2.83237E-6 L -0.021 -0.2113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-10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7" grpId="1"/>
      <p:bldP spid="8" grpId="0"/>
      <p:bldP spid="8" grpId="1"/>
      <p:bldP spid="8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UserXP\Мои документы\Мама картинки2\Мама 3\Новая папка (8)\cb894bb7a561t.jpg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6357950" y="3786190"/>
            <a:ext cx="2428892" cy="2500330"/>
          </a:xfrm>
          <a:prstGeom prst="rect">
            <a:avLst/>
          </a:prstGeom>
          <a:noFill/>
        </p:spPr>
      </p:pic>
      <p:pic>
        <p:nvPicPr>
          <p:cNvPr id="1026" name="Picture 2" descr="C:\Documents and Settings\UserXP\Мои документы\Мама картинки2\Мама 2\картинки из папки Вика2\Новая папка (3)\6afcd2cf7ce8t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4786322"/>
            <a:ext cx="1414463" cy="142876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571604" y="3643314"/>
            <a:ext cx="521328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 _ РЕНЕВЫЙ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00430" y="3500438"/>
            <a:ext cx="1643074" cy="1571636"/>
          </a:xfrm>
          <a:prstGeom prst="ellipse">
            <a:avLst/>
          </a:prstGeom>
          <a:solidFill>
            <a:srgbClr val="CC00FF"/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?</a:t>
            </a:r>
            <a:endParaRPr lang="ru-RU" sz="8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14810" y="5072074"/>
            <a:ext cx="7665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714612" y="5072074"/>
            <a:ext cx="6270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0" name="Управляющая кнопка: далее 9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1" name="Группа 10"/>
          <p:cNvGrpSpPr/>
          <p:nvPr/>
        </p:nvGrpSpPr>
        <p:grpSpPr>
          <a:xfrm>
            <a:off x="5214942" y="1500174"/>
            <a:ext cx="1500198" cy="1785950"/>
            <a:chOff x="3571868" y="1071546"/>
            <a:chExt cx="1857388" cy="1785950"/>
          </a:xfrm>
        </p:grpSpPr>
        <p:sp>
          <p:nvSpPr>
            <p:cNvPr id="12" name="Блок-схема: магнитный диск 11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rgbClr val="CC00FF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Блок-схема: магнитный диск 12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54335E-6 L -0.22327 -0.2009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2" y="-101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7" grpId="1"/>
      <p:bldP spid="8" grpId="0"/>
      <p:bldP spid="8" grpId="1"/>
      <p:bldP spid="8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Группа 12"/>
          <p:cNvGrpSpPr/>
          <p:nvPr/>
        </p:nvGrpSpPr>
        <p:grpSpPr>
          <a:xfrm>
            <a:off x="6357950" y="3786190"/>
            <a:ext cx="2428892" cy="2500330"/>
            <a:chOff x="6357950" y="3786190"/>
            <a:chExt cx="2428892" cy="2500330"/>
          </a:xfrm>
        </p:grpSpPr>
        <p:pic>
          <p:nvPicPr>
            <p:cNvPr id="1028" name="Picture 4" descr="C:\Documents and Settings\UserXP\Мои документы\Мама картинки2\Мама 3\Новая папка (8)\cb894bb7a561t.jpg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357950" y="3786190"/>
              <a:ext cx="2428892" cy="2500330"/>
            </a:xfrm>
            <a:prstGeom prst="rect">
              <a:avLst/>
            </a:prstGeom>
            <a:noFill/>
          </p:spPr>
        </p:pic>
        <p:pic>
          <p:nvPicPr>
            <p:cNvPr id="1026" name="Picture 2" descr="C:\Documents and Settings\UserXP\Мои документы\Мама картинки2\Мама 2\картинки из папки Вика2\Новая папка (3)\6afcd2cf7ce8t.jpg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57950" y="4786322"/>
              <a:ext cx="1414463" cy="1428760"/>
            </a:xfrm>
            <a:prstGeom prst="rect">
              <a:avLst/>
            </a:prstGeom>
            <a:noFill/>
          </p:spPr>
        </p:pic>
      </p:grpSp>
      <p:sp>
        <p:nvSpPr>
          <p:cNvPr id="5" name="Прямоугольник 4"/>
          <p:cNvSpPr/>
          <p:nvPr/>
        </p:nvSpPr>
        <p:spPr>
          <a:xfrm>
            <a:off x="2285984" y="3643314"/>
            <a:ext cx="45175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Л _ ЛОВЫЙ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3500430" y="3571876"/>
            <a:ext cx="1643074" cy="1571636"/>
          </a:xfrm>
          <a:prstGeom prst="ellipse">
            <a:avLst/>
          </a:prstGeom>
          <a:solidFill>
            <a:srgbClr val="6600CC"/>
          </a:solidFill>
          <a:ln w="57150" cmpd="thickThin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8800" b="1" dirty="0" smtClean="0"/>
              <a:t>?</a:t>
            </a:r>
            <a:endParaRPr lang="ru-RU" sz="8800" b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571736" y="5072074"/>
            <a:ext cx="766557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effectLst/>
              </a:rPr>
              <a:t>И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57686" y="5072074"/>
            <a:ext cx="627096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</a:rPr>
              <a:t>Е</a:t>
            </a:r>
            <a:endParaRPr lang="ru-RU" sz="72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effectLst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143240" y="285728"/>
            <a:ext cx="28805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СЛОВАРЬ</a:t>
            </a:r>
            <a:endParaRPr lang="ru-RU" sz="5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12" name="Управляющая кнопка: далее 11">
            <a:hlinkClick r:id="" action="ppaction://hlinkshowjump?jump=nextslide" highlightClick="1"/>
          </p:cNvPr>
          <p:cNvSpPr/>
          <p:nvPr/>
        </p:nvSpPr>
        <p:spPr>
          <a:xfrm>
            <a:off x="8501090" y="6286520"/>
            <a:ext cx="428596" cy="357166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4" name="Группа 13"/>
          <p:cNvGrpSpPr/>
          <p:nvPr/>
        </p:nvGrpSpPr>
        <p:grpSpPr>
          <a:xfrm>
            <a:off x="5214942" y="1571612"/>
            <a:ext cx="1500198" cy="1785950"/>
            <a:chOff x="3571868" y="1071546"/>
            <a:chExt cx="1857388" cy="1785950"/>
          </a:xfrm>
        </p:grpSpPr>
        <p:sp>
          <p:nvSpPr>
            <p:cNvPr id="15" name="Блок-схема: магнитный диск 14"/>
            <p:cNvSpPr/>
            <p:nvPr/>
          </p:nvSpPr>
          <p:spPr>
            <a:xfrm>
              <a:off x="3643306" y="1285860"/>
              <a:ext cx="1714512" cy="1571636"/>
            </a:xfrm>
            <a:prstGeom prst="flowChartMagneticDisk">
              <a:avLst/>
            </a:prstGeom>
            <a:solidFill>
              <a:srgbClr val="6600CC"/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6" name="Блок-схема: магнитный диск 15"/>
            <p:cNvSpPr/>
            <p:nvPr/>
          </p:nvSpPr>
          <p:spPr>
            <a:xfrm>
              <a:off x="3571868" y="1071546"/>
              <a:ext cx="1857388" cy="785818"/>
            </a:xfrm>
            <a:prstGeom prst="flowChartMagneticDisk">
              <a:avLst/>
            </a:prstGeom>
            <a:gradFill flip="none" rotWithShape="1">
              <a:gsLst>
                <a:gs pos="0">
                  <a:schemeClr val="bg1">
                    <a:lumMod val="85000"/>
                    <a:shade val="30000"/>
                    <a:satMod val="115000"/>
                  </a:schemeClr>
                </a:gs>
                <a:gs pos="50000">
                  <a:schemeClr val="bg1">
                    <a:lumMod val="85000"/>
                    <a:shade val="67500"/>
                    <a:satMod val="115000"/>
                  </a:schemeClr>
                </a:gs>
                <a:gs pos="100000">
                  <a:schemeClr val="bg1">
                    <a:lumMod val="85000"/>
                    <a:shade val="100000"/>
                    <a:satMod val="115000"/>
                  </a:schemeClr>
                </a:gs>
              </a:gsLst>
              <a:lin ang="10800000" scaled="1"/>
              <a:tileRect/>
            </a:gra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xit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3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3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3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3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64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2.83237E-6 L 0.04306 -0.21133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" y="-106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/>
      <p:bldP spid="7" grpId="1"/>
      <p:bldP spid="8" grpId="0"/>
      <p:bldP spid="8" grpId="1"/>
      <p:bldP spid="8" grpId="2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732</TotalTime>
  <Words>267</Words>
  <Application>Microsoft Office PowerPoint</Application>
  <PresentationFormat>Экран (4:3)</PresentationFormat>
  <Paragraphs>108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>урок русс яз</dc:subject>
  <dc:creator>Коломенская В.Г.</dc:creator>
  <cp:lastModifiedBy>Коломенская В.Г.</cp:lastModifiedBy>
  <cp:revision>86</cp:revision>
  <dcterms:modified xsi:type="dcterms:W3CDTF">2013-04-02T11:52:47Z</dcterms:modified>
  <cp:contentStatus>Окончательное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MarkAsFinal">
    <vt:bool>true</vt:bool>
  </property>
</Properties>
</file>