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6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074" y="-7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C9E0D-3D13-4DFC-84EC-D8795241C5E1}" type="datetimeFigureOut">
              <a:rPr lang="ru-RU" smtClean="0"/>
              <a:pPr/>
              <a:t>05.09.2011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C5C8E-5724-4220-8EFA-FF7B9C72AA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8301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C9E0D-3D13-4DFC-84EC-D8795241C5E1}" type="datetimeFigureOut">
              <a:rPr lang="ru-RU" smtClean="0"/>
              <a:pPr/>
              <a:t>05.09.2011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C5C8E-5724-4220-8EFA-FF7B9C72AA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5334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C9E0D-3D13-4DFC-84EC-D8795241C5E1}" type="datetimeFigureOut">
              <a:rPr lang="ru-RU" smtClean="0"/>
              <a:pPr/>
              <a:t>05.09.2011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C5C8E-5724-4220-8EFA-FF7B9C72AA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8584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C9E0D-3D13-4DFC-84EC-D8795241C5E1}" type="datetimeFigureOut">
              <a:rPr lang="ru-RU" smtClean="0"/>
              <a:pPr/>
              <a:t>05.09.2011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C5C8E-5724-4220-8EFA-FF7B9C72AA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0664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C9E0D-3D13-4DFC-84EC-D8795241C5E1}" type="datetimeFigureOut">
              <a:rPr lang="ru-RU" smtClean="0"/>
              <a:pPr/>
              <a:t>05.09.2011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C5C8E-5724-4220-8EFA-FF7B9C72AA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2999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C9E0D-3D13-4DFC-84EC-D8795241C5E1}" type="datetimeFigureOut">
              <a:rPr lang="ru-RU" smtClean="0"/>
              <a:pPr/>
              <a:t>05.09.2011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C5C8E-5724-4220-8EFA-FF7B9C72AA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5811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C9E0D-3D13-4DFC-84EC-D8795241C5E1}" type="datetimeFigureOut">
              <a:rPr lang="ru-RU" smtClean="0"/>
              <a:pPr/>
              <a:t>05.09.2011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C5C8E-5724-4220-8EFA-FF7B9C72AA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1793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C9E0D-3D13-4DFC-84EC-D8795241C5E1}" type="datetimeFigureOut">
              <a:rPr lang="ru-RU" smtClean="0"/>
              <a:pPr/>
              <a:t>05.09.2011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C5C8E-5724-4220-8EFA-FF7B9C72AA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7953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C9E0D-3D13-4DFC-84EC-D8795241C5E1}" type="datetimeFigureOut">
              <a:rPr lang="ru-RU" smtClean="0"/>
              <a:pPr/>
              <a:t>05.09.2011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C5C8E-5724-4220-8EFA-FF7B9C72AA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461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C9E0D-3D13-4DFC-84EC-D8795241C5E1}" type="datetimeFigureOut">
              <a:rPr lang="ru-RU" smtClean="0"/>
              <a:pPr/>
              <a:t>05.09.2011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C5C8E-5724-4220-8EFA-FF7B9C72AA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3028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C9E0D-3D13-4DFC-84EC-D8795241C5E1}" type="datetimeFigureOut">
              <a:rPr lang="ru-RU" smtClean="0"/>
              <a:pPr/>
              <a:t>05.09.2011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C5C8E-5724-4220-8EFA-FF7B9C72AA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1690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5C9E0D-3D13-4DFC-84EC-D8795241C5E1}" type="datetimeFigureOut">
              <a:rPr lang="ru-RU" smtClean="0"/>
              <a:pPr/>
              <a:t>05.09.2011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C5C8E-5724-4220-8EFA-FF7B9C72AA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8702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radik.web-box.r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%D0%A4%D0%B0%D0%B9%D0%BB:Electromagnetism.svg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124745"/>
            <a:ext cx="7990656" cy="24757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Взаимодействие токов. 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Магнитное поле. 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Вектор магнитной индукции. 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Линии магнитной индукции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270992"/>
          </a:xfrm>
        </p:spPr>
        <p:txBody>
          <a:bodyPr/>
          <a:lstStyle/>
          <a:p>
            <a:r>
              <a:rPr lang="ru-RU" dirty="0" smtClean="0"/>
              <a:t>Физика, 11 класс.</a:t>
            </a:r>
          </a:p>
          <a:p>
            <a:r>
              <a:rPr lang="ru-RU" dirty="0" smtClean="0"/>
              <a:t>Физико-математический профиль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5805264"/>
            <a:ext cx="81041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/>
                <a:cs typeface="Times New Roman"/>
              </a:rPr>
              <a:t>© Рахматуллин Радик Акрамович, учитель МОУ «Александровская СОШ»</a:t>
            </a:r>
          </a:p>
          <a:p>
            <a:r>
              <a:rPr lang="ru-RU" b="1" dirty="0">
                <a:latin typeface="Times New Roman"/>
                <a:cs typeface="Times New Roman"/>
              </a:rPr>
              <a:t>с</a:t>
            </a:r>
            <a:r>
              <a:rPr lang="ru-RU" b="1" dirty="0" smtClean="0">
                <a:latin typeface="Times New Roman"/>
                <a:cs typeface="Times New Roman"/>
              </a:rPr>
              <a:t>. Александровка Александровского района Оренбургской области, 2011</a:t>
            </a:r>
          </a:p>
          <a:p>
            <a:r>
              <a:rPr lang="ru-RU" b="1" dirty="0" smtClean="0">
                <a:latin typeface="Times New Roman"/>
                <a:cs typeface="Times New Roman"/>
              </a:rPr>
              <a:t>© </a:t>
            </a:r>
            <a:r>
              <a:rPr lang="en-US" b="1" dirty="0" smtClean="0">
                <a:latin typeface="Times New Roman"/>
                <a:cs typeface="Times New Roman"/>
                <a:hlinkClick r:id="rId2"/>
              </a:rPr>
              <a:t>www.radik.web-box.ru</a:t>
            </a:r>
            <a:r>
              <a:rPr lang="en-US" b="1" dirty="0" smtClean="0">
                <a:latin typeface="Times New Roman"/>
                <a:cs typeface="Times New Roman"/>
              </a:rPr>
              <a:t>, 2011</a:t>
            </a:r>
            <a:endParaRPr lang="ru-RU" b="1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88882" y="0"/>
            <a:ext cx="1955118" cy="2132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6719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548680"/>
            <a:ext cx="81840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Направление вектора магнитной индукции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268760"/>
            <a:ext cx="88321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       Ориентирующее действие </a:t>
            </a:r>
            <a:r>
              <a:rPr lang="ru-RU" sz="2000" dirty="0" smtClean="0"/>
              <a:t>магнитного поля на магнитную стрелку или рамку с током можно использовать для определения </a:t>
            </a:r>
            <a:r>
              <a:rPr lang="ru-RU" sz="2000" b="1" i="1" dirty="0" smtClean="0">
                <a:solidFill>
                  <a:srgbClr val="0070C0"/>
                </a:solidFill>
              </a:rPr>
              <a:t>направления вектора магнитной индукции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6855" y="2284423"/>
            <a:ext cx="1825225" cy="2595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5157192"/>
            <a:ext cx="83529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За</a:t>
            </a:r>
            <a:r>
              <a:rPr lang="ru-RU" sz="2000" b="1" dirty="0" smtClean="0">
                <a:solidFill>
                  <a:srgbClr val="0070C0"/>
                </a:solidFill>
              </a:rPr>
              <a:t> направление </a:t>
            </a:r>
            <a:r>
              <a:rPr lang="ru-RU" sz="2000" dirty="0" smtClean="0"/>
              <a:t>вектора магнитной индукции принимается направление от </a:t>
            </a:r>
            <a:r>
              <a:rPr lang="ru-RU" sz="2000" b="1" dirty="0" smtClean="0">
                <a:solidFill>
                  <a:srgbClr val="0070C0"/>
                </a:solidFill>
              </a:rPr>
              <a:t>южного полюса к северному </a:t>
            </a:r>
            <a:r>
              <a:rPr lang="ru-RU" sz="2000" dirty="0" smtClean="0"/>
              <a:t>магнитной стрелки, свободно устанавливающейся в магнитном поле. Это направление совпадает с направлением положительной нормали к замкнутому контуру с током.</a:t>
            </a:r>
            <a:endParaRPr lang="ru-RU" sz="2000" dirty="0"/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5223" y="3717032"/>
            <a:ext cx="840688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0205" y="3478447"/>
            <a:ext cx="2162924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73667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548680"/>
            <a:ext cx="81840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Направление вектора магнитной индукции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133456"/>
            <a:ext cx="8616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      </a:t>
            </a:r>
            <a:r>
              <a:rPr lang="ru-RU" sz="2400" b="1" i="1" dirty="0" smtClean="0"/>
              <a:t>Положительная нормаль </a:t>
            </a:r>
            <a:r>
              <a:rPr lang="ru-RU" sz="2400" b="1" dirty="0" smtClean="0"/>
              <a:t>направлена в ту же сторону, куда перемещается буравчик (с правой нарезкой), если вращать его по направлению тока в рамке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20888"/>
            <a:ext cx="1825225" cy="2595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184864"/>
            <a:ext cx="2358011" cy="1599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5157192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    </a:t>
            </a:r>
            <a:r>
              <a:rPr lang="ru-RU" sz="2400" dirty="0" smtClean="0"/>
              <a:t>Располагая рамкой с током или магнитной стрелкой можно определить направление вектора магнитной индукции в любой точке поля.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207017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5" y="800708"/>
            <a:ext cx="3051582" cy="4370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3058" y="800708"/>
            <a:ext cx="4100178" cy="4370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5733256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пыты с магнитной стрелкой, повторяющие опыты с рамкой.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1709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14680" y="404664"/>
            <a:ext cx="3949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В магнитном поле прямолинейного проводника с током </a:t>
            </a:r>
            <a:r>
              <a:rPr lang="ru-RU" sz="2400" b="1" dirty="0" smtClean="0"/>
              <a:t>магнитная стрелка </a:t>
            </a:r>
            <a:r>
              <a:rPr lang="ru-RU" sz="2400" dirty="0" smtClean="0"/>
              <a:t>в каждой точке устанавливается </a:t>
            </a:r>
            <a:r>
              <a:rPr lang="ru-RU" sz="2400" b="1" dirty="0" smtClean="0">
                <a:solidFill>
                  <a:srgbClr val="0070C0"/>
                </a:solidFill>
              </a:rPr>
              <a:t>по касательной к окружности.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48064" y="3429000"/>
            <a:ext cx="36724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Плоскость окружности перпендикулярна проводу, а центр её лежит на оси провода.</a:t>
            </a:r>
            <a:endParaRPr lang="ru-RU" sz="24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84" y="274288"/>
            <a:ext cx="4959496" cy="5242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5733256"/>
            <a:ext cx="83529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Направление вектора магнитной индукции устанавливают с помощью </a:t>
            </a:r>
            <a:r>
              <a:rPr lang="ru-RU" sz="2400" b="1" i="1" dirty="0" smtClean="0">
                <a:solidFill>
                  <a:srgbClr val="0070C0"/>
                </a:solidFill>
              </a:rPr>
              <a:t>правила буравчика.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362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4642" y="1412776"/>
            <a:ext cx="7142747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3789040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Наглядную картину магнитного поля можно получить, если построить так называемые </a:t>
            </a:r>
            <a:r>
              <a:rPr lang="ru-RU" sz="2400" b="1" dirty="0" smtClean="0">
                <a:solidFill>
                  <a:srgbClr val="0070C0"/>
                </a:solidFill>
              </a:rPr>
              <a:t>линии магнитной индукции.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5157192"/>
            <a:ext cx="83529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</a:t>
            </a:r>
            <a:r>
              <a:rPr lang="ru-RU" sz="2400" b="1" dirty="0" smtClean="0">
                <a:solidFill>
                  <a:srgbClr val="0070C0"/>
                </a:solidFill>
              </a:rPr>
              <a:t>Линии магнитной индукции </a:t>
            </a:r>
            <a:r>
              <a:rPr lang="ru-RU" sz="2400" b="1" dirty="0" smtClean="0"/>
              <a:t>– </a:t>
            </a:r>
            <a:r>
              <a:rPr lang="ru-RU" sz="2400" dirty="0" smtClean="0"/>
              <a:t>линии, касательные к которым направлены так же, как и вектор</a:t>
            </a:r>
            <a:r>
              <a:rPr lang="ru-RU" sz="2400" b="1" dirty="0" smtClean="0"/>
              <a:t> </a:t>
            </a:r>
            <a:r>
              <a:rPr lang="ru-RU" sz="2400" b="1" i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/>
              <a:t> </a:t>
            </a:r>
            <a:r>
              <a:rPr lang="ru-RU" sz="2400" dirty="0" err="1" smtClean="0"/>
              <a:t>в</a:t>
            </a:r>
            <a:r>
              <a:rPr lang="ru-RU" sz="2400" dirty="0" smtClean="0"/>
              <a:t> данной точке поля.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259632" y="548680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Линии магнитной индукции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281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30344" y="692696"/>
            <a:ext cx="366213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Для магнитного поля прямолинейного проводника с током линии магнитной индукции – концентрические окружности, лежащие в плоскости, перпендикулярной этому проводнику с током.</a:t>
            </a:r>
            <a:endParaRPr lang="ru-RU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73" y="61383"/>
            <a:ext cx="4777752" cy="5048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5109662"/>
            <a:ext cx="87129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 Центр окружностей находится на оси проводников. </a:t>
            </a:r>
          </a:p>
          <a:p>
            <a:r>
              <a:rPr lang="ru-RU" sz="2400" b="1" dirty="0" smtClean="0"/>
              <a:t>Стрелки на линиях указывают, в какую сторону направлен вектор магнитной индукции, касательный к данной линии.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152000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9732" y="2564904"/>
            <a:ext cx="4896544" cy="2535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476672"/>
            <a:ext cx="88569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  Если длина соленоида много больше его диаметра, то магнитное поле внутри соленоида можно считать </a:t>
            </a:r>
            <a:r>
              <a:rPr lang="ru-RU" sz="2400" b="1" dirty="0" smtClean="0">
                <a:solidFill>
                  <a:srgbClr val="0070C0"/>
                </a:solidFill>
              </a:rPr>
              <a:t>однородным</a:t>
            </a:r>
            <a:r>
              <a:rPr lang="ru-RU" sz="2400" b="1" dirty="0" smtClean="0"/>
              <a:t>. </a:t>
            </a:r>
          </a:p>
          <a:p>
            <a:r>
              <a:rPr lang="ru-RU" sz="2400" b="1" dirty="0" smtClean="0"/>
              <a:t>       Линии магнитной индукции такого поля</a:t>
            </a:r>
            <a:r>
              <a:rPr lang="ru-RU" sz="2400" b="1" dirty="0" smtClean="0">
                <a:solidFill>
                  <a:srgbClr val="0070C0"/>
                </a:solidFill>
              </a:rPr>
              <a:t> параллельны</a:t>
            </a:r>
            <a:r>
              <a:rPr lang="ru-RU" sz="2400" b="1" dirty="0" smtClean="0"/>
              <a:t>  и находятся на равных расстояниях друг от друга.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5661248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Картина магнитного поля катушки с током (соленоида).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659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17587"/>
            <a:ext cx="4371975" cy="443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39519" y="260648"/>
            <a:ext cx="39809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Линии магнитной индукции поля Земли подобны линиям магнитной индукции поля соленоида.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839519" y="2132856"/>
            <a:ext cx="40529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Магнитный северный полюс </a:t>
            </a:r>
            <a:r>
              <a:rPr lang="en-US" sz="2400" dirty="0" smtClean="0"/>
              <a:t>N </a:t>
            </a:r>
            <a:r>
              <a:rPr lang="ru-RU" sz="2400" dirty="0" smtClean="0"/>
              <a:t>близок к южному географическому полюсу, а магнитный южный полюс </a:t>
            </a:r>
            <a:r>
              <a:rPr lang="en-US" sz="2400" dirty="0" smtClean="0"/>
              <a:t>S – </a:t>
            </a:r>
            <a:r>
              <a:rPr lang="ru-RU" sz="2400" dirty="0" smtClean="0"/>
              <a:t>к северному географическому полюсу.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95535" y="5301208"/>
            <a:ext cx="84969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Ось такого большого магнита составляет с осью вращения Земли угол 11, 5°. Периодически магнитные полюсы меняют свою полярность (последняя замена была 30 тыс. лет назад).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35203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04664"/>
            <a:ext cx="885698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        Картину линий магнитной индукции можно сделать видимой, используя мелкие железные опилки.</a:t>
            </a:r>
          </a:p>
          <a:p>
            <a:r>
              <a:rPr lang="ru-RU" sz="2200" dirty="0" smtClean="0"/>
              <a:t>        В магнитном поле каждый кусочек железа, насыпанный на лист картона, намагничивается и ведёт себя как маленькая магнитная стрелка. Большое количество таких стрелок позволяет в большем числе точек определить направление магнитного поля и, следовательно, более точно выяснить расположение линий магнитной индукции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6309320"/>
            <a:ext cx="65527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70C0"/>
                </a:solidFill>
              </a:rPr>
              <a:t>Примеры картин магнитного поля</a:t>
            </a:r>
            <a:endParaRPr lang="ru-RU" sz="2200" b="1" dirty="0">
              <a:solidFill>
                <a:srgbClr val="0070C0"/>
              </a:solidFill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356992"/>
            <a:ext cx="4086225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8789" y="3299842"/>
            <a:ext cx="4248150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7289" y="3047813"/>
            <a:ext cx="4159649" cy="3208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6681" y="3047812"/>
            <a:ext cx="4812366" cy="310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6368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692696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Важная особенность линий магнитной индукции состоит в том, что они </a:t>
            </a:r>
            <a:r>
              <a:rPr lang="ru-RU" sz="2400" b="1" dirty="0" smtClean="0">
                <a:solidFill>
                  <a:srgbClr val="0070C0"/>
                </a:solidFill>
              </a:rPr>
              <a:t>не имеют ни начала, ни конца</a:t>
            </a:r>
            <a:r>
              <a:rPr lang="ru-RU" sz="2400" dirty="0" smtClean="0"/>
              <a:t>. Они </a:t>
            </a:r>
            <a:r>
              <a:rPr lang="ru-RU" sz="2400" b="1" dirty="0" smtClean="0">
                <a:solidFill>
                  <a:srgbClr val="0070C0"/>
                </a:solidFill>
              </a:rPr>
              <a:t>всегда замкнуты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2476346"/>
            <a:ext cx="8784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Поля с замкнутыми векторными линиями называют </a:t>
            </a:r>
            <a:r>
              <a:rPr lang="ru-RU" sz="2400" b="1" dirty="0" smtClean="0">
                <a:solidFill>
                  <a:srgbClr val="0070C0"/>
                </a:solidFill>
              </a:rPr>
              <a:t>вихревыми.</a:t>
            </a:r>
          </a:p>
          <a:p>
            <a:r>
              <a:rPr lang="ru-RU" sz="2400" b="1" i="1" dirty="0" smtClean="0">
                <a:solidFill>
                  <a:srgbClr val="0070C0"/>
                </a:solidFill>
              </a:rPr>
              <a:t>Магнитное поле – вихревое поле.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4293096"/>
            <a:ext cx="85689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Замкнутость линий магнитной индукции представляет собой фундаментальное свойство магнитного поля. </a:t>
            </a:r>
          </a:p>
          <a:p>
            <a:r>
              <a:rPr lang="ru-RU" sz="2400" dirty="0" smtClean="0"/>
              <a:t>    Оно заключается в том, что магнитное поле не имеет источников.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Магнитных зарядов, подобных электрическим, в природе нет.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71343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2933700" cy="538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91880" y="980728"/>
            <a:ext cx="53285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 Возьмём два гибких проводника, укрепим их вертикально, а затем присоединим нижними концами к полюсам источника тока.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491880" y="2996952"/>
            <a:ext cx="547260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Притяжения или отталкивания проводников при этом </a:t>
            </a:r>
            <a:r>
              <a:rPr lang="ru-RU" sz="2400" b="1" dirty="0" smtClean="0"/>
              <a:t>не обнаружится</a:t>
            </a:r>
            <a:r>
              <a:rPr lang="ru-RU" sz="2400" dirty="0" smtClean="0"/>
              <a:t>, хотя проводники заряжаются от источника тока, но заряды проводников при разности потенциалов между ними в несколько вольт ничтожно малы. Поэтому кулоновские силы никак не проявляются.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843808" y="332656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+mj-lt"/>
              </a:rPr>
              <a:t>Взаимодействие токов</a:t>
            </a:r>
            <a:endParaRPr lang="ru-RU" sz="3200" b="1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9474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На дом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1700808"/>
            <a:ext cx="201369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§ 1, 2;</a:t>
            </a:r>
          </a:p>
          <a:p>
            <a:pPr lvl="0"/>
            <a:r>
              <a:rPr lang="ru-RU" sz="2400" b="1" dirty="0"/>
              <a:t>в</a:t>
            </a:r>
            <a:r>
              <a:rPr lang="ru-RU" sz="2400" b="1" dirty="0" smtClean="0"/>
              <a:t>опросы к </a:t>
            </a:r>
            <a:r>
              <a:rPr lang="ru-RU" sz="2400" b="1" dirty="0" smtClean="0">
                <a:solidFill>
                  <a:prstClr val="black"/>
                </a:solidFill>
              </a:rPr>
              <a:t>§ 2</a:t>
            </a:r>
            <a:endParaRPr lang="ru-RU" sz="2400" b="1" dirty="0">
              <a:solidFill>
                <a:prstClr val="black"/>
              </a:solidFill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46901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Список использованных источников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628800"/>
            <a:ext cx="84969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AutoNum type="arabicPeriod"/>
            </a:pPr>
            <a:r>
              <a:rPr lang="ru-RU" sz="2400" b="1" dirty="0" smtClean="0"/>
              <a:t>Мякишев Г.Я., Буховцев Б.Б., Чаругин В.М. Физика, 11 класс. Учебник для общеобразовательных учреждений: базовый и профильный уровни. – М.: Просвещение, 2010,  399 с.</a:t>
            </a:r>
          </a:p>
          <a:p>
            <a:pPr marL="457200" indent="-457200" algn="just">
              <a:buAutoNum type="arabicPeriod"/>
            </a:pPr>
            <a:r>
              <a:rPr lang="en-US" sz="2400" b="1" dirty="0" smtClean="0">
                <a:hlinkClick r:id="rId2"/>
              </a:rPr>
              <a:t>http://ru.wikipedia.org/wiki/%D0%A4%D0%B0%D0%B9%D0%BB:Electromagnetism.svg</a:t>
            </a:r>
            <a:r>
              <a:rPr lang="ru-RU" sz="2400" b="1" dirty="0" smtClean="0"/>
              <a:t>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139876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2933700" cy="538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35896" y="620688"/>
            <a:ext cx="51845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 Но если другие концы проводников замкнуть проволокой так, чтобы в проводниках возникли токи </a:t>
            </a:r>
            <a:r>
              <a:rPr lang="ru-RU" sz="2400" b="1" dirty="0" smtClean="0">
                <a:solidFill>
                  <a:srgbClr val="0070C0"/>
                </a:solidFill>
              </a:rPr>
              <a:t>противоположного направления</a:t>
            </a:r>
            <a:r>
              <a:rPr lang="ru-RU" sz="2400" dirty="0" smtClean="0"/>
              <a:t>, то проводники начнут </a:t>
            </a:r>
            <a:r>
              <a:rPr lang="ru-RU" sz="2400" b="1" dirty="0" smtClean="0">
                <a:solidFill>
                  <a:srgbClr val="0070C0"/>
                </a:solidFill>
              </a:rPr>
              <a:t>отталкиваться</a:t>
            </a:r>
            <a:r>
              <a:rPr lang="ru-RU" sz="2400" dirty="0" smtClean="0"/>
              <a:t> друг от друга.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635896" y="3256062"/>
            <a:ext cx="53285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 smtClean="0"/>
              <a:t>     В случае токов </a:t>
            </a:r>
            <a:r>
              <a:rPr lang="ru-RU" sz="2400" b="1" dirty="0" smtClean="0">
                <a:solidFill>
                  <a:srgbClr val="FF0000"/>
                </a:solidFill>
              </a:rPr>
              <a:t>одного направления </a:t>
            </a:r>
            <a:r>
              <a:rPr lang="ru-RU" sz="2400" dirty="0" smtClean="0"/>
              <a:t>проводники </a:t>
            </a:r>
            <a:r>
              <a:rPr lang="ru-RU" sz="2400" b="1" dirty="0" smtClean="0">
                <a:solidFill>
                  <a:srgbClr val="FF0000"/>
                </a:solidFill>
              </a:rPr>
              <a:t>притягиваются</a:t>
            </a:r>
            <a:r>
              <a:rPr lang="ru-RU" sz="2400" dirty="0" smtClean="0">
                <a:solidFill>
                  <a:prstClr val="black"/>
                </a:solidFill>
              </a:rPr>
              <a:t>.</a:t>
            </a:r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6730" y="522387"/>
            <a:ext cx="3105150" cy="546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595" y="584299"/>
            <a:ext cx="2495550" cy="534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4437112"/>
            <a:ext cx="54726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В</a:t>
            </a:r>
            <a:r>
              <a:rPr lang="ru-RU" sz="2400" b="1" dirty="0" smtClean="0"/>
              <a:t>заимодействия между проводниками с током, называют </a:t>
            </a:r>
            <a:r>
              <a:rPr lang="ru-RU" sz="2400" b="1" i="1" dirty="0" smtClean="0">
                <a:solidFill>
                  <a:srgbClr val="0070C0"/>
                </a:solidFill>
              </a:rPr>
              <a:t>магнитными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 Силы, с которыми проводники с током действуют друг на друга, называют </a:t>
            </a:r>
            <a:r>
              <a:rPr lang="ru-RU" sz="2400" b="1" dirty="0" smtClean="0">
                <a:solidFill>
                  <a:srgbClr val="0070C0"/>
                </a:solidFill>
              </a:rPr>
              <a:t>магнитными силами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2064007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Основные свойства магнитного поля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5" y="1772816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1. Магнитное поле порождается электрическим током (движущимися зарядами).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27585" y="2996952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2. Магнитное поле обнаруживается по действию на электрический ток (движущиеся заряды).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4221088"/>
            <a:ext cx="86409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Подобно электрическому полю, магнитное поле существует реально независимо от нас, от наших знаний о нём. 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Экспериментальным доказательством реальности магнитного поля, является факт существования электромагнитных волн.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157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Замкнутый контур с током в магнитном поле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19250"/>
            <a:ext cx="2076450" cy="361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27784" y="1412776"/>
            <a:ext cx="62646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Для изучения магнитного поля можно взять замкнутый контур малых (по сравнению с расстояниями, на которых магнитное поле заметно изменяется) размеров.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Например, можно взять маленькую плоскую проволочную рамку произвольной формы.</a:t>
            </a:r>
            <a:endParaRPr lang="ru-RU" sz="2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674" y="1619250"/>
            <a:ext cx="1762125" cy="366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27784" y="4005064"/>
            <a:ext cx="6264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Подводящие ток проводники нужно расположить близко друг к другу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627784" y="4836062"/>
            <a:ext cx="3026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и</a:t>
            </a:r>
            <a:r>
              <a:rPr lang="ru-RU" sz="2400" dirty="0" smtClean="0"/>
              <a:t>ли сплести вместе.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5661248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Тогда результирующая со стороны магнитного поля на эти проводники, будет равна </a:t>
            </a:r>
            <a:r>
              <a:rPr lang="ru-RU" sz="2400" b="1" dirty="0" smtClean="0">
                <a:solidFill>
                  <a:srgbClr val="0070C0"/>
                </a:solidFill>
              </a:rPr>
              <a:t>нулю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5135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332656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Выяснить характер действия магнитного поля на контур с током можно с помощью следующего опыта.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491880" y="1340768"/>
            <a:ext cx="54726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Подвесим на тонких гибких проводниках, сплетённых вместе, маленькую плоскую рамку, состоящую из нескольких витков проволоки.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491880" y="2910428"/>
            <a:ext cx="53285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 расстоянии, значительно большем размеров рамки, вертикально расположим провод.</a:t>
            </a:r>
            <a:endParaRPr lang="ru-RU" sz="24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04079"/>
            <a:ext cx="485775" cy="362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47864" y="4365104"/>
            <a:ext cx="54726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При пропускании электрического тока через провод и рамку рамка поворачивается и располагается так, что провод оказывается в плоскости рамки.</a:t>
            </a:r>
            <a:endParaRPr lang="ru-RU" sz="2400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2750" y="1613603"/>
            <a:ext cx="1476375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7543" y="1466554"/>
            <a:ext cx="2114550" cy="3867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2992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7944" y="2492896"/>
            <a:ext cx="4896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При изменении направления тока в проволоке рамка повернётся на 180°.</a:t>
            </a:r>
            <a:endParaRPr lang="ru-RU" sz="24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04079"/>
            <a:ext cx="485775" cy="362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2750" y="1613603"/>
            <a:ext cx="1476375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7543" y="1466554"/>
            <a:ext cx="2114550" cy="3867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7104" y="4200229"/>
            <a:ext cx="209550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03598" y="4448596"/>
            <a:ext cx="124186" cy="318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8728" y="4582682"/>
            <a:ext cx="142875" cy="20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64292" y="4819433"/>
            <a:ext cx="304800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0093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Магнитное поле создаётся не только </a:t>
            </a:r>
            <a:r>
              <a:rPr lang="ru-RU" sz="2400" b="1" dirty="0" smtClean="0"/>
              <a:t>электрическим током</a:t>
            </a:r>
            <a:r>
              <a:rPr lang="ru-RU" sz="2400" dirty="0" smtClean="0"/>
              <a:t>, но и </a:t>
            </a:r>
            <a:r>
              <a:rPr lang="ru-RU" sz="2400" b="1" dirty="0" smtClean="0"/>
              <a:t>постоянными магнитами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067945" y="1412776"/>
            <a:ext cx="48245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Если подвесить на гибких проводах рамку с током между полюсами магнита, то рамка будет поворачиваться до тех пор, пока плоскость её не установится перпендикулярно к линии, соединяющей полюсы магнита.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067945" y="4293096"/>
            <a:ext cx="48245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Таким образом, однородное магнитное поле оказывает на рамку с током </a:t>
            </a:r>
            <a:r>
              <a:rPr lang="ru-RU" sz="2400" b="1" i="1" dirty="0" smtClean="0">
                <a:solidFill>
                  <a:srgbClr val="0070C0"/>
                </a:solidFill>
              </a:rPr>
              <a:t>ориентирующее действие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80443"/>
            <a:ext cx="3096344" cy="4644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0798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Магнитная стрелка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6909" y="1340768"/>
            <a:ext cx="83995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магнитном поле рамка с током на гибком подвесе,  со стороны которого не действуют силы упругости, препятствующие ориентации рамки, поворачивается до тех пор, пока не установится определённым образом.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67943" y="3861048"/>
            <a:ext cx="46085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</a:rPr>
              <a:t>Так же ведёт себя маленький продолговатый магнит с двумя полюсами на концах – </a:t>
            </a:r>
            <a:r>
              <a:rPr lang="ru-RU" sz="2400" b="1" i="1" dirty="0">
                <a:solidFill>
                  <a:srgbClr val="FF0000"/>
                </a:solidFill>
              </a:rPr>
              <a:t>южным </a:t>
            </a:r>
            <a:r>
              <a:rPr lang="en-US" sz="2400" b="1" i="1" dirty="0">
                <a:solidFill>
                  <a:srgbClr val="FF0000"/>
                </a:solidFill>
              </a:rPr>
              <a:t> S 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dirty="0">
                <a:solidFill>
                  <a:prstClr val="black"/>
                </a:solidFill>
              </a:rPr>
              <a:t>и </a:t>
            </a:r>
            <a:r>
              <a:rPr lang="ru-RU" sz="2400" b="1" i="1" dirty="0">
                <a:solidFill>
                  <a:srgbClr val="0070C0"/>
                </a:solidFill>
              </a:rPr>
              <a:t>северным </a:t>
            </a:r>
            <a:r>
              <a:rPr lang="en-US" sz="2400" b="1" i="1" dirty="0">
                <a:solidFill>
                  <a:srgbClr val="0070C0"/>
                </a:solidFill>
              </a:rPr>
              <a:t>N</a:t>
            </a:r>
            <a:r>
              <a:rPr lang="ru-RU" sz="2400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17032"/>
            <a:ext cx="2761957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4636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1032</Words>
  <Application>Microsoft Office PowerPoint</Application>
  <PresentationFormat>Экран (4:3)</PresentationFormat>
  <Paragraphs>73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Взаимодействие токов.  Магнитное поле.  Вектор магнитной индукции.  Линии магнитной индукции</vt:lpstr>
      <vt:lpstr>Слайд 2</vt:lpstr>
      <vt:lpstr>Слайд 3</vt:lpstr>
      <vt:lpstr>Основные свойства магнитного поля</vt:lpstr>
      <vt:lpstr>Замкнутый контур с током в магнитном поле</vt:lpstr>
      <vt:lpstr>Слайд 6</vt:lpstr>
      <vt:lpstr>Слайд 7</vt:lpstr>
      <vt:lpstr>Слайд 8</vt:lpstr>
      <vt:lpstr>Магнитная стрелка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На дом</vt:lpstr>
      <vt:lpstr>Список использованных источников</vt:lpstr>
    </vt:vector>
  </TitlesOfParts>
  <Manager>Рахматуллин Радик Акрамович</Manager>
  <Company>www.radik.web-box.ru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Взаимодействие токов. Магнитное поле</dc:title>
  <dc:creator>Рахматуллин Радик Акрамович</dc:creator>
  <cp:keywords>Презентация к уроку</cp:keywords>
  <cp:lastModifiedBy>Goodzila</cp:lastModifiedBy>
  <cp:revision>2</cp:revision>
  <dcterms:created xsi:type="dcterms:W3CDTF">2011-09-02T09:20:28Z</dcterms:created>
  <dcterms:modified xsi:type="dcterms:W3CDTF">2011-09-05T06:03:10Z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