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4" r:id="rId2"/>
    <p:sldId id="259" r:id="rId3"/>
    <p:sldId id="260" r:id="rId4"/>
    <p:sldId id="257" r:id="rId5"/>
    <p:sldId id="265" r:id="rId6"/>
    <p:sldId id="258" r:id="rId7"/>
    <p:sldId id="261" r:id="rId8"/>
    <p:sldId id="262" r:id="rId9"/>
    <p:sldId id="263" r:id="rId10"/>
    <p:sldId id="25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82" autoAdjust="0"/>
  </p:normalViewPr>
  <p:slideViewPr>
    <p:cSldViewPr>
      <p:cViewPr>
        <p:scale>
          <a:sx n="50" d="100"/>
          <a:sy n="50" d="100"/>
        </p:scale>
        <p:origin x="-1944" y="-5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E613-0009-4C59-ADFD-64BFCD7AB90F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F6141-EEBD-4C68-8754-76BCCBFFC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E613-0009-4C59-ADFD-64BFCD7AB90F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F6141-EEBD-4C68-8754-76BCCBFFC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E613-0009-4C59-ADFD-64BFCD7AB90F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F6141-EEBD-4C68-8754-76BCCBFFC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E613-0009-4C59-ADFD-64BFCD7AB90F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F6141-EEBD-4C68-8754-76BCCBFFC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E613-0009-4C59-ADFD-64BFCD7AB90F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F6141-EEBD-4C68-8754-76BCCBFFC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E613-0009-4C59-ADFD-64BFCD7AB90F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F6141-EEBD-4C68-8754-76BCCBFFC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E613-0009-4C59-ADFD-64BFCD7AB90F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F6141-EEBD-4C68-8754-76BCCBFFC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E613-0009-4C59-ADFD-64BFCD7AB90F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F6141-EEBD-4C68-8754-76BCCBFFC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E613-0009-4C59-ADFD-64BFCD7AB90F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F6141-EEBD-4C68-8754-76BCCBFFC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E613-0009-4C59-ADFD-64BFCD7AB90F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F6141-EEBD-4C68-8754-76BCCBFFC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AE613-0009-4C59-ADFD-64BFCD7AB90F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7F6141-EEBD-4C68-8754-76BCCBFFC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AE613-0009-4C59-ADFD-64BFCD7AB90F}" type="datetimeFigureOut">
              <a:rPr lang="ru-RU" smtClean="0"/>
              <a:pPr/>
              <a:t>21.02.2012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7F6141-EEBD-4C68-8754-76BCCBFFCC7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571480"/>
            <a:ext cx="750099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Презентация «Правописание       ча –ща » </a:t>
            </a:r>
          </a:p>
          <a:p>
            <a:pPr algn="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Выполнила:</a:t>
            </a:r>
          </a:p>
          <a:p>
            <a:pPr algn="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учитель начальных классов </a:t>
            </a:r>
          </a:p>
          <a:p>
            <a:pPr algn="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Ухина И.С. </a:t>
            </a:r>
          </a:p>
          <a:p>
            <a:pPr algn="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Гимназия №35 </a:t>
            </a:r>
          </a:p>
          <a:p>
            <a:pPr algn="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г. Владимир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42852"/>
            <a:ext cx="8929718" cy="71096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Подружились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ща, и сложились в слово «роща». </a:t>
            </a:r>
          </a:p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Очень дружные всегда,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ща по роще бродят </a:t>
            </a:r>
          </a:p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 друг друга не находят . </a:t>
            </a:r>
          </a:p>
          <a:p>
            <a:pPr>
              <a:buFontTx/>
              <a:buChar char="-"/>
            </a:pP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 куда пропала,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Ща-а-а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подружка верная моя? </a:t>
            </a:r>
          </a:p>
          <a:p>
            <a:pPr>
              <a:buFontTx/>
              <a:buChar char="-"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Ща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немного заблудилась.  Роща в чащу превратилась. </a:t>
            </a:r>
          </a:p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Подружились ча и ща, очень мягкие всегда. </a:t>
            </a:r>
          </a:p>
          <a:p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ща по чаще бродят и друг друга не находят!  </a:t>
            </a:r>
          </a:p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Ты куда пропала, </a:t>
            </a:r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Ча-а-а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подружка верная моя?  </a:t>
            </a:r>
          </a:p>
          <a:p>
            <a:r>
              <a:rPr lang="ru-RU" sz="2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</a:t>
            </a: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вдруг в чашке очутилась, в чай с лимоном превратилась, чайник тоже, тут как тут, чашке чайник – первый друг!  </a:t>
            </a:r>
          </a:p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Вот так  из мягких ча и ща сложились нужные слова. Пиши их правильно, дружок! Запомни навсегда: «ча» и «ща» – пиши, ты, с «а», с «я» же – никогда! </a:t>
            </a:r>
          </a:p>
          <a:p>
            <a:endParaRPr lang="ru-RU" sz="24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sz="2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FontTx/>
              <a:buChar char="-"/>
            </a:pP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-69883" y="0"/>
            <a:ext cx="9213883" cy="6858000"/>
            <a:chOff x="-69883" y="0"/>
            <a:chExt cx="9213883" cy="6858000"/>
          </a:xfrm>
        </p:grpSpPr>
        <p:pic>
          <p:nvPicPr>
            <p:cNvPr id="16387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-69883" y="0"/>
              <a:ext cx="9213883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" name="TextBox 3"/>
            <p:cNvSpPr txBox="1"/>
            <p:nvPr/>
          </p:nvSpPr>
          <p:spPr>
            <a:xfrm>
              <a:off x="285720" y="142852"/>
              <a:ext cx="8215370" cy="603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4400" b="1" dirty="0">
                  <a:ln>
                    <a:solidFill>
                      <a:srgbClr val="FF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Подружились </a:t>
              </a:r>
              <a:r>
                <a:rPr lang="ru-RU" sz="4400" b="1" dirty="0" smtClean="0">
                  <a:ln>
                    <a:solidFill>
                      <a:srgbClr val="FF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«</a:t>
              </a:r>
              <a:r>
                <a:rPr lang="ru-RU" sz="4400" b="1" dirty="0" err="1" smtClean="0">
                  <a:ln>
                    <a:solidFill>
                      <a:srgbClr val="FF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ро</a:t>
              </a:r>
              <a:r>
                <a:rPr lang="ru-RU" sz="4400" b="1" dirty="0" smtClean="0">
                  <a:ln>
                    <a:solidFill>
                      <a:srgbClr val="FF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» </a:t>
              </a:r>
              <a:r>
                <a:rPr lang="ru-RU" sz="4400" b="1" dirty="0">
                  <a:ln>
                    <a:solidFill>
                      <a:srgbClr val="FF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и </a:t>
              </a:r>
              <a:r>
                <a:rPr lang="ru-RU" sz="4400" b="1" dirty="0" smtClean="0">
                  <a:ln>
                    <a:solidFill>
                      <a:srgbClr val="FF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«ща», </a:t>
              </a:r>
            </a:p>
            <a:p>
              <a:r>
                <a:rPr lang="ru-RU" sz="4400" b="1" dirty="0" smtClean="0">
                  <a:ln>
                    <a:solidFill>
                      <a:srgbClr val="FF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и </a:t>
              </a:r>
              <a:r>
                <a:rPr lang="ru-RU" sz="4400" b="1" dirty="0">
                  <a:ln>
                    <a:solidFill>
                      <a:srgbClr val="FF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сложились в </a:t>
              </a:r>
              <a:r>
                <a:rPr lang="ru-RU" sz="4400" b="1" dirty="0" smtClean="0">
                  <a:ln>
                    <a:solidFill>
                      <a:srgbClr val="FF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слово </a:t>
              </a:r>
            </a:p>
            <a:p>
              <a:r>
                <a:rPr lang="ru-RU" sz="16600" b="1" dirty="0" smtClean="0">
                  <a:ln w="57150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  <a:solidFill>
                    <a:schemeClr val="bg1"/>
                  </a:solidFill>
                </a:rPr>
                <a:t>ро</a:t>
              </a:r>
              <a:r>
                <a:rPr lang="ru-RU" sz="16600" b="1" dirty="0" smtClean="0">
                  <a:ln w="57150">
                    <a:solidFill>
                      <a:schemeClr val="tx1">
                        <a:lumMod val="85000"/>
                        <a:lumOff val="15000"/>
                      </a:schemeClr>
                    </a:solidFill>
                  </a:ln>
                  <a:solidFill>
                    <a:srgbClr val="00B050"/>
                  </a:solidFill>
                </a:rPr>
                <a:t>ща</a:t>
              </a:r>
              <a:endParaRPr lang="ru-RU" sz="16600" dirty="0" smtClean="0">
                <a:ln w="57150">
                  <a:solidFill>
                    <a:schemeClr val="tx1">
                      <a:lumMod val="85000"/>
                      <a:lumOff val="15000"/>
                    </a:schemeClr>
                  </a:solidFill>
                </a:ln>
                <a:solidFill>
                  <a:srgbClr val="00B050"/>
                </a:solidFill>
              </a:endParaRPr>
            </a:p>
            <a:p>
              <a:r>
                <a:rPr lang="ru-RU" sz="4400" b="1" dirty="0" smtClean="0">
                  <a:ln>
                    <a:solidFill>
                      <a:srgbClr val="FF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 </a:t>
              </a:r>
              <a:endParaRPr lang="ru-RU" sz="4400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</a:endParaRPr>
            </a:p>
            <a:p>
              <a:endParaRPr lang="ru-RU" sz="4400" b="1" dirty="0" smtClean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</a:endParaRPr>
            </a:p>
            <a:p>
              <a:r>
                <a:rPr lang="ru-RU" sz="4400" b="1" dirty="0" smtClean="0">
                  <a:ln>
                    <a:solidFill>
                      <a:srgbClr val="FF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Вот </a:t>
              </a:r>
              <a:r>
                <a:rPr lang="ru-RU" sz="4400" b="1" dirty="0">
                  <a:ln>
                    <a:solidFill>
                      <a:srgbClr val="FF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какая красота! </a:t>
              </a:r>
              <a:endParaRPr lang="ru-RU" sz="4400" dirty="0">
                <a:ln>
                  <a:solidFill>
                    <a:srgbClr val="FF0000"/>
                  </a:solidFill>
                </a:ln>
                <a:solidFill>
                  <a:schemeClr val="accent6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0" y="-107169"/>
            <a:ext cx="9144000" cy="7072338"/>
            <a:chOff x="0" y="-107169"/>
            <a:chExt cx="9144000" cy="7072338"/>
          </a:xfrm>
        </p:grpSpPr>
        <p:grpSp>
          <p:nvGrpSpPr>
            <p:cNvPr id="10" name="Группа 9"/>
            <p:cNvGrpSpPr/>
            <p:nvPr/>
          </p:nvGrpSpPr>
          <p:grpSpPr>
            <a:xfrm>
              <a:off x="0" y="-107169"/>
              <a:ext cx="9144000" cy="7072338"/>
              <a:chOff x="0" y="0"/>
              <a:chExt cx="9144000" cy="7072338"/>
            </a:xfrm>
          </p:grpSpPr>
          <p:grpSp>
            <p:nvGrpSpPr>
              <p:cNvPr id="5" name="Группа 4"/>
              <p:cNvGrpSpPr/>
              <p:nvPr/>
            </p:nvGrpSpPr>
            <p:grpSpPr>
              <a:xfrm>
                <a:off x="0" y="0"/>
                <a:ext cx="9144000" cy="7072338"/>
                <a:chOff x="0" y="0"/>
                <a:chExt cx="9193148" cy="6984949"/>
              </a:xfrm>
            </p:grpSpPr>
            <p:pic>
              <p:nvPicPr>
                <p:cNvPr id="17410" name="Picture 2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858000"/>
                </a:xfrm>
                <a:prstGeom prst="rect">
                  <a:avLst/>
                </a:prstGeom>
                <a:noFill/>
                <a:ln w="9525">
                  <a:solidFill>
                    <a:srgbClr val="FFFF00"/>
                  </a:solidFill>
                  <a:miter lim="800000"/>
                  <a:headEnd/>
                  <a:tailEnd/>
                </a:ln>
                <a:effectLst/>
              </p:spPr>
            </p:pic>
            <p:sp>
              <p:nvSpPr>
                <p:cNvPr id="3" name="TextBox 2"/>
                <p:cNvSpPr txBox="1"/>
                <p:nvPr/>
              </p:nvSpPr>
              <p:spPr>
                <a:xfrm>
                  <a:off x="7925123" y="5684341"/>
                  <a:ext cx="1268025" cy="116005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4800" b="1" dirty="0" smtClean="0">
                      <a:ln w="3175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ln>
                      <a:blipFill>
                        <a:blip r:embed="rId3"/>
                        <a:tile tx="0" ty="0" sx="100000" sy="100000" flip="none" algn="tl"/>
                      </a:blipFill>
                    </a:rPr>
                    <a:t>ща</a:t>
                  </a:r>
                  <a:endParaRPr lang="ru-RU" sz="4800" dirty="0" smtClean="0">
                    <a:ln w="3175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</a:ln>
                    <a:blipFill>
                      <a:blip r:embed="rId3"/>
                      <a:tile tx="0" ty="0" sx="100000" sy="100000" flip="none" algn="tl"/>
                    </a:blipFill>
                  </a:endParaRPr>
                </a:p>
                <a:p>
                  <a:endParaRPr lang="ru-RU" dirty="0">
                    <a:ln w="3175">
                      <a:solidFill>
                        <a:schemeClr val="tx1"/>
                      </a:solidFill>
                    </a:ln>
                    <a:blipFill>
                      <a:blip r:embed="rId3"/>
                      <a:tile tx="0" ty="0" sx="100000" sy="100000" flip="none" algn="tl"/>
                    </a:blipFill>
                  </a:endParaRPr>
                </a:p>
              </p:txBody>
            </p:sp>
            <p:sp>
              <p:nvSpPr>
                <p:cNvPr id="4" name="TextBox 3"/>
                <p:cNvSpPr txBox="1"/>
                <p:nvPr/>
              </p:nvSpPr>
              <p:spPr>
                <a:xfrm>
                  <a:off x="571472" y="3214686"/>
                  <a:ext cx="3571900" cy="377026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ru-RU" sz="23900" b="1" dirty="0" err="1" smtClean="0">
                      <a:ln w="5715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ln>
                      <a:solidFill>
                        <a:schemeClr val="bg1"/>
                      </a:solidFill>
                    </a:rPr>
                    <a:t>ро</a:t>
                  </a:r>
                  <a:endParaRPr lang="ru-RU" sz="23900" dirty="0"/>
                </a:p>
              </p:txBody>
            </p:sp>
          </p:grpSp>
          <p:grpSp>
            <p:nvGrpSpPr>
              <p:cNvPr id="9" name="Группа 8"/>
              <p:cNvGrpSpPr/>
              <p:nvPr/>
            </p:nvGrpSpPr>
            <p:grpSpPr>
              <a:xfrm>
                <a:off x="2928926" y="1428736"/>
                <a:ext cx="6072230" cy="3000396"/>
                <a:chOff x="2928926" y="1428736"/>
                <a:chExt cx="6072230" cy="3000396"/>
              </a:xfrm>
            </p:grpSpPr>
            <p:sp>
              <p:nvSpPr>
                <p:cNvPr id="6" name="Овальная выноска 5"/>
                <p:cNvSpPr/>
                <p:nvPr/>
              </p:nvSpPr>
              <p:spPr>
                <a:xfrm>
                  <a:off x="3143240" y="1428736"/>
                  <a:ext cx="5786478" cy="3000396"/>
                </a:xfrm>
                <a:prstGeom prst="wedgeEllipseCallout">
                  <a:avLst>
                    <a:gd name="adj1" fmla="val -42778"/>
                    <a:gd name="adj2" fmla="val 58957"/>
                  </a:avLst>
                </a:prstGeom>
                <a:no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" name="TextBox 7"/>
                <p:cNvSpPr txBox="1"/>
                <p:nvPr/>
              </p:nvSpPr>
              <p:spPr>
                <a:xfrm>
                  <a:off x="2928926" y="1785926"/>
                  <a:ext cx="6072230" cy="252376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buFontTx/>
                    <a:buChar char="-"/>
                  </a:pPr>
                  <a:r>
                    <a:rPr lang="ru-RU" sz="4000" b="1" dirty="0" smtClean="0">
                      <a:ln w="28575">
                        <a:solidFill>
                          <a:srgbClr val="FFFF00"/>
                        </a:solidFill>
                        <a:prstDash val="solid"/>
                      </a:ln>
                      <a:solidFill>
                        <a:srgbClr val="CC3300"/>
                      </a:solidFill>
                      <a:effectLst>
                        <a:outerShdw blurRad="41275" dist="20320" dir="1800000" algn="tl" rotWithShape="0">
                          <a:srgbClr val="000000">
                            <a:alpha val="40000"/>
                          </a:srgbClr>
                        </a:outerShdw>
                      </a:effectLst>
                    </a:rPr>
                    <a:t>Ты </a:t>
                  </a:r>
                  <a:r>
                    <a:rPr lang="ru-RU" sz="4000" b="1" dirty="0">
                      <a:ln w="28575">
                        <a:solidFill>
                          <a:srgbClr val="FFFF00"/>
                        </a:solidFill>
                        <a:prstDash val="solid"/>
                      </a:ln>
                      <a:solidFill>
                        <a:srgbClr val="CC3300"/>
                      </a:solidFill>
                      <a:effectLst>
                        <a:outerShdw blurRad="41275" dist="20320" dir="1800000" algn="tl" rotWithShape="0">
                          <a:srgbClr val="000000">
                            <a:alpha val="40000"/>
                          </a:srgbClr>
                        </a:outerShdw>
                      </a:effectLst>
                    </a:rPr>
                    <a:t>куда пропала, </a:t>
                  </a:r>
                  <a:endParaRPr lang="ru-RU" sz="4000" b="1" dirty="0" smtClean="0">
                    <a:ln w="28575">
                      <a:solidFill>
                        <a:srgbClr val="FFFF00"/>
                      </a:solidFill>
                      <a:prstDash val="solid"/>
                    </a:ln>
                    <a:solidFill>
                      <a:srgbClr val="CC3300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endParaRPr>
                </a:p>
                <a:p>
                  <a:pPr algn="ctr">
                    <a:buFontTx/>
                    <a:buChar char="-"/>
                  </a:pPr>
                  <a:r>
                    <a:rPr lang="ru-RU" sz="6000" b="1" dirty="0" err="1" smtClean="0">
                      <a:ln w="28575">
                        <a:solidFill>
                          <a:srgbClr val="FFFF00"/>
                        </a:solidFill>
                        <a:prstDash val="solid"/>
                      </a:ln>
                      <a:solidFill>
                        <a:srgbClr val="00B050"/>
                      </a:solidFill>
                      <a:effectLst>
                        <a:outerShdw blurRad="41275" dist="20320" dir="1800000" algn="tl" rotWithShape="0">
                          <a:srgbClr val="000000">
                            <a:alpha val="40000"/>
                          </a:srgbClr>
                        </a:outerShdw>
                      </a:effectLst>
                    </a:rPr>
                    <a:t>Ща-а-а</a:t>
                  </a:r>
                  <a:r>
                    <a:rPr lang="ru-RU" sz="4000" b="1" dirty="0">
                      <a:ln w="28575">
                        <a:solidFill>
                          <a:srgbClr val="FFFF00"/>
                        </a:solidFill>
                        <a:prstDash val="solid"/>
                      </a:ln>
                      <a:solidFill>
                        <a:srgbClr val="CC3300"/>
                      </a:solidFill>
                      <a:effectLst>
                        <a:outerShdw blurRad="41275" dist="20320" dir="1800000" algn="tl" rotWithShape="0">
                          <a:srgbClr val="000000">
                            <a:alpha val="40000"/>
                          </a:srgbClr>
                        </a:outerShdw>
                      </a:effectLst>
                    </a:rPr>
                    <a:t>, подружка верная моя?  </a:t>
                  </a:r>
                  <a:endParaRPr lang="ru-RU" sz="3600" b="1" dirty="0">
                    <a:ln w="28575">
                      <a:solidFill>
                        <a:srgbClr val="FFFF00"/>
                      </a:solidFill>
                      <a:prstDash val="solid"/>
                    </a:ln>
                    <a:solidFill>
                      <a:srgbClr val="CC3300"/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endParaRPr>
                </a:p>
                <a:p>
                  <a:endParaRPr lang="ru-RU" b="1" dirty="0">
                    <a:ln w="28575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prstDash val="solid"/>
                    </a:ln>
                    <a:solidFill>
                      <a:schemeClr val="bg2">
                        <a:tint val="85000"/>
                        <a:satMod val="155000"/>
                      </a:schemeClr>
                    </a:solidFill>
                    <a:effectLst>
                      <a:outerShdw blurRad="41275" dist="20320" dir="1800000" algn="tl" rotWithShape="0">
                        <a:srgbClr val="000000">
                          <a:alpha val="40000"/>
                        </a:srgbClr>
                      </a:outerShdw>
                    </a:effectLst>
                  </a:endParaRPr>
                </a:p>
              </p:txBody>
            </p:sp>
          </p:grpSp>
        </p:grpSp>
        <p:sp>
          <p:nvSpPr>
            <p:cNvPr id="11" name="TextBox 10"/>
            <p:cNvSpPr txBox="1"/>
            <p:nvPr/>
          </p:nvSpPr>
          <p:spPr>
            <a:xfrm>
              <a:off x="285720" y="0"/>
              <a:ext cx="8643998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dirty="0" smtClean="0">
                  <a:ln w="28575">
                    <a:solidFill>
                      <a:srgbClr val="FFFF00"/>
                    </a:solidFill>
                  </a:ln>
                </a:rPr>
                <a:t>Очень дружные всегда, </a:t>
              </a:r>
              <a:r>
                <a:rPr lang="ru-RU" sz="4800" b="1" dirty="0" err="1" smtClean="0">
                  <a:ln w="28575">
                    <a:solidFill>
                      <a:srgbClr val="FFFF00"/>
                    </a:solidFill>
                  </a:ln>
                  <a:solidFill>
                    <a:srgbClr val="00B050"/>
                  </a:solidFill>
                </a:rPr>
                <a:t>ро</a:t>
              </a:r>
              <a:r>
                <a:rPr lang="ru-RU" sz="3600" b="1" dirty="0" smtClean="0">
                  <a:ln w="28575">
                    <a:solidFill>
                      <a:srgbClr val="FFFF00"/>
                    </a:solidFill>
                  </a:ln>
                </a:rPr>
                <a:t> и </a:t>
              </a:r>
              <a:r>
                <a:rPr lang="ru-RU" sz="4800" b="1" dirty="0" smtClean="0">
                  <a:ln w="28575">
                    <a:solidFill>
                      <a:srgbClr val="FFFF00"/>
                    </a:solidFill>
                  </a:ln>
                  <a:solidFill>
                    <a:srgbClr val="00B050"/>
                  </a:solidFill>
                </a:rPr>
                <a:t>ща</a:t>
              </a:r>
              <a:r>
                <a:rPr lang="ru-RU" sz="3600" b="1" dirty="0" smtClean="0">
                  <a:ln w="28575">
                    <a:solidFill>
                      <a:srgbClr val="FFFF00"/>
                    </a:solidFill>
                  </a:ln>
                </a:rPr>
                <a:t> по роще бродят </a:t>
              </a:r>
            </a:p>
            <a:p>
              <a:r>
                <a:rPr lang="ru-RU" sz="3600" b="1" dirty="0" smtClean="0">
                  <a:ln w="28575">
                    <a:solidFill>
                      <a:srgbClr val="FFFF00"/>
                    </a:solidFill>
                  </a:ln>
                </a:rPr>
                <a:t>и друг друга не находят .</a:t>
              </a:r>
              <a:r>
                <a:rPr lang="ru-RU" sz="3600" b="1" dirty="0" smtClean="0">
                  <a:ln w="28575">
                    <a:solidFill>
                      <a:schemeClr val="bg1"/>
                    </a:solidFill>
                  </a:ln>
                </a:rPr>
                <a:t> </a:t>
              </a:r>
            </a:p>
            <a:p>
              <a:endParaRPr lang="ru-RU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0" y="0"/>
              <a:ext cx="9144000" cy="6858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" name="Прямоугольник 3"/>
            <p:cNvSpPr/>
            <p:nvPr/>
          </p:nvSpPr>
          <p:spPr>
            <a:xfrm>
              <a:off x="142844" y="285728"/>
              <a:ext cx="8572560" cy="5663089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ru-RU" sz="54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Подружились   </a:t>
              </a:r>
              <a:r>
                <a:rPr lang="ru-RU" sz="8800" b="1" cap="none" spc="0" dirty="0" smtClean="0">
                  <a:ln w="11430"/>
                  <a:solidFill>
                    <a:srgbClr val="FFFF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ча</a:t>
              </a:r>
              <a:r>
                <a:rPr lang="ru-RU" sz="54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  и  </a:t>
              </a:r>
              <a:r>
                <a:rPr lang="ru-RU" sz="8000" b="1" cap="none" spc="0" dirty="0" smtClean="0">
                  <a:ln w="11430"/>
                  <a:solidFill>
                    <a:srgbClr val="00B05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ща</a:t>
              </a:r>
              <a:r>
                <a:rPr lang="ru-RU" sz="80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 </a:t>
              </a:r>
            </a:p>
            <a:p>
              <a:pPr algn="ctr"/>
              <a:r>
                <a:rPr lang="ru-RU" sz="5400" b="1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и сложились в слово </a:t>
              </a:r>
              <a:r>
                <a:rPr lang="ru-RU" sz="16600" b="1" cap="none" spc="0" dirty="0" smtClean="0">
                  <a:ln/>
                  <a:solidFill>
                    <a:srgbClr val="FFFF00"/>
                  </a:solidFill>
                  <a:effectLst/>
                </a:rPr>
                <a:t>ча</a:t>
              </a:r>
              <a:r>
                <a:rPr lang="ru-RU" sz="16600" b="1" cap="none" spc="0" dirty="0" smtClean="0">
                  <a:ln/>
                  <a:solidFill>
                    <a:srgbClr val="00B050"/>
                  </a:solidFill>
                  <a:effectLst/>
                </a:rPr>
                <a:t>ща</a:t>
              </a:r>
              <a:r>
                <a:rPr lang="ru-RU" sz="8000" b="1" cap="none" spc="0" dirty="0" smtClean="0">
                  <a:ln w="11430"/>
                  <a:gradFill>
                    <a:gsLst>
                      <a:gs pos="0">
                        <a:schemeClr val="accent6">
                          <a:tint val="90000"/>
                          <a:satMod val="120000"/>
                        </a:schemeClr>
                      </a:gs>
                      <a:gs pos="25000">
                        <a:schemeClr val="accent6">
                          <a:tint val="93000"/>
                          <a:satMod val="120000"/>
                        </a:schemeClr>
                      </a:gs>
                      <a:gs pos="50000">
                        <a:schemeClr val="accent6">
                          <a:shade val="89000"/>
                          <a:satMod val="110000"/>
                        </a:schemeClr>
                      </a:gs>
                      <a:gs pos="75000">
                        <a:schemeClr val="accent6">
                          <a:tint val="93000"/>
                          <a:satMod val="120000"/>
                        </a:schemeClr>
                      </a:gs>
                      <a:gs pos="100000">
                        <a:schemeClr val="accent6">
                          <a:tint val="90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</a:rPr>
                <a:t> </a:t>
              </a:r>
            </a:p>
            <a:p>
              <a:pPr algn="ctr"/>
              <a:endParaRPr lang="ru-RU" sz="5400" b="1" cap="none" spc="0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endParaRPr>
            </a:p>
          </p:txBody>
        </p:sp>
      </p:grpSp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28545"/>
            <a:ext cx="95122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и!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142844" y="285728"/>
            <a:ext cx="571504" cy="215443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</a:p>
          <a:p>
            <a:pPr algn="ctr"/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857232"/>
            <a:ext cx="8358246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8000" b="1" dirty="0" err="1" smtClean="0">
                <a:ln w="19050">
                  <a:solidFill>
                    <a:srgbClr val="92D050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Ща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немного заблудилась.  Роща в </a:t>
            </a:r>
            <a:r>
              <a:rPr lang="ru-RU" sz="8800" b="1" dirty="0" smtClean="0">
                <a:ln w="1905">
                  <a:solidFill>
                    <a:srgbClr val="92D050"/>
                  </a:solidFill>
                </a:ln>
                <a:solidFill>
                  <a:srgbClr val="FFFF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</a:t>
            </a:r>
            <a:r>
              <a:rPr lang="ru-RU" sz="8800" b="1" dirty="0" smtClean="0">
                <a:ln w="1905">
                  <a:solidFill>
                    <a:srgbClr val="92D050"/>
                  </a:solidFill>
                </a:ln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щу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превратилась</a:t>
            </a:r>
            <a:endParaRPr lang="ru-RU" sz="6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grpSp>
          <p:nvGrpSpPr>
            <p:cNvPr id="9" name="Группа 8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0" y="0"/>
                <a:ext cx="9144000" cy="6858000"/>
                <a:chOff x="0" y="0"/>
                <a:chExt cx="9144000" cy="6858000"/>
              </a:xfrm>
            </p:grpSpPr>
            <p:pic>
              <p:nvPicPr>
                <p:cNvPr id="15362" name="Picture 2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9144000" cy="685800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grpSp>
              <p:nvGrpSpPr>
                <p:cNvPr id="5" name="Группа 4"/>
                <p:cNvGrpSpPr/>
                <p:nvPr/>
              </p:nvGrpSpPr>
              <p:grpSpPr>
                <a:xfrm>
                  <a:off x="4786314" y="2214554"/>
                  <a:ext cx="3071834" cy="2286016"/>
                  <a:chOff x="4786314" y="2214554"/>
                  <a:chExt cx="3071834" cy="2286016"/>
                </a:xfrm>
              </p:grpSpPr>
              <p:sp>
                <p:nvSpPr>
                  <p:cNvPr id="3" name="Овальная выноска 2"/>
                  <p:cNvSpPr/>
                  <p:nvPr/>
                </p:nvSpPr>
                <p:spPr>
                  <a:xfrm>
                    <a:off x="4786314" y="2214554"/>
                    <a:ext cx="3071834" cy="2286016"/>
                  </a:xfrm>
                  <a:prstGeom prst="wedgeEllipseCallout">
                    <a:avLst/>
                  </a:prstGeom>
                  <a:noFill/>
                  <a:ln>
                    <a:solidFill>
                      <a:srgbClr val="FFFF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/>
                  </a:p>
                </p:txBody>
              </p:sp>
              <p:sp>
                <p:nvSpPr>
                  <p:cNvPr id="4" name="TextBox 3"/>
                  <p:cNvSpPr txBox="1"/>
                  <p:nvPr/>
                </p:nvSpPr>
                <p:spPr>
                  <a:xfrm>
                    <a:off x="5000628" y="2643182"/>
                    <a:ext cx="2857520" cy="1477328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ru-RU" sz="2400" b="1" dirty="0">
                        <a:solidFill>
                          <a:srgbClr val="FFFF00"/>
                        </a:solidFill>
                      </a:rPr>
                      <a:t>- Ты куда пропала, </a:t>
                    </a:r>
                    <a:r>
                      <a:rPr lang="ru-RU" sz="2400" b="1" dirty="0" err="1">
                        <a:solidFill>
                          <a:srgbClr val="FFFF00"/>
                        </a:solidFill>
                      </a:rPr>
                      <a:t>Ча-а-а</a:t>
                    </a:r>
                    <a:r>
                      <a:rPr lang="ru-RU" sz="2400" b="1" dirty="0">
                        <a:solidFill>
                          <a:srgbClr val="FFFF00"/>
                        </a:solidFill>
                      </a:rPr>
                      <a:t>, подружка верная моя?  </a:t>
                    </a:r>
                    <a:endParaRPr lang="ru-RU" sz="2400" dirty="0">
                      <a:solidFill>
                        <a:srgbClr val="FFFF00"/>
                      </a:solidFill>
                    </a:endParaRPr>
                  </a:p>
                  <a:p>
                    <a:endParaRPr lang="ru-RU" dirty="0"/>
                  </a:p>
                </p:txBody>
              </p:sp>
            </p:grpSp>
          </p:grpSp>
          <p:sp>
            <p:nvSpPr>
              <p:cNvPr id="8" name="TextBox 7"/>
              <p:cNvSpPr txBox="1"/>
              <p:nvPr/>
            </p:nvSpPr>
            <p:spPr>
              <a:xfrm>
                <a:off x="571472" y="214290"/>
                <a:ext cx="8001056" cy="187743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000" b="1" dirty="0" smtClean="0">
                    <a:solidFill>
                      <a:srgbClr val="FFFF00"/>
                    </a:solidFill>
                  </a:rPr>
                  <a:t>«ча» </a:t>
                </a:r>
                <a:r>
                  <a:rPr lang="ru-RU" sz="4000" b="1" dirty="0">
                    <a:solidFill>
                      <a:srgbClr val="FFFF00"/>
                    </a:solidFill>
                  </a:rPr>
                  <a:t>и </a:t>
                </a:r>
                <a:r>
                  <a:rPr lang="ru-RU" sz="4000" b="1" dirty="0" smtClean="0">
                    <a:solidFill>
                      <a:srgbClr val="FFFF00"/>
                    </a:solidFill>
                  </a:rPr>
                  <a:t>«ща» </a:t>
                </a:r>
                <a:r>
                  <a:rPr lang="ru-RU" sz="4000" b="1" dirty="0">
                    <a:solidFill>
                      <a:srgbClr val="FFFF00"/>
                    </a:solidFill>
                  </a:rPr>
                  <a:t>по чаще бродят и друг друга не находят!  </a:t>
                </a:r>
                <a:endParaRPr lang="ru-RU" sz="4000" dirty="0">
                  <a:solidFill>
                    <a:srgbClr val="FFFF00"/>
                  </a:solidFill>
                </a:endParaRPr>
              </a:p>
              <a:p>
                <a:r>
                  <a:rPr lang="ru-RU" b="1" dirty="0" smtClean="0"/>
                  <a:t>-</a:t>
                </a:r>
                <a:endParaRPr lang="ru-RU" dirty="0"/>
              </a:p>
              <a:p>
                <a:endParaRPr lang="ru-RU" dirty="0"/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786050" y="3857628"/>
              <a:ext cx="300039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600" b="1" dirty="0" smtClean="0">
                  <a:solidFill>
                    <a:srgbClr val="FFFF00"/>
                  </a:solidFill>
                </a:rPr>
                <a:t>ща</a:t>
              </a:r>
              <a:endParaRPr lang="ru-RU" sz="16600" b="1" dirty="0">
                <a:solidFill>
                  <a:srgbClr val="FFFF00"/>
                </a:solidFill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714348" y="0"/>
            <a:ext cx="8143900" cy="6666018"/>
            <a:chOff x="714348" y="0"/>
            <a:chExt cx="8143900" cy="6666018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714348" y="0"/>
              <a:ext cx="8143900" cy="6666018"/>
              <a:chOff x="0" y="0"/>
              <a:chExt cx="8143900" cy="6666018"/>
            </a:xfrm>
          </p:grpSpPr>
          <p:pic>
            <p:nvPicPr>
              <p:cNvPr id="18434" name="Picture 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0" y="0"/>
                <a:ext cx="7786710" cy="50006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428596" y="4357694"/>
                <a:ext cx="7715304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8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«ча»  </a:t>
                </a:r>
                <a:r>
                  <a:rPr lang="ru-RU" sz="4800" b="1" dirty="0">
                    <a:solidFill>
                      <a:schemeClr val="accent6">
                        <a:lumMod val="50000"/>
                      </a:schemeClr>
                    </a:solidFill>
                  </a:rPr>
                  <a:t>вдруг в чашке очутилась, в чай с лимоном </a:t>
                </a:r>
                <a:r>
                  <a:rPr lang="ru-RU" sz="4800" b="1" dirty="0" smtClean="0">
                    <a:solidFill>
                      <a:schemeClr val="accent6">
                        <a:lumMod val="50000"/>
                      </a:schemeClr>
                    </a:solidFill>
                  </a:rPr>
                  <a:t>превратилась!</a:t>
                </a:r>
                <a:endParaRPr lang="ru-RU" sz="4800" dirty="0">
                  <a:solidFill>
                    <a:schemeClr val="accent6">
                      <a:lumMod val="50000"/>
                    </a:schemeClr>
                  </a:solidFill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3000364" y="0"/>
              <a:ext cx="3571900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600" dirty="0" smtClean="0">
                  <a:ln w="38100">
                    <a:solidFill>
                      <a:srgbClr val="C00000"/>
                    </a:solidFill>
                  </a:ln>
                  <a:solidFill>
                    <a:srgbClr val="FFC000"/>
                  </a:solidFill>
                </a:rPr>
                <a:t>чай</a:t>
              </a:r>
              <a:endParaRPr lang="ru-RU" sz="16600" dirty="0">
                <a:ln w="38100">
                  <a:solidFill>
                    <a:srgbClr val="C00000"/>
                  </a:solidFill>
                </a:ln>
                <a:solidFill>
                  <a:srgbClr val="FFC000"/>
                </a:solidFill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Группа 5"/>
          <p:cNvGrpSpPr/>
          <p:nvPr/>
        </p:nvGrpSpPr>
        <p:grpSpPr>
          <a:xfrm>
            <a:off x="1" y="0"/>
            <a:ext cx="9143999" cy="6898293"/>
            <a:chOff x="1" y="0"/>
            <a:chExt cx="9143999" cy="6898293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1" y="0"/>
              <a:ext cx="9143999" cy="6898293"/>
              <a:chOff x="1" y="0"/>
              <a:chExt cx="9143999" cy="6898293"/>
            </a:xfrm>
          </p:grpSpPr>
          <p:pic>
            <p:nvPicPr>
              <p:cNvPr id="19458" name="Picture 2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" y="0"/>
                <a:ext cx="9143999" cy="689829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" name="TextBox 2"/>
              <p:cNvSpPr txBox="1"/>
              <p:nvPr/>
            </p:nvSpPr>
            <p:spPr>
              <a:xfrm>
                <a:off x="714348" y="785794"/>
                <a:ext cx="7643866" cy="23083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sz="7200" b="1" u="sng" dirty="0" smtClean="0">
                    <a:ln w="38100">
                      <a:solidFill>
                        <a:srgbClr val="C00000"/>
                      </a:solidFill>
                    </a:ln>
                    <a:solidFill>
                      <a:schemeClr val="accent6">
                        <a:lumMod val="75000"/>
                      </a:schemeClr>
                    </a:solidFill>
                  </a:rPr>
                  <a:t>ча</a:t>
                </a:r>
                <a:r>
                  <a:rPr lang="ru-RU" sz="7200" b="1" dirty="0" smtClean="0">
                    <a:ln w="38100">
                      <a:solidFill>
                        <a:srgbClr val="C00000"/>
                      </a:solidFill>
                    </a:ln>
                    <a:solidFill>
                      <a:schemeClr val="accent6">
                        <a:lumMod val="75000"/>
                      </a:schemeClr>
                    </a:solidFill>
                  </a:rPr>
                  <a:t>й</a:t>
                </a:r>
                <a:r>
                  <a:rPr lang="ru-RU" sz="7200" dirty="0" smtClean="0">
                    <a:ln>
                      <a:solidFill>
                        <a:srgbClr val="C00000"/>
                      </a:solidFill>
                    </a:ln>
                    <a:solidFill>
                      <a:srgbClr val="FFC000"/>
                    </a:solidFill>
                  </a:rPr>
                  <a:t> </a:t>
                </a:r>
              </a:p>
              <a:p>
                <a:r>
                  <a:rPr lang="ru-RU" sz="7200" b="1" u="sng" dirty="0" smtClean="0">
                    <a:ln>
                      <a:solidFill>
                        <a:srgbClr val="C00000"/>
                      </a:solidFill>
                    </a:ln>
                    <a:solidFill>
                      <a:srgbClr val="FFC000"/>
                    </a:solidFill>
                  </a:rPr>
                  <a:t>ча</a:t>
                </a:r>
                <a:r>
                  <a:rPr lang="ru-RU" sz="7200" b="1" dirty="0" smtClean="0">
                    <a:ln>
                      <a:solidFill>
                        <a:srgbClr val="C00000"/>
                      </a:solidFill>
                    </a:ln>
                    <a:solidFill>
                      <a:srgbClr val="FFC000"/>
                    </a:solidFill>
                  </a:rPr>
                  <a:t>шка</a:t>
                </a:r>
                <a:r>
                  <a:rPr lang="ru-RU" sz="7200" dirty="0" smtClean="0">
                    <a:ln>
                      <a:solidFill>
                        <a:srgbClr val="C00000"/>
                      </a:solidFill>
                    </a:ln>
                    <a:solidFill>
                      <a:srgbClr val="FFC000"/>
                    </a:solidFill>
                  </a:rPr>
                  <a:t>          </a:t>
                </a:r>
                <a:r>
                  <a:rPr lang="ru-RU" sz="7200" b="1" u="sng" dirty="0" smtClean="0">
                    <a:ln>
                      <a:solidFill>
                        <a:srgbClr val="C00000"/>
                      </a:solidFill>
                    </a:ln>
                    <a:solidFill>
                      <a:srgbClr val="FFC000"/>
                    </a:solidFill>
                  </a:rPr>
                  <a:t>ча</a:t>
                </a:r>
                <a:r>
                  <a:rPr lang="ru-RU" sz="7200" b="1" dirty="0" smtClean="0">
                    <a:ln>
                      <a:solidFill>
                        <a:srgbClr val="C00000"/>
                      </a:solidFill>
                    </a:ln>
                    <a:solidFill>
                      <a:srgbClr val="FFC000"/>
                    </a:solidFill>
                  </a:rPr>
                  <a:t>йник</a:t>
                </a:r>
                <a:endParaRPr lang="ru-RU" sz="7200" b="1" dirty="0">
                  <a:ln>
                    <a:solidFill>
                      <a:srgbClr val="C00000"/>
                    </a:solidFill>
                  </a:ln>
                  <a:solidFill>
                    <a:srgbClr val="FFC000"/>
                  </a:solidFill>
                </a:endParaRPr>
              </a:p>
            </p:txBody>
          </p:sp>
        </p:grpSp>
        <p:sp>
          <p:nvSpPr>
            <p:cNvPr id="5" name="TextBox 4"/>
            <p:cNvSpPr txBox="1"/>
            <p:nvPr/>
          </p:nvSpPr>
          <p:spPr>
            <a:xfrm>
              <a:off x="285720" y="5214950"/>
              <a:ext cx="8501122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3600" b="1" u="sng" dirty="0" smtClean="0">
                  <a:ln>
                    <a:solidFill>
                      <a:srgbClr val="C0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Ча</a:t>
              </a:r>
              <a:r>
                <a:rPr lang="ru-RU" sz="3600" b="1" dirty="0" smtClean="0">
                  <a:ln>
                    <a:solidFill>
                      <a:srgbClr val="C0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йник </a:t>
              </a:r>
              <a:r>
                <a:rPr lang="ru-RU" sz="3600" b="1" dirty="0">
                  <a:ln>
                    <a:solidFill>
                      <a:srgbClr val="C0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тоже, тут как тут, </a:t>
              </a:r>
              <a:r>
                <a:rPr lang="ru-RU" sz="3600" b="1" u="sng" dirty="0">
                  <a:ln>
                    <a:solidFill>
                      <a:srgbClr val="C0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ча</a:t>
              </a:r>
              <a:r>
                <a:rPr lang="ru-RU" sz="3600" b="1" dirty="0">
                  <a:ln>
                    <a:solidFill>
                      <a:srgbClr val="C0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шке </a:t>
              </a:r>
              <a:r>
                <a:rPr lang="ru-RU" sz="3600" b="1" u="sng" dirty="0">
                  <a:ln>
                    <a:solidFill>
                      <a:srgbClr val="C0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ча</a:t>
              </a:r>
              <a:r>
                <a:rPr lang="ru-RU" sz="3600" b="1" dirty="0">
                  <a:ln>
                    <a:solidFill>
                      <a:srgbClr val="C00000"/>
                    </a:solidFill>
                  </a:ln>
                  <a:solidFill>
                    <a:schemeClr val="accent6">
                      <a:lumMod val="75000"/>
                    </a:schemeClr>
                  </a:solidFill>
                </a:rPr>
                <a:t>йник – первый друг!</a:t>
              </a:r>
              <a:r>
                <a:rPr lang="ru-RU" b="1" dirty="0"/>
                <a:t>  </a:t>
              </a:r>
              <a:endParaRPr lang="ru-RU" dirty="0"/>
            </a:p>
            <a:p>
              <a:endParaRPr lang="ru-RU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Группа 9"/>
          <p:cNvGrpSpPr/>
          <p:nvPr/>
        </p:nvGrpSpPr>
        <p:grpSpPr>
          <a:xfrm>
            <a:off x="0" y="357166"/>
            <a:ext cx="9144000" cy="5970582"/>
            <a:chOff x="0" y="357166"/>
            <a:chExt cx="9144000" cy="5970582"/>
          </a:xfrm>
        </p:grpSpPr>
        <p:sp>
          <p:nvSpPr>
            <p:cNvPr id="7" name="TextBox 6"/>
            <p:cNvSpPr txBox="1"/>
            <p:nvPr/>
          </p:nvSpPr>
          <p:spPr>
            <a:xfrm>
              <a:off x="0" y="2357430"/>
              <a:ext cx="9144000" cy="397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b="1" dirty="0" smtClean="0"/>
                <a:t>	</a:t>
              </a:r>
              <a:r>
                <a:rPr lang="ru-RU" sz="3600" b="1" dirty="0" smtClean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Вот </a:t>
              </a:r>
              <a:r>
                <a:rPr lang="ru-RU" sz="3600" b="1" dirty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так  из </a:t>
              </a:r>
              <a:r>
                <a:rPr lang="ru-RU" sz="3600" b="1" dirty="0" smtClean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мягких    «ча» </a:t>
              </a:r>
              <a:r>
                <a:rPr lang="ru-RU" sz="3600" b="1" dirty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и </a:t>
              </a:r>
              <a:r>
                <a:rPr lang="ru-RU" sz="3600" b="1" dirty="0" smtClean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«ща» сложились </a:t>
              </a:r>
              <a:r>
                <a:rPr lang="ru-RU" sz="3600" b="1" dirty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нужные слова. </a:t>
              </a:r>
              <a:endPara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  <a:p>
              <a:pPr algn="ctr"/>
              <a:r>
                <a:rPr lang="ru-RU" sz="3600" b="1" dirty="0" smtClean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Пиши </a:t>
              </a:r>
              <a:r>
                <a:rPr lang="ru-RU" sz="3600" b="1" dirty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их правильно, дружок! </a:t>
              </a:r>
              <a:endPara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  <a:p>
              <a:pPr algn="ctr"/>
              <a:r>
                <a:rPr lang="ru-RU" sz="3600" b="1" dirty="0" smtClean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Запомни </a:t>
              </a:r>
              <a:r>
                <a:rPr lang="ru-RU" sz="3600" b="1" dirty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навсегда: </a:t>
              </a:r>
              <a:endPara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  <a:p>
              <a:r>
                <a:rPr lang="ru-RU" sz="5400" b="1" dirty="0" smtClean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«</a:t>
              </a:r>
              <a:r>
                <a:rPr lang="ru-RU" sz="5400" b="1" dirty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ча» и «</a:t>
              </a:r>
              <a:r>
                <a:rPr lang="ru-RU" sz="5400" b="1" dirty="0" smtClean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ща»-пиши</a:t>
              </a:r>
              <a:r>
                <a:rPr lang="ru-RU" sz="5400" b="1" dirty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, ты, </a:t>
              </a:r>
              <a:r>
                <a:rPr lang="ru-RU" sz="5400" b="1" dirty="0" smtClean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с «а</a:t>
              </a:r>
              <a:r>
                <a:rPr lang="ru-RU" sz="5400" b="1" dirty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rgbClr val="FF0000"/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»</a:t>
              </a:r>
              <a:r>
                <a:rPr lang="ru-RU" sz="3600" b="1" dirty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, </a:t>
              </a:r>
              <a:endParaRPr lang="ru-RU" sz="3600" b="1" dirty="0" smtClean="0">
                <a:ln w="18000">
                  <a:solidFill>
                    <a:srgbClr val="C00000"/>
                  </a:solidFill>
                  <a:prstDash val="solid"/>
                  <a:miter lim="800000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endParaRPr>
            </a:p>
            <a:p>
              <a:pPr algn="ctr"/>
              <a:r>
                <a:rPr lang="ru-RU" sz="3600" b="1" dirty="0" smtClean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с </a:t>
              </a:r>
              <a:r>
                <a:rPr lang="ru-RU" sz="3600" b="1" dirty="0">
                  <a:ln w="18000">
                    <a:solidFill>
                      <a:srgbClr val="C00000"/>
                    </a:solidFill>
                    <a:prstDash val="solid"/>
                    <a:miter lim="800000"/>
                  </a:ln>
                  <a:solidFill>
                    <a:schemeClr val="accent6">
                      <a:lumMod val="75000"/>
                    </a:schemeClr>
                  </a:solidFill>
                  <a:effectLst>
                    <a:outerShdw blurRad="25500" dist="23000" dir="7020000" algn="tl">
                      <a:srgbClr val="000000">
                        <a:alpha val="50000"/>
                      </a:srgbClr>
                    </a:outerShdw>
                  </a:effectLst>
                </a:rPr>
                <a:t>«я» же – никогда! </a:t>
              </a:r>
            </a:p>
            <a:p>
              <a:endParaRPr lang="ru-RU" dirty="0"/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214282" y="357166"/>
              <a:ext cx="8929718" cy="2136646"/>
              <a:chOff x="214282" y="357166"/>
              <a:chExt cx="8929718" cy="2136646"/>
            </a:xfrm>
          </p:grpSpPr>
          <p:grpSp>
            <p:nvGrpSpPr>
              <p:cNvPr id="6" name="Группа 5"/>
              <p:cNvGrpSpPr/>
              <p:nvPr/>
            </p:nvGrpSpPr>
            <p:grpSpPr>
              <a:xfrm>
                <a:off x="214282" y="357166"/>
                <a:ext cx="8541909" cy="1500198"/>
                <a:chOff x="214282" y="357166"/>
                <a:chExt cx="8541909" cy="1500198"/>
              </a:xfrm>
            </p:grpSpPr>
            <p:pic>
              <p:nvPicPr>
                <p:cNvPr id="20482" name="Picture 2"/>
                <p:cNvPicPr>
                  <a:picLocks noChangeAspect="1" noChangeArrowheads="1"/>
                </p:cNvPicPr>
                <p:nvPr/>
              </p:nvPicPr>
              <p:blipFill>
                <a:blip r:embed="rId2" cstate="email"/>
                <a:srcRect/>
                <a:stretch>
                  <a:fillRect/>
                </a:stretch>
              </p:blipFill>
              <p:spPr bwMode="auto">
                <a:xfrm>
                  <a:off x="214282" y="357166"/>
                  <a:ext cx="2000264" cy="150019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</p:spPr>
            </p:pic>
            <p:pic>
              <p:nvPicPr>
                <p:cNvPr id="20483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email"/>
                <a:srcRect/>
                <a:stretch>
                  <a:fillRect/>
                </a:stretch>
              </p:blipFill>
              <p:spPr bwMode="auto">
                <a:xfrm>
                  <a:off x="2214546" y="357166"/>
                  <a:ext cx="2145235" cy="1428760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</p:spPr>
            </p:pic>
            <p:pic>
              <p:nvPicPr>
                <p:cNvPr id="20484" name="Picture 4"/>
                <p:cNvPicPr>
                  <a:picLocks noChangeAspect="1" noChangeArrowheads="1"/>
                </p:cNvPicPr>
                <p:nvPr/>
              </p:nvPicPr>
              <p:blipFill>
                <a:blip r:embed="rId4" cstate="email"/>
                <a:srcRect/>
                <a:stretch>
                  <a:fillRect/>
                </a:stretch>
              </p:blipFill>
              <p:spPr bwMode="auto">
                <a:xfrm>
                  <a:off x="4500562" y="357166"/>
                  <a:ext cx="2222500" cy="1500198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</p:spPr>
            </p:pic>
            <p:pic>
              <p:nvPicPr>
                <p:cNvPr id="20485" name="Picture 5"/>
                <p:cNvPicPr>
                  <a:picLocks noChangeAspect="1" noChangeArrowheads="1"/>
                </p:cNvPicPr>
                <p:nvPr/>
              </p:nvPicPr>
              <p:blipFill>
                <a:blip r:embed="rId5" cstate="email"/>
                <a:srcRect/>
                <a:stretch>
                  <a:fillRect/>
                </a:stretch>
              </p:blipFill>
              <p:spPr bwMode="auto">
                <a:xfrm>
                  <a:off x="6786578" y="357166"/>
                  <a:ext cx="1969613" cy="1485889"/>
                </a:xfrm>
                <a:prstGeom prst="rect">
                  <a:avLst/>
                </a:prstGeom>
                <a:ln>
                  <a:noFill/>
                </a:ln>
                <a:effectLst>
                  <a:softEdge rad="112500"/>
                </a:effectLst>
              </p:spPr>
            </p:pic>
          </p:grpSp>
          <p:sp>
            <p:nvSpPr>
              <p:cNvPr id="8" name="TextBox 7"/>
              <p:cNvSpPr txBox="1"/>
              <p:nvPr/>
            </p:nvSpPr>
            <p:spPr>
              <a:xfrm>
                <a:off x="214282" y="1785926"/>
                <a:ext cx="8929718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000" b="1" dirty="0" smtClean="0">
                    <a:ln>
                      <a:solidFill>
                        <a:srgbClr val="92D050"/>
                      </a:solidFill>
                    </a:ln>
                    <a:solidFill>
                      <a:srgbClr val="CC3300"/>
                    </a:solidFill>
                  </a:rPr>
                  <a:t>ро</a:t>
                </a:r>
                <a:r>
                  <a:rPr lang="ru-RU" sz="4000" b="1" u="sng" dirty="0" smtClean="0">
                    <a:ln>
                      <a:solidFill>
                        <a:srgbClr val="92D050"/>
                      </a:solidFill>
                    </a:ln>
                    <a:solidFill>
                      <a:srgbClr val="CC3300"/>
                    </a:solidFill>
                  </a:rPr>
                  <a:t>ща</a:t>
                </a:r>
                <a:r>
                  <a:rPr lang="ru-RU" sz="4000" b="1" dirty="0" smtClean="0">
                    <a:ln>
                      <a:solidFill>
                        <a:srgbClr val="92D050"/>
                      </a:solidFill>
                    </a:ln>
                    <a:solidFill>
                      <a:srgbClr val="CC3300"/>
                    </a:solidFill>
                  </a:rPr>
                  <a:t>       ча</a:t>
                </a:r>
                <a:r>
                  <a:rPr lang="ru-RU" sz="4000" b="1" u="sng" dirty="0" smtClean="0">
                    <a:ln>
                      <a:solidFill>
                        <a:srgbClr val="92D050"/>
                      </a:solidFill>
                    </a:ln>
                    <a:solidFill>
                      <a:srgbClr val="CC3300"/>
                    </a:solidFill>
                  </a:rPr>
                  <a:t>ща</a:t>
                </a:r>
                <a:r>
                  <a:rPr lang="ru-RU" sz="4000" b="1" dirty="0" smtClean="0">
                    <a:ln>
                      <a:solidFill>
                        <a:srgbClr val="92D050"/>
                      </a:solidFill>
                    </a:ln>
                    <a:solidFill>
                      <a:srgbClr val="CC3300"/>
                    </a:solidFill>
                  </a:rPr>
                  <a:t>      </a:t>
                </a:r>
                <a:r>
                  <a:rPr lang="ru-RU" sz="4000" b="1" u="sng" dirty="0" smtClean="0">
                    <a:ln>
                      <a:solidFill>
                        <a:srgbClr val="92D050"/>
                      </a:solidFill>
                    </a:ln>
                    <a:solidFill>
                      <a:srgbClr val="CC3300"/>
                    </a:solidFill>
                  </a:rPr>
                  <a:t>ча</a:t>
                </a:r>
                <a:r>
                  <a:rPr lang="ru-RU" sz="4000" b="1" dirty="0" smtClean="0">
                    <a:ln>
                      <a:solidFill>
                        <a:srgbClr val="92D050"/>
                      </a:solidFill>
                    </a:ln>
                    <a:solidFill>
                      <a:srgbClr val="CC3300"/>
                    </a:solidFill>
                  </a:rPr>
                  <a:t>шка    </a:t>
                </a:r>
                <a:r>
                  <a:rPr lang="ru-RU" sz="4000" b="1" u="sng" dirty="0" smtClean="0">
                    <a:ln>
                      <a:solidFill>
                        <a:srgbClr val="92D050"/>
                      </a:solidFill>
                    </a:ln>
                    <a:solidFill>
                      <a:srgbClr val="CC3300"/>
                    </a:solidFill>
                  </a:rPr>
                  <a:t>ча</a:t>
                </a:r>
                <a:r>
                  <a:rPr lang="ru-RU" sz="4000" b="1" dirty="0" smtClean="0">
                    <a:ln>
                      <a:solidFill>
                        <a:srgbClr val="92D050"/>
                      </a:solidFill>
                    </a:ln>
                    <a:solidFill>
                      <a:srgbClr val="CC3300"/>
                    </a:solidFill>
                  </a:rPr>
                  <a:t>й    чайник</a:t>
                </a:r>
                <a:endParaRPr lang="ru-RU" sz="3600" dirty="0">
                  <a:ln>
                    <a:solidFill>
                      <a:srgbClr val="92D050"/>
                    </a:solidFill>
                  </a:ln>
                  <a:solidFill>
                    <a:srgbClr val="CC3300"/>
                  </a:solidFill>
                </a:endParaRPr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303</Words>
  <Application>Microsoft Office PowerPoint</Application>
  <PresentationFormat>Экран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MultiDVD Team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Олег</cp:lastModifiedBy>
  <cp:revision>33</cp:revision>
  <dcterms:created xsi:type="dcterms:W3CDTF">2012-02-05T13:25:06Z</dcterms:created>
  <dcterms:modified xsi:type="dcterms:W3CDTF">2012-02-21T19:39:38Z</dcterms:modified>
</cp:coreProperties>
</file>