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6E28E-D20A-497C-A521-D43B1D97B4BD}" type="datetimeFigureOut">
              <a:rPr lang="ru-RU" smtClean="0"/>
              <a:t>21.09.2011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C1F36-2280-4BD5-9D3D-F5DBD6558D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6E28E-D20A-497C-A521-D43B1D97B4BD}" type="datetimeFigureOut">
              <a:rPr lang="ru-RU" smtClean="0"/>
              <a:t>21.09.2011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C1F36-2280-4BD5-9D3D-F5DBD6558D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6E28E-D20A-497C-A521-D43B1D97B4BD}" type="datetimeFigureOut">
              <a:rPr lang="ru-RU" smtClean="0"/>
              <a:t>21.09.2011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C1F36-2280-4BD5-9D3D-F5DBD6558DA6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6E28E-D20A-497C-A521-D43B1D97B4BD}" type="datetimeFigureOut">
              <a:rPr lang="ru-RU" smtClean="0"/>
              <a:t>21.09.2011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C1F36-2280-4BD5-9D3D-F5DBD6558DA6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6E28E-D20A-497C-A521-D43B1D97B4BD}" type="datetimeFigureOut">
              <a:rPr lang="ru-RU" smtClean="0"/>
              <a:t>21.09.2011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C1F36-2280-4BD5-9D3D-F5DBD6558D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6E28E-D20A-497C-A521-D43B1D97B4BD}" type="datetimeFigureOut">
              <a:rPr lang="ru-RU" smtClean="0"/>
              <a:t>21.09.2011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C1F36-2280-4BD5-9D3D-F5DBD6558DA6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6E28E-D20A-497C-A521-D43B1D97B4BD}" type="datetimeFigureOut">
              <a:rPr lang="ru-RU" smtClean="0"/>
              <a:t>21.09.2011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C1F36-2280-4BD5-9D3D-F5DBD6558D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6E28E-D20A-497C-A521-D43B1D97B4BD}" type="datetimeFigureOut">
              <a:rPr lang="ru-RU" smtClean="0"/>
              <a:t>21.09.2011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C1F36-2280-4BD5-9D3D-F5DBD6558D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6E28E-D20A-497C-A521-D43B1D97B4BD}" type="datetimeFigureOut">
              <a:rPr lang="ru-RU" smtClean="0"/>
              <a:t>21.09.2011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C1F36-2280-4BD5-9D3D-F5DBD6558DA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6E28E-D20A-497C-A521-D43B1D97B4BD}" type="datetimeFigureOut">
              <a:rPr lang="ru-RU" smtClean="0"/>
              <a:t>21.09.2011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C1F36-2280-4BD5-9D3D-F5DBD6558DA6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6E28E-D20A-497C-A521-D43B1D97B4BD}" type="datetimeFigureOut">
              <a:rPr lang="ru-RU" smtClean="0"/>
              <a:t>21.09.2011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9C1F36-2280-4BD5-9D3D-F5DBD6558DA6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1196E28E-D20A-497C-A521-D43B1D97B4BD}" type="datetimeFigureOut">
              <a:rPr lang="ru-RU" smtClean="0"/>
              <a:t>21.09.2011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9C9C1F36-2280-4BD5-9D3D-F5DBD6558DA6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39952" y="4293096"/>
            <a:ext cx="3862983" cy="929071"/>
          </a:xfrm>
        </p:spPr>
        <p:txBody>
          <a:bodyPr/>
          <a:lstStyle/>
          <a:p>
            <a:pPr algn="r"/>
            <a:r>
              <a:rPr lang="ru-RU" b="1" dirty="0" err="1" smtClean="0">
                <a:solidFill>
                  <a:schemeClr val="tx1"/>
                </a:solidFill>
              </a:rPr>
              <a:t>Липосомы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61874"/>
            <a:ext cx="4176464" cy="41352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8135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9992" y="1844824"/>
            <a:ext cx="4275997" cy="471338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В </a:t>
            </a:r>
            <a:r>
              <a:rPr lang="ru-RU" b="1" dirty="0" smtClean="0">
                <a:solidFill>
                  <a:schemeClr val="tx1"/>
                </a:solidFill>
              </a:rPr>
              <a:t>1965г.  на возможность использовать </a:t>
            </a:r>
            <a:r>
              <a:rPr lang="ru-RU" b="1" dirty="0" err="1" smtClean="0">
                <a:solidFill>
                  <a:schemeClr val="tx1"/>
                </a:solidFill>
              </a:rPr>
              <a:t>липосомы</a:t>
            </a:r>
            <a:r>
              <a:rPr lang="ru-RU" b="1" dirty="0" smtClean="0">
                <a:solidFill>
                  <a:schemeClr val="tx1"/>
                </a:solidFill>
              </a:rPr>
              <a:t> в качестве моделей биологических мембран обратил внимание А. </a:t>
            </a:r>
            <a:r>
              <a:rPr lang="ru-RU" b="1" dirty="0" err="1" smtClean="0">
                <a:solidFill>
                  <a:schemeClr val="tx1"/>
                </a:solidFill>
              </a:rPr>
              <a:t>Бенгхем</a:t>
            </a:r>
            <a:r>
              <a:rPr lang="ru-RU" b="1" dirty="0" smtClean="0">
                <a:solidFill>
                  <a:schemeClr val="tx1"/>
                </a:solidFill>
              </a:rPr>
              <a:t>.  Он показал, что фосфолипиды при набухании в воде самопроизвольно образуют </a:t>
            </a:r>
            <a:r>
              <a:rPr lang="ru-RU" b="1" dirty="0" err="1" smtClean="0">
                <a:solidFill>
                  <a:schemeClr val="tx1"/>
                </a:solidFill>
              </a:rPr>
              <a:t>пузырькообразные</a:t>
            </a:r>
            <a:r>
              <a:rPr lang="ru-RU" b="1" dirty="0" smtClean="0">
                <a:solidFill>
                  <a:schemeClr val="tx1"/>
                </a:solidFill>
              </a:rPr>
              <a:t> частицы, которые состоят из множества замкнутых липидных </a:t>
            </a:r>
            <a:r>
              <a:rPr lang="ru-RU" b="1" dirty="0" err="1" smtClean="0">
                <a:solidFill>
                  <a:schemeClr val="tx1"/>
                </a:solidFill>
              </a:rPr>
              <a:t>бислоев</a:t>
            </a:r>
            <a:r>
              <a:rPr lang="ru-RU" b="1" dirty="0" smtClean="0">
                <a:solidFill>
                  <a:schemeClr val="tx1"/>
                </a:solidFill>
              </a:rPr>
              <a:t>, разделенных водными промежутками.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930432"/>
          </a:xfrm>
        </p:spPr>
        <p:txBody>
          <a:bodyPr/>
          <a:lstStyle/>
          <a:p>
            <a:r>
              <a:rPr lang="ru-RU" dirty="0" smtClean="0"/>
              <a:t>История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51" t="30624" r="54319" b="36876"/>
          <a:stretch/>
        </p:blipFill>
        <p:spPr bwMode="auto">
          <a:xfrm>
            <a:off x="395536" y="1844824"/>
            <a:ext cx="3890836" cy="44630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3391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80" t="57561" r="23476" b="24294"/>
          <a:stretch/>
        </p:blipFill>
        <p:spPr bwMode="auto">
          <a:xfrm>
            <a:off x="295945" y="4367296"/>
            <a:ext cx="5027088" cy="21799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283968" y="1196752"/>
            <a:ext cx="4752528" cy="4968552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По своему химическому строению они </a:t>
            </a:r>
            <a:r>
              <a:rPr lang="ru-RU" b="1" dirty="0" err="1" smtClean="0">
                <a:solidFill>
                  <a:schemeClr val="tx1"/>
                </a:solidFill>
              </a:rPr>
              <a:t>относяться</a:t>
            </a:r>
            <a:r>
              <a:rPr lang="ru-RU" b="1" dirty="0" smtClean="0">
                <a:solidFill>
                  <a:schemeClr val="tx1"/>
                </a:solidFill>
              </a:rPr>
              <a:t> к группе амфифильных соединений, молекулы которых состоят из двух частей, радикальным образом различающихся по своему отношению к водному окружению. Стремление максимально ограничить контакт неполярных цепей липида с водой приводит к тому, что </a:t>
            </a:r>
            <a:r>
              <a:rPr lang="ru-RU" b="1" dirty="0" err="1" smtClean="0">
                <a:solidFill>
                  <a:schemeClr val="tx1"/>
                </a:solidFill>
              </a:rPr>
              <a:t>бислой</a:t>
            </a:r>
            <a:r>
              <a:rPr lang="ru-RU" b="1" dirty="0" smtClean="0">
                <a:solidFill>
                  <a:schemeClr val="tx1"/>
                </a:solidFill>
              </a:rPr>
              <a:t> при его достаточной протяженности </a:t>
            </a:r>
            <a:r>
              <a:rPr lang="ru-RU" b="1" dirty="0" err="1" smtClean="0">
                <a:solidFill>
                  <a:schemeClr val="tx1"/>
                </a:solidFill>
              </a:rPr>
              <a:t>замыкаеться</a:t>
            </a:r>
            <a:r>
              <a:rPr lang="ru-RU" b="1" dirty="0" smtClean="0">
                <a:solidFill>
                  <a:schemeClr val="tx1"/>
                </a:solidFill>
              </a:rPr>
              <a:t> сам на себя, образуя полые оболочечные  структуры, получившие название везикулы.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930432"/>
          </a:xfrm>
        </p:spPr>
        <p:txBody>
          <a:bodyPr/>
          <a:lstStyle/>
          <a:p>
            <a:r>
              <a:rPr lang="ru-RU" dirty="0" smtClean="0"/>
              <a:t>Строение </a:t>
            </a:r>
            <a:r>
              <a:rPr lang="ru-RU" dirty="0" err="1" smtClean="0"/>
              <a:t>липосом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92" t="23333" r="23514" b="45625"/>
          <a:stretch/>
        </p:blipFill>
        <p:spPr bwMode="auto">
          <a:xfrm>
            <a:off x="251520" y="1261366"/>
            <a:ext cx="3888432" cy="28400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Прямая со стрелкой 7"/>
          <p:cNvCxnSpPr/>
          <p:nvPr/>
        </p:nvCxnSpPr>
        <p:spPr>
          <a:xfrm flipH="1">
            <a:off x="1331640" y="3861048"/>
            <a:ext cx="360040" cy="122413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11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431702" y="1269159"/>
            <a:ext cx="4536504" cy="558924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</a:rPr>
              <a:t>В зависимости от размера частиц и числа образующих их липидных слоев </a:t>
            </a:r>
            <a:r>
              <a:rPr lang="ru-RU" b="1" dirty="0" err="1" smtClean="0">
                <a:solidFill>
                  <a:schemeClr val="tx1"/>
                </a:solidFill>
              </a:rPr>
              <a:t>липосомы</a:t>
            </a:r>
            <a:r>
              <a:rPr lang="ru-RU" b="1" dirty="0" smtClean="0">
                <a:solidFill>
                  <a:schemeClr val="tx1"/>
                </a:solidFill>
              </a:rPr>
              <a:t> подразделяются на </a:t>
            </a:r>
            <a:r>
              <a:rPr lang="ru-RU" b="1" u="sng" dirty="0" smtClean="0">
                <a:solidFill>
                  <a:schemeClr val="tx1"/>
                </a:solidFill>
              </a:rPr>
              <a:t>3 основных типа:</a:t>
            </a:r>
          </a:p>
          <a:p>
            <a:pPr>
              <a:buFont typeface="Wingdings" pitchFamily="2" charset="2"/>
              <a:buChar char="§"/>
            </a:pPr>
            <a:r>
              <a:rPr lang="ru-RU" b="1" dirty="0" smtClean="0">
                <a:solidFill>
                  <a:schemeClr val="tx1"/>
                </a:solidFill>
              </a:rPr>
              <a:t>Многослойные или </a:t>
            </a:r>
            <a:r>
              <a:rPr lang="ru-RU" b="1" dirty="0" err="1" smtClean="0">
                <a:solidFill>
                  <a:schemeClr val="tx1"/>
                </a:solidFill>
              </a:rPr>
              <a:t>мультиламелярные</a:t>
            </a:r>
            <a:r>
              <a:rPr lang="ru-RU" b="1" dirty="0" smtClean="0">
                <a:solidFill>
                  <a:schemeClr val="tx1"/>
                </a:solidFill>
              </a:rPr>
              <a:t>  </a:t>
            </a:r>
            <a:r>
              <a:rPr lang="ru-RU" b="1" dirty="0" err="1" smtClean="0">
                <a:solidFill>
                  <a:schemeClr val="tx1"/>
                </a:solidFill>
              </a:rPr>
              <a:t>липосомы</a:t>
            </a:r>
            <a:r>
              <a:rPr lang="ru-RU" b="1" dirty="0" smtClean="0">
                <a:solidFill>
                  <a:schemeClr val="tx1"/>
                </a:solidFill>
              </a:rPr>
              <a:t> (МЛВ), имеющие диаметр 5-10 мкм и насчитывающие до нескольких десятков, а то и сотен липидных </a:t>
            </a:r>
            <a:r>
              <a:rPr lang="ru-RU" b="1" dirty="0" err="1" smtClean="0">
                <a:solidFill>
                  <a:schemeClr val="tx1"/>
                </a:solidFill>
              </a:rPr>
              <a:t>бислоев</a:t>
            </a:r>
            <a:r>
              <a:rPr lang="ru-RU" b="1" dirty="0" smtClean="0">
                <a:solidFill>
                  <a:schemeClr val="tx1"/>
                </a:solidFill>
              </a:rPr>
              <a:t>;</a:t>
            </a:r>
          </a:p>
          <a:p>
            <a:pPr>
              <a:buFont typeface="Wingdings" pitchFamily="2" charset="2"/>
              <a:buChar char="§"/>
            </a:pPr>
            <a:r>
              <a:rPr lang="ru-RU" b="1" dirty="0" smtClean="0">
                <a:solidFill>
                  <a:schemeClr val="tx1"/>
                </a:solidFill>
              </a:rPr>
              <a:t>Малые </a:t>
            </a:r>
            <a:r>
              <a:rPr lang="ru-RU" b="1" dirty="0" err="1" smtClean="0">
                <a:solidFill>
                  <a:schemeClr val="tx1"/>
                </a:solidFill>
              </a:rPr>
              <a:t>моноламелярные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липосомы</a:t>
            </a:r>
            <a:r>
              <a:rPr lang="ru-RU" b="1" dirty="0" smtClean="0">
                <a:solidFill>
                  <a:schemeClr val="tx1"/>
                </a:solidFill>
              </a:rPr>
              <a:t> (ММВ), образованные </a:t>
            </a:r>
            <a:r>
              <a:rPr lang="ru-RU" b="1" dirty="0" err="1" smtClean="0">
                <a:solidFill>
                  <a:schemeClr val="tx1"/>
                </a:solidFill>
              </a:rPr>
              <a:t>одинамирным</a:t>
            </a:r>
            <a:r>
              <a:rPr lang="ru-RU" b="1" dirty="0" smtClean="0">
                <a:solidFill>
                  <a:schemeClr val="tx1"/>
                </a:solidFill>
              </a:rPr>
              <a:t> липидным </a:t>
            </a:r>
            <a:r>
              <a:rPr lang="ru-RU" b="1" dirty="0" err="1" smtClean="0">
                <a:solidFill>
                  <a:schemeClr val="tx1"/>
                </a:solidFill>
              </a:rPr>
              <a:t>бислоем</a:t>
            </a:r>
            <a:r>
              <a:rPr lang="ru-RU" b="1" dirty="0" smtClean="0">
                <a:solidFill>
                  <a:schemeClr val="tx1"/>
                </a:solidFill>
              </a:rPr>
              <a:t> и имеющие диаметр в пределах 20-50 </a:t>
            </a:r>
            <a:r>
              <a:rPr lang="ru-RU" b="1" dirty="0" err="1" smtClean="0">
                <a:solidFill>
                  <a:schemeClr val="tx1"/>
                </a:solidFill>
              </a:rPr>
              <a:t>нм</a:t>
            </a:r>
            <a:r>
              <a:rPr lang="ru-RU" b="1" dirty="0" smtClean="0">
                <a:solidFill>
                  <a:schemeClr val="tx1"/>
                </a:solidFill>
              </a:rPr>
              <a:t>;</a:t>
            </a:r>
          </a:p>
          <a:p>
            <a:pPr>
              <a:buFont typeface="Wingdings" pitchFamily="2" charset="2"/>
              <a:buChar char="§"/>
            </a:pPr>
            <a:r>
              <a:rPr lang="ru-RU" b="1" dirty="0" smtClean="0">
                <a:solidFill>
                  <a:schemeClr val="tx1"/>
                </a:solidFill>
              </a:rPr>
              <a:t>Крупные </a:t>
            </a:r>
            <a:r>
              <a:rPr lang="ru-RU" b="1" dirty="0" err="1" smtClean="0">
                <a:solidFill>
                  <a:schemeClr val="tx1"/>
                </a:solidFill>
              </a:rPr>
              <a:t>моноламелярные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липосомы</a:t>
            </a:r>
            <a:r>
              <a:rPr lang="ru-RU" b="1" dirty="0" smtClean="0">
                <a:solidFill>
                  <a:schemeClr val="tx1"/>
                </a:solidFill>
              </a:rPr>
              <a:t> (БМВ), также образованные одиночным </a:t>
            </a:r>
            <a:r>
              <a:rPr lang="ru-RU" b="1" dirty="0" err="1" smtClean="0">
                <a:solidFill>
                  <a:schemeClr val="tx1"/>
                </a:solidFill>
              </a:rPr>
              <a:t>бислоем</a:t>
            </a:r>
            <a:r>
              <a:rPr lang="ru-RU" b="1" dirty="0" smtClean="0">
                <a:solidFill>
                  <a:schemeClr val="tx1"/>
                </a:solidFill>
              </a:rPr>
              <a:t>, с диаметром от 50 до 200 </a:t>
            </a:r>
            <a:r>
              <a:rPr lang="ru-RU" b="1" dirty="0" err="1" smtClean="0">
                <a:solidFill>
                  <a:schemeClr val="tx1"/>
                </a:solidFill>
              </a:rPr>
              <a:t>нм</a:t>
            </a:r>
            <a:r>
              <a:rPr lang="ru-RU" b="1" dirty="0" smtClean="0">
                <a:solidFill>
                  <a:schemeClr val="tx1"/>
                </a:solidFill>
              </a:rPr>
              <a:t> и больше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02440"/>
          </a:xfrm>
        </p:spPr>
        <p:txBody>
          <a:bodyPr/>
          <a:lstStyle/>
          <a:p>
            <a:r>
              <a:rPr lang="ru-RU" dirty="0" smtClean="0"/>
              <a:t>Виды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t="30625" r="50705" b="21219"/>
          <a:stretch/>
        </p:blipFill>
        <p:spPr bwMode="auto">
          <a:xfrm>
            <a:off x="350394" y="1772816"/>
            <a:ext cx="4065663" cy="4530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8694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49" t="14584" r="57708" b="54166"/>
          <a:stretch/>
        </p:blipFill>
        <p:spPr bwMode="auto">
          <a:xfrm>
            <a:off x="6228184" y="3953931"/>
            <a:ext cx="2520280" cy="25531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916832"/>
            <a:ext cx="8496944" cy="46805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</a:rPr>
              <a:t>	В процессе приготовления </a:t>
            </a:r>
            <a:r>
              <a:rPr lang="ru-RU" b="1" dirty="0" err="1" smtClean="0">
                <a:solidFill>
                  <a:schemeClr val="tx1"/>
                </a:solidFill>
              </a:rPr>
              <a:t>липосом</a:t>
            </a:r>
            <a:r>
              <a:rPr lang="ru-RU" b="1" dirty="0" smtClean="0">
                <a:solidFill>
                  <a:schemeClr val="tx1"/>
                </a:solidFill>
              </a:rPr>
              <a:t> в их внутренний водный объем </a:t>
            </a:r>
            <a:r>
              <a:rPr lang="ru-RU" b="1" dirty="0" err="1" smtClean="0">
                <a:solidFill>
                  <a:schemeClr val="tx1"/>
                </a:solidFill>
              </a:rPr>
              <a:t>включаються</a:t>
            </a:r>
            <a:r>
              <a:rPr lang="ru-RU" b="1" dirty="0" smtClean="0">
                <a:solidFill>
                  <a:schemeClr val="tx1"/>
                </a:solidFill>
              </a:rPr>
              <a:t> те вещества, которые содержаться в исходном водном растворе. Обмен этими веществами между </a:t>
            </a:r>
            <a:r>
              <a:rPr lang="ru-RU" b="1" dirty="0" err="1" smtClean="0">
                <a:solidFill>
                  <a:schemeClr val="tx1"/>
                </a:solidFill>
              </a:rPr>
              <a:t>липосомами</a:t>
            </a:r>
            <a:r>
              <a:rPr lang="ru-RU" b="1" dirty="0" smtClean="0">
                <a:solidFill>
                  <a:schemeClr val="tx1"/>
                </a:solidFill>
              </a:rPr>
              <a:t> и окружающей средой связан с их прохождением через липидный </a:t>
            </a:r>
            <a:r>
              <a:rPr lang="ru-RU" b="1" dirty="0" err="1" smtClean="0">
                <a:solidFill>
                  <a:schemeClr val="tx1"/>
                </a:solidFill>
              </a:rPr>
              <a:t>бислой</a:t>
            </a:r>
            <a:r>
              <a:rPr lang="ru-RU" b="1" dirty="0" smtClean="0">
                <a:solidFill>
                  <a:schemeClr val="tx1"/>
                </a:solidFill>
              </a:rPr>
              <a:t>, являющийся диффузионным барьером.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</a:rPr>
              <a:t>	Состав липидов в </a:t>
            </a:r>
            <a:r>
              <a:rPr lang="ru-RU" b="1" dirty="0" err="1" smtClean="0">
                <a:solidFill>
                  <a:schemeClr val="tx1"/>
                </a:solidFill>
              </a:rPr>
              <a:t>липосомах</a:t>
            </a:r>
            <a:r>
              <a:rPr lang="ru-RU" b="1" dirty="0" smtClean="0">
                <a:solidFill>
                  <a:schemeClr val="tx1"/>
                </a:solidFill>
              </a:rPr>
              <a:t> можно произвольно варьировать и таким образом направленно изменять свойства мембраны. В настоящее время хорошо разработаны методы включения функционально-активных мембранных белков в </a:t>
            </a:r>
            <a:r>
              <a:rPr lang="ru-RU" b="1" dirty="0" err="1" smtClean="0">
                <a:solidFill>
                  <a:schemeClr val="tx1"/>
                </a:solidFill>
              </a:rPr>
              <a:t>липосомы</a:t>
            </a:r>
            <a:r>
              <a:rPr lang="ru-RU" b="1" dirty="0" smtClean="0">
                <a:solidFill>
                  <a:schemeClr val="tx1"/>
                </a:solidFill>
              </a:rPr>
              <a:t>. Такие искусственные белково-липидные структуры </a:t>
            </a:r>
            <a:r>
              <a:rPr lang="ru-RU" b="1" dirty="0" err="1" smtClean="0">
                <a:solidFill>
                  <a:schemeClr val="tx1"/>
                </a:solidFill>
              </a:rPr>
              <a:t>называються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i="1" dirty="0" err="1" smtClean="0">
                <a:solidFill>
                  <a:schemeClr val="tx1"/>
                </a:solidFill>
              </a:rPr>
              <a:t>протеолипосомами</a:t>
            </a:r>
            <a:r>
              <a:rPr lang="ru-RU" b="1" i="1" dirty="0" smtClean="0">
                <a:solidFill>
                  <a:schemeClr val="tx1"/>
                </a:solidFill>
              </a:rPr>
              <a:t>.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Свойства </a:t>
            </a:r>
            <a:r>
              <a:rPr lang="ru-RU" dirty="0" err="1" smtClean="0"/>
              <a:t>липосом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893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ПРИМЕНЕНИЕ ЛИПОСОМ </a:t>
            </a:r>
          </a:p>
        </p:txBody>
      </p:sp>
      <p:sp>
        <p:nvSpPr>
          <p:cNvPr id="4" name="Rectangle 5"/>
          <p:cNvSpPr txBox="1">
            <a:spLocks noChangeArrowheads="1"/>
          </p:cNvSpPr>
          <p:nvPr/>
        </p:nvSpPr>
        <p:spPr>
          <a:xfrm>
            <a:off x="323528" y="233203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b="1" dirty="0" smtClean="0">
                <a:solidFill>
                  <a:schemeClr val="tx1"/>
                </a:solidFill>
              </a:rPr>
              <a:t>В фундаментальных научных исследованиях</a:t>
            </a:r>
          </a:p>
          <a:p>
            <a:pPr algn="just"/>
            <a:r>
              <a:rPr lang="ru-RU" b="1" dirty="0" smtClean="0">
                <a:solidFill>
                  <a:schemeClr val="tx1"/>
                </a:solidFill>
              </a:rPr>
              <a:t>В фармакологии и медицине</a:t>
            </a:r>
          </a:p>
          <a:p>
            <a:pPr algn="just"/>
            <a:r>
              <a:rPr lang="ru-RU" b="1" dirty="0" smtClean="0">
                <a:solidFill>
                  <a:schemeClr val="tx1"/>
                </a:solidFill>
              </a:rPr>
              <a:t>В косметике</a:t>
            </a:r>
          </a:p>
          <a:p>
            <a:pPr algn="just"/>
            <a:r>
              <a:rPr lang="ru-RU" b="1" dirty="0" smtClean="0">
                <a:solidFill>
                  <a:schemeClr val="tx1"/>
                </a:solidFill>
              </a:rPr>
              <a:t>В Пищевой индустрии</a:t>
            </a:r>
          </a:p>
          <a:p>
            <a:pPr algn="just"/>
            <a:r>
              <a:rPr lang="ru-RU" b="1" dirty="0" smtClean="0">
                <a:solidFill>
                  <a:schemeClr val="tx1"/>
                </a:solidFill>
              </a:rPr>
              <a:t>В решении некоторых экологических проблем</a:t>
            </a:r>
          </a:p>
          <a:p>
            <a:pPr algn="just"/>
            <a:r>
              <a:rPr lang="ru-RU" b="1" dirty="0" smtClean="0">
                <a:solidFill>
                  <a:schemeClr val="tx1"/>
                </a:solidFill>
              </a:rPr>
              <a:t>И другие, новые горизонты … .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520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248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94</TotalTime>
  <Words>223</Words>
  <Application>Microsoft Office PowerPoint</Application>
  <PresentationFormat>Экран (4:3)</PresentationFormat>
  <Paragraphs>21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Волна</vt:lpstr>
      <vt:lpstr>Липосомы</vt:lpstr>
      <vt:lpstr>История</vt:lpstr>
      <vt:lpstr>Строение липосом</vt:lpstr>
      <vt:lpstr>Виды</vt:lpstr>
      <vt:lpstr>Свойства липосом</vt:lpstr>
      <vt:lpstr>ПРИМЕНЕНИЕ ЛИПОСОМ </vt:lpstr>
      <vt:lpstr>Спасибо за внимание!</vt:lpstr>
    </vt:vector>
  </TitlesOfParts>
  <Company>AKHZ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Липосомы</dc:title>
  <dc:creator>Inna</dc:creator>
  <cp:lastModifiedBy>Inna</cp:lastModifiedBy>
  <cp:revision>9</cp:revision>
  <dcterms:created xsi:type="dcterms:W3CDTF">2011-09-20T15:39:19Z</dcterms:created>
  <dcterms:modified xsi:type="dcterms:W3CDTF">2011-09-21T04:41:35Z</dcterms:modified>
</cp:coreProperties>
</file>