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67" r:id="rId3"/>
    <p:sldId id="257" r:id="rId4"/>
    <p:sldId id="258" r:id="rId5"/>
    <p:sldId id="265" r:id="rId6"/>
    <p:sldId id="260" r:id="rId7"/>
    <p:sldId id="261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5620"/>
    <p:restoredTop sz="94660"/>
  </p:normalViewPr>
  <p:slideViewPr>
    <p:cSldViewPr>
      <p:cViewPr>
        <p:scale>
          <a:sx n="71" d="100"/>
          <a:sy n="71" d="100"/>
        </p:scale>
        <p:origin x="-96" y="-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B4F42C28-2B3A-4638-9785-5F5321DEBB22}" type="datetimeFigureOut">
              <a:rPr lang="ru-RU" smtClean="0"/>
              <a:pPr/>
              <a:t>24.10.2011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A42855C6-71A5-478D-A52A-6A3F57783C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42C28-2B3A-4638-9785-5F5321DEBB22}" type="datetimeFigureOut">
              <a:rPr lang="ru-RU" smtClean="0"/>
              <a:pPr/>
              <a:t>24.10.2011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855C6-71A5-478D-A52A-6A3F57783C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42C28-2B3A-4638-9785-5F5321DEBB22}" type="datetimeFigureOut">
              <a:rPr lang="ru-RU" smtClean="0"/>
              <a:pPr/>
              <a:t>24.10.2011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855C6-71A5-478D-A52A-6A3F57783C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B4F42C28-2B3A-4638-9785-5F5321DEBB22}" type="datetimeFigureOut">
              <a:rPr lang="ru-RU" smtClean="0"/>
              <a:pPr/>
              <a:t>24.10.2011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855C6-71A5-478D-A52A-6A3F57783C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B4F42C28-2B3A-4638-9785-5F5321DEBB22}" type="datetimeFigureOut">
              <a:rPr lang="ru-RU" smtClean="0"/>
              <a:pPr/>
              <a:t>24.10.2011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A42855C6-71A5-478D-A52A-6A3F57783CD2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4F42C28-2B3A-4638-9785-5F5321DEBB22}" type="datetimeFigureOut">
              <a:rPr lang="ru-RU" smtClean="0"/>
              <a:pPr/>
              <a:t>24.10.2011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A42855C6-71A5-478D-A52A-6A3F57783C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B4F42C28-2B3A-4638-9785-5F5321DEBB22}" type="datetimeFigureOut">
              <a:rPr lang="ru-RU" smtClean="0"/>
              <a:pPr/>
              <a:t>24.10.2011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A42855C6-71A5-478D-A52A-6A3F57783C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42C28-2B3A-4638-9785-5F5321DEBB22}" type="datetimeFigureOut">
              <a:rPr lang="ru-RU" smtClean="0"/>
              <a:pPr/>
              <a:t>24.10.2011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855C6-71A5-478D-A52A-6A3F57783C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4F42C28-2B3A-4638-9785-5F5321DEBB22}" type="datetimeFigureOut">
              <a:rPr lang="ru-RU" smtClean="0"/>
              <a:pPr/>
              <a:t>24.10.2011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A42855C6-71A5-478D-A52A-6A3F57783C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B4F42C28-2B3A-4638-9785-5F5321DEBB22}" type="datetimeFigureOut">
              <a:rPr lang="ru-RU" smtClean="0"/>
              <a:pPr/>
              <a:t>24.10.2011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A42855C6-71A5-478D-A52A-6A3F57783C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B4F42C28-2B3A-4638-9785-5F5321DEBB22}" type="datetimeFigureOut">
              <a:rPr lang="ru-RU" smtClean="0"/>
              <a:pPr/>
              <a:t>24.10.2011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A42855C6-71A5-478D-A52A-6A3F57783C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B4F42C28-2B3A-4638-9785-5F5321DEBB22}" type="datetimeFigureOut">
              <a:rPr lang="ru-RU" smtClean="0"/>
              <a:pPr/>
              <a:t>24.10.2011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A42855C6-71A5-478D-A52A-6A3F57783CD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214291"/>
            <a:ext cx="7929618" cy="2643206"/>
          </a:xfrm>
        </p:spPr>
        <p:txBody>
          <a:bodyPr>
            <a:normAutofit fontScale="90000"/>
          </a:bodyPr>
          <a:lstStyle/>
          <a:p>
            <a:r>
              <a:rPr lang="ru-RU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БиОлОГиЧеСкИе</a:t>
            </a:r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ДеЙстВиЯ</a:t>
            </a:r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РаДиОаКтИвНыХ</a:t>
            </a:r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иЗлУчЕнИй</a:t>
            </a:r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На </a:t>
            </a:r>
            <a:r>
              <a:rPr lang="ru-RU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ЖиВоТнЫй</a:t>
            </a:r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МиР</a:t>
            </a:r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…</a:t>
            </a:r>
            <a:endParaRPr lang="ru-RU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5357826"/>
            <a:ext cx="8062912" cy="1752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bbc_wall_12_800x6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86" y="2428868"/>
            <a:ext cx="7715304" cy="466466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p:transition spd="slow" advTm="12859">
    <p:newsflash/>
    <p:sndAc>
      <p:stSnd>
        <p:snd r:embed="rId2" name="explode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0018255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>
    <p:dissolve/>
    <p:sndAc>
      <p:stSnd>
        <p:snd r:embed="rId2" name="laser.wav" builtIn="1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0015297.jpg"/>
          <p:cNvPicPr>
            <a:picLocks noChangeAspect="1"/>
          </p:cNvPicPr>
          <p:nvPr/>
        </p:nvPicPr>
        <p:blipFill>
          <a:blip r:embed="rId3">
            <a:lum bright="-4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226743">
            <a:off x="457200" y="267494"/>
            <a:ext cx="8229600" cy="1399032"/>
          </a:xfrm>
        </p:spPr>
        <p:txBody>
          <a:bodyPr/>
          <a:lstStyle/>
          <a:p>
            <a:r>
              <a:rPr lang="ru-RU" dirty="0" err="1" smtClean="0"/>
              <a:t>ДоЗа</a:t>
            </a:r>
            <a:r>
              <a:rPr lang="ru-RU" dirty="0" smtClean="0"/>
              <a:t> </a:t>
            </a:r>
            <a:r>
              <a:rPr lang="ru-RU" dirty="0" err="1" smtClean="0"/>
              <a:t>ИзЛуЧеНиЯ</a:t>
            </a:r>
            <a:r>
              <a:rPr lang="ru-RU" dirty="0" smtClean="0"/>
              <a:t>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4740320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ru-RU" b="1" dirty="0" smtClean="0"/>
              <a:t>Воздействие излучений на живые организмы характеризуется дозой излучения. Поглощенной дозой излучения называется отношение поглощенной энергии Е ионизирующего излучения к массе т облучаемого вещества:</a:t>
            </a:r>
          </a:p>
          <a:p>
            <a:endParaRPr lang="ru-RU" b="1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r>
              <a:rPr lang="ru-RU" b="1" dirty="0" smtClean="0"/>
              <a:t>D=Е/</a:t>
            </a:r>
            <a:r>
              <a:rPr lang="ru-RU" b="1" dirty="0" err="1" smtClean="0"/>
              <a:t>m</a:t>
            </a:r>
            <a:endParaRPr lang="ru-RU" b="1" dirty="0" smtClean="0"/>
          </a:p>
          <a:p>
            <a:endParaRPr lang="ru-RU" b="1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r>
              <a:rPr lang="ru-RU" b="1" dirty="0" smtClean="0"/>
              <a:t>В СИ поглощенную дозу излучения выражают в грэях 1 Гр равен поглощенной дозе излучения, при которой облученному веществу массой 1 кг передается энергия ионизирующего излучения 1 Дж. (Методом флюорографии доза облучения составляет 0,0076Гр. Выкуривающий за день 20 сигарет получает такое же облучение, как будто ему сделали 200 рентгеновских снимков, т.е. 1,52Гр.)</a:t>
            </a:r>
          </a:p>
        </p:txBody>
      </p:sp>
    </p:spTree>
  </p:cSld>
  <p:clrMapOvr>
    <a:masterClrMapping/>
  </p:clrMapOvr>
  <p:transition spd="slow" advTm="14172">
    <p:plus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00015627.jpg"/>
          <p:cNvPicPr>
            <a:picLocks noChangeAspect="1"/>
          </p:cNvPicPr>
          <p:nvPr/>
        </p:nvPicPr>
        <p:blipFill>
          <a:blip r:embed="rId3">
            <a:lum bright="-20000"/>
          </a:blip>
          <a:stretch>
            <a:fillRect/>
          </a:stretch>
        </p:blipFill>
        <p:spPr>
          <a:xfrm>
            <a:off x="0" y="-1357346"/>
            <a:ext cx="9144000" cy="8215346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-571528"/>
            <a:ext cx="7869598" cy="7072362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endParaRPr lang="ru-RU" dirty="0" smtClean="0"/>
          </a:p>
          <a:p>
            <a:pPr lvl="8"/>
            <a:endParaRPr lang="ru-RU" dirty="0" smtClean="0"/>
          </a:p>
          <a:p>
            <a:r>
              <a:rPr lang="ru-RU" b="1" dirty="0" smtClean="0"/>
              <a:t>Естественный фон радиации (космические лучи, радиоактивность окружающей среды и человеческого тела) составляет за год дозу излучения около 2-10 -3 Гр на человека. Международная комиссия по радиационной защите установила для лиц, работающих с излучением, предельно допустимую за год дозу 0,05 Гр. Доза излучения в 3 — 10 Гр, полученная за короткое время, смертельна. </a:t>
            </a:r>
          </a:p>
          <a:p>
            <a:endParaRPr lang="ru-RU" dirty="0" smtClean="0"/>
          </a:p>
          <a:p>
            <a:r>
              <a:rPr lang="ru-RU" b="1" dirty="0" smtClean="0"/>
              <a:t>Б – 10-50Гр Смерть наступает через одну-две недели вследствие внутренних кровоизлияний</a:t>
            </a:r>
          </a:p>
          <a:p>
            <a:endParaRPr lang="ru-RU" b="1" dirty="0" smtClean="0"/>
          </a:p>
          <a:p>
            <a:r>
              <a:rPr lang="ru-RU" b="1" dirty="0" smtClean="0"/>
              <a:t>В – 3-5Гр 50% облученных умирает в течение одного-двух месяцев вследствие поражения клеток костного мозга</a:t>
            </a:r>
            <a:endParaRPr lang="ru-RU" b="1" dirty="0"/>
          </a:p>
        </p:txBody>
      </p:sp>
    </p:spTree>
  </p:cSld>
  <p:clrMapOvr>
    <a:masterClrMapping/>
  </p:clrMapOvr>
  <p:transition spd="slow" advTm="14249">
    <p:plus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0018629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7000900"/>
          </a:xfrm>
        </p:spPr>
      </p:pic>
    </p:spTree>
  </p:cSld>
  <p:clrMapOvr>
    <a:masterClrMapping/>
  </p:clrMapOvr>
  <p:transition spd="slow">
    <p:dissolve/>
    <p:sndAc>
      <p:stSnd>
        <p:snd r:embed="rId2" name="laser.wav" builtIn="1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0014191.jpg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151879">
            <a:off x="457200" y="267494"/>
            <a:ext cx="8229600" cy="1399032"/>
          </a:xfrm>
        </p:spPr>
        <p:txBody>
          <a:bodyPr/>
          <a:lstStyle/>
          <a:p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ЗаЩиТа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ОрГаНиЗмОв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От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ИзлУчЕнИй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…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4857760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/>
              <a:t>При работе с любым источником радиации необходимо принимать меры по радиационной защите всех людей, могущих попасть в зону действия излучения.</a:t>
            </a:r>
          </a:p>
          <a:p>
            <a:endParaRPr lang="ru-RU" b="1" dirty="0" smtClean="0"/>
          </a:p>
          <a:p>
            <a:r>
              <a:rPr lang="ru-RU" b="1" dirty="0" smtClean="0"/>
              <a:t>Самый простой метод защиты — это удаление персонала от источника излучения на достаточно большое расстояние. Даже без учета поглощения в воздухе интенсивность радиации убывает обратно пропорционально квадрату расстояния от источника. Поэтому ампулы с радиоактивными препаратами не следует брать руками. Надо пользоваться специальными щипцами с длинной ручкой. В тех случаях, когда удаление от источника излучения на достаточно большое расстояние невозможно, используют для защиты от излучения преграды из поглощающих материалов.</a:t>
            </a:r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ransition spd="slow" advTm="13000">
    <p:pull dir="rd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0016837.jpg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52"/>
            <a:ext cx="8229600" cy="6311956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/>
              <a:t>Наиболее сложна защита от Y-лучей и нейтронов из-за их большой проникающей способности. Лучшим поглотителем Y-лучей является свинец. Медленные нейтроны хорошо поглощаются бором и кадмием. Быстрые нейтроны предварительно замедляются с помощью графита.</a:t>
            </a:r>
          </a:p>
          <a:p>
            <a:endParaRPr lang="ru-RU" dirty="0" smtClean="0"/>
          </a:p>
          <a:p>
            <a:r>
              <a:rPr lang="ru-RU" b="1" dirty="0" smtClean="0"/>
              <a:t>После аварии на Чернобыльской АЭС Международным агентством по атомной энергии (МАГАТЭ) по предложению нашей страны приняты рекомендации по дополнительным мерам безопасности энергетических реакторов. Эти дополнительные меры приведут к некоторому повышению расходов на получение одного киловатт-часа электроэнергии. Установлены более строгие регламенты работ персонала АЭС.</a:t>
            </a:r>
            <a:endParaRPr lang="ru-RU" b="1" dirty="0"/>
          </a:p>
        </p:txBody>
      </p:sp>
    </p:spTree>
  </p:cSld>
  <p:clrMapOvr>
    <a:masterClrMapping/>
  </p:clrMapOvr>
  <p:transition spd="slow">
    <p:pull dir="rd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00018266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dissolve/>
    <p:sndAc>
      <p:stSnd>
        <p:snd r:embed="rId2" name="laser.wav" builtIn="1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186</TotalTime>
  <Words>372</Words>
  <Application>Microsoft Office PowerPoint</Application>
  <PresentationFormat>Экран (4:3)</PresentationFormat>
  <Paragraphs>21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Яркая</vt:lpstr>
      <vt:lpstr>БиОлОГиЧеСкИе ДеЙстВиЯ РаДиОаКтИвНыХ иЗлУчЕнИй На ЖиВоТнЫй МиР…</vt:lpstr>
      <vt:lpstr>Слайд 2</vt:lpstr>
      <vt:lpstr>ДоЗа ИзЛуЧеНиЯ…</vt:lpstr>
      <vt:lpstr>Слайд 4</vt:lpstr>
      <vt:lpstr>Слайд 5</vt:lpstr>
      <vt:lpstr>ЗаЩиТа ОрГаНиЗмОв От ИзлУчЕнИй…</vt:lpstr>
      <vt:lpstr>Слайд 7</vt:lpstr>
      <vt:lpstr>Слайд 8</vt:lpstr>
    </vt:vector>
  </TitlesOfParts>
  <Company>Школа-интернат №2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БиОлОГиЧеСкИе ДеЙстВиЯ РаДиОаКтИвНыХ иЗлУчЕнИй На ЖиВоТнЫй МиР…</dc:title>
  <dc:creator>Информатика 3</dc:creator>
  <cp:lastModifiedBy>COMP</cp:lastModifiedBy>
  <cp:revision>23</cp:revision>
  <dcterms:created xsi:type="dcterms:W3CDTF">2009-02-21T08:27:09Z</dcterms:created>
  <dcterms:modified xsi:type="dcterms:W3CDTF">2011-10-24T16:07:33Z</dcterms:modified>
</cp:coreProperties>
</file>