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67" r:id="rId2"/>
    <p:sldId id="256" r:id="rId3"/>
    <p:sldId id="257" r:id="rId4"/>
    <p:sldId id="258" r:id="rId5"/>
    <p:sldId id="268" r:id="rId6"/>
    <p:sldId id="259" r:id="rId7"/>
    <p:sldId id="260" r:id="rId8"/>
    <p:sldId id="261" r:id="rId9"/>
    <p:sldId id="274" r:id="rId10"/>
    <p:sldId id="262" r:id="rId11"/>
    <p:sldId id="263" r:id="rId12"/>
    <p:sldId id="269" r:id="rId13"/>
    <p:sldId id="271" r:id="rId14"/>
    <p:sldId id="272" r:id="rId15"/>
    <p:sldId id="265" r:id="rId16"/>
    <p:sldId id="264" r:id="rId17"/>
    <p:sldId id="273" r:id="rId18"/>
    <p:sldId id="270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22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F4ADC-79DA-40C4-858A-15347165ED96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BA904-D7F6-45F5-A667-5D0DEA815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838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37631-DF71-4A2D-880C-0E1F31CC856A}" type="datetime1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Автор: Теслюк Алексей Сергеевич, учитель информатики, МБОУ Казачемысской СОШ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C88D4-E749-4CFC-BCDE-9F02B0D1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69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BB65A-4DB4-4425-8A61-43BE50CBA2AF}" type="datetime1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Автор: Теслюк Алексей Сергеевич, учитель информатики, МБОУ Казачемысской СОШ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C88D4-E749-4CFC-BCDE-9F02B0D1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969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F095E-6DAE-4934-A13A-AE2CA88B63DD}" type="datetime1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Автор: Теслюк Алексей Сергеевич, учитель информатики, МБОУ Казачемысской СОШ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C88D4-E749-4CFC-BCDE-9F02B0D1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71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7C84C-8DAA-4353-949D-056BB238EC62}" type="datetime1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Автор: Теслюк Алексей Сергеевич, учитель информатики, МБОУ Казачемысской СОШ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C88D4-E749-4CFC-BCDE-9F02B0D1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34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54CFF-F53D-4225-8381-0773BC3F2C4C}" type="datetime1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Автор: Теслюк Алексей Сергеевич, учитель информатики, МБОУ Казачемысской СОШ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C88D4-E749-4CFC-BCDE-9F02B0D1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097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A3EF-5D0C-45E1-828A-1EE96187FEB0}" type="datetime1">
              <a:rPr lang="ru-RU" smtClean="0"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Автор: Теслюк Алексей Сергеевич, учитель информатики, МБОУ Казачемысской СОШ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C88D4-E749-4CFC-BCDE-9F02B0D1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996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7763-5BBB-4CCF-A0C8-272E4870341A}" type="datetime1">
              <a:rPr lang="ru-RU" smtClean="0"/>
              <a:t>15.03.2013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Автор: Теслюк Алексей Сергеевич, учитель информатики, МБОУ Казачемысской СОШ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C88D4-E749-4CFC-BCDE-9F02B0D1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23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94B43-4DC7-4775-8B9F-77337F9F7874}" type="datetime1">
              <a:rPr lang="ru-RU" smtClean="0"/>
              <a:t>15.03.2013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Автор: Теслюк Алексей Сергеевич, учитель информатики, МБОУ Казачемысской СОШ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C88D4-E749-4CFC-BCDE-9F02B0D1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379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29B73-FCFC-4C84-9C0A-36FB4CF6149D}" type="datetime1">
              <a:rPr lang="ru-RU" smtClean="0"/>
              <a:t>15.03.2013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Автор: Теслюк Алексей Сергеевич, учитель информатики, МБОУ Казачемысской СОШ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C88D4-E749-4CFC-BCDE-9F02B0D1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95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ECB6-89E7-4826-9060-52F983EBA669}" type="datetime1">
              <a:rPr lang="ru-RU" smtClean="0"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Автор: Теслюк Алексей Сергеевич, учитель информатики, МБОУ Казачемысской СОШ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C88D4-E749-4CFC-BCDE-9F02B0D1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070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0B6D8-52FC-40D0-B699-532A90F8C920}" type="datetime1">
              <a:rPr lang="ru-RU" smtClean="0"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Автор: Теслюк Алексей Сергеевич, учитель информатики, МБОУ Казачемысской СОШ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C88D4-E749-4CFC-BCDE-9F02B0D1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14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EC7EB-0A30-4707-AB20-A62B6A282DC9}" type="datetime1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Автор: Теслюк Алексей Сергеевич, учитель информатики, МБОУ Казачемысской СОШ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C88D4-E749-4CFC-BCDE-9F02B0D1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12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teacher.dn-ua.com/old_version/algoritm/algoritm.html/" TargetMode="External"/><Relationship Id="rId3" Type="http://schemas.openxmlformats.org/officeDocument/2006/relationships/hyperlink" Target="http://lgmasko.ucoz.ru/blog/ehlektronnye_fizminutki/2009-09-10-4/" TargetMode="External"/><Relationship Id="rId7" Type="http://schemas.openxmlformats.org/officeDocument/2006/relationships/hyperlink" Target="https://sites.google.com/site/podgotovka9klinform/bilet-no7" TargetMode="External"/><Relationship Id="rId2" Type="http://schemas.openxmlformats.org/officeDocument/2006/relationships/hyperlink" Target="http://www.edu54.ru/blog/1659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llbest.ru/o-3c0a65635b2ac68b4c53a89421206d27.html" TargetMode="External"/><Relationship Id="rId11" Type="http://schemas.openxmlformats.org/officeDocument/2006/relationships/hyperlink" Target="http://uchenikoff.net/?p=542" TargetMode="External"/><Relationship Id="rId5" Type="http://schemas.openxmlformats.org/officeDocument/2006/relationships/hyperlink" Target="http://kodny.narod.ru/algoritm/alg.htm" TargetMode="External"/><Relationship Id="rId10" Type="http://schemas.openxmlformats.org/officeDocument/2006/relationships/hyperlink" Target="http://fvn2009.narod.ru/Manuscripts/Algorithmization/algorithm8.htm" TargetMode="External"/><Relationship Id="rId4" Type="http://schemas.openxmlformats.org/officeDocument/2006/relationships/hyperlink" Target="http://pedsovet.org/component/option,com_mtree/task,viewlink/" TargetMode="External"/><Relationship Id="rId9" Type="http://schemas.openxmlformats.org/officeDocument/2006/relationships/hyperlink" Target="http://www.gmcit.murmansk.ru/text/information_science/base/algorithm/materials/5-6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0"/>
            <a:ext cx="8229600" cy="15750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Линейные, разветвляющиеся и циклические алгоритмы в блок-схемах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788024" y="4437112"/>
            <a:ext cx="39064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/>
              <a:t>Выполнил: </a:t>
            </a:r>
          </a:p>
          <a:p>
            <a:pPr algn="r"/>
            <a:r>
              <a:rPr lang="ru-RU" sz="2400" dirty="0" smtClean="0"/>
              <a:t>А. С. Теслюк,</a:t>
            </a:r>
          </a:p>
          <a:p>
            <a:pPr algn="r"/>
            <a:r>
              <a:rPr lang="ru-RU" sz="2400" dirty="0" smtClean="0"/>
              <a:t>учитель информатики</a:t>
            </a:r>
          </a:p>
          <a:p>
            <a:pPr algn="r"/>
            <a:r>
              <a:rPr lang="ru-RU" sz="2400" dirty="0" smtClean="0"/>
              <a:t>МБОУ Казачемысской СОШ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725906" y="6124654"/>
            <a:ext cx="1530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15.03.2013 г.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725906" y="1628800"/>
            <a:ext cx="1692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9 класс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95043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51520" y="-27384"/>
            <a:ext cx="86409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Блок-схема алгоритма «карандаш»</a:t>
            </a:r>
            <a:endParaRPr lang="ru-RU" sz="3600" b="1" dirty="0"/>
          </a:p>
        </p:txBody>
      </p:sp>
      <p:sp>
        <p:nvSpPr>
          <p:cNvPr id="22" name="Овал 21"/>
          <p:cNvSpPr/>
          <p:nvPr/>
        </p:nvSpPr>
        <p:spPr>
          <a:xfrm>
            <a:off x="3737400" y="620688"/>
            <a:ext cx="129614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начало</a:t>
            </a:r>
            <a:endParaRPr lang="ru-RU" dirty="0"/>
          </a:p>
        </p:txBody>
      </p:sp>
      <p:sp>
        <p:nvSpPr>
          <p:cNvPr id="25" name="Овал 24"/>
          <p:cNvSpPr/>
          <p:nvPr/>
        </p:nvSpPr>
        <p:spPr>
          <a:xfrm>
            <a:off x="3750416" y="6165304"/>
            <a:ext cx="129614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конец</a:t>
            </a:r>
            <a:endParaRPr lang="ru-RU" dirty="0"/>
          </a:p>
        </p:txBody>
      </p:sp>
      <p:sp>
        <p:nvSpPr>
          <p:cNvPr id="26" name="Блок-схема: решение 25"/>
          <p:cNvSpPr/>
          <p:nvPr/>
        </p:nvSpPr>
        <p:spPr>
          <a:xfrm>
            <a:off x="2771800" y="3717032"/>
            <a:ext cx="3240360" cy="1152128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Новый карандаш больше?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084168" y="3923764"/>
            <a:ext cx="515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нет</a:t>
            </a:r>
            <a:endParaRPr lang="ru-RU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419872" y="2780928"/>
            <a:ext cx="19442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Тянем карандаш</a:t>
            </a:r>
            <a:endParaRPr lang="ru-RU" dirty="0"/>
          </a:p>
        </p:txBody>
      </p:sp>
      <p:sp>
        <p:nvSpPr>
          <p:cNvPr id="74" name="TextBox 73"/>
          <p:cNvSpPr txBox="1"/>
          <p:nvPr/>
        </p:nvSpPr>
        <p:spPr>
          <a:xfrm>
            <a:off x="3994852" y="4830372"/>
            <a:ext cx="433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да</a:t>
            </a:r>
            <a:endParaRPr lang="ru-RU" b="1" dirty="0"/>
          </a:p>
        </p:txBody>
      </p:sp>
      <p:cxnSp>
        <p:nvCxnSpPr>
          <p:cNvPr id="28" name="Прямая со стрелкой 27"/>
          <p:cNvCxnSpPr>
            <a:stCxn id="22" idx="4"/>
            <a:endCxn id="34" idx="0"/>
          </p:cNvCxnSpPr>
          <p:nvPr/>
        </p:nvCxnSpPr>
        <p:spPr>
          <a:xfrm>
            <a:off x="4385472" y="1196752"/>
            <a:ext cx="6508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34" idx="2"/>
            <a:endCxn id="26" idx="0"/>
          </p:cNvCxnSpPr>
          <p:nvPr/>
        </p:nvCxnSpPr>
        <p:spPr>
          <a:xfrm>
            <a:off x="4391980" y="335699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26" idx="3"/>
          </p:cNvCxnSpPr>
          <p:nvPr/>
        </p:nvCxnSpPr>
        <p:spPr>
          <a:xfrm>
            <a:off x="6012160" y="4293096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732240" y="2420888"/>
            <a:ext cx="0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H="1">
            <a:off x="4355976" y="2420888"/>
            <a:ext cx="23762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stCxn id="26" idx="2"/>
            <a:endCxn id="25" idx="0"/>
          </p:cNvCxnSpPr>
          <p:nvPr/>
        </p:nvCxnSpPr>
        <p:spPr>
          <a:xfrm>
            <a:off x="4391980" y="4869160"/>
            <a:ext cx="6508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араллелограмм 15"/>
          <p:cNvSpPr/>
          <p:nvPr/>
        </p:nvSpPr>
        <p:spPr>
          <a:xfrm>
            <a:off x="3390376" y="1499532"/>
            <a:ext cx="2016224" cy="648072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Банка с карандашами</a:t>
            </a:r>
            <a:endParaRPr lang="ru-RU" dirty="0"/>
          </a:p>
        </p:txBody>
      </p:sp>
      <p:sp>
        <p:nvSpPr>
          <p:cNvPr id="17" name="Параллелограмм 16"/>
          <p:cNvSpPr/>
          <p:nvPr/>
        </p:nvSpPr>
        <p:spPr>
          <a:xfrm>
            <a:off x="3390376" y="5229200"/>
            <a:ext cx="2016224" cy="648072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Искомый карандаш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25" grpId="0" animBg="1"/>
      <p:bldP spid="26" grpId="0" animBg="1"/>
      <p:bldP spid="19" grpId="0"/>
      <p:bldP spid="34" grpId="0" animBg="1"/>
      <p:bldP spid="74" grpId="0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51520" y="332656"/>
            <a:ext cx="86409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Блок-схема двух циклических алгоритмов</a:t>
            </a:r>
            <a:endParaRPr lang="ru-RU" sz="3600" b="1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4932040" y="1556792"/>
            <a:ext cx="3960440" cy="4248472"/>
            <a:chOff x="2771800" y="1556792"/>
            <a:chExt cx="3960440" cy="4248472"/>
          </a:xfrm>
        </p:grpSpPr>
        <p:sp>
          <p:nvSpPr>
            <p:cNvPr id="22" name="Овал 21"/>
            <p:cNvSpPr/>
            <p:nvPr/>
          </p:nvSpPr>
          <p:spPr>
            <a:xfrm>
              <a:off x="3737400" y="1556792"/>
              <a:ext cx="1296144" cy="57606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начало</a:t>
              </a:r>
              <a:endParaRPr lang="ru-RU" dirty="0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3750416" y="5229200"/>
              <a:ext cx="1296144" cy="57606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конец</a:t>
              </a:r>
              <a:endParaRPr lang="ru-RU" dirty="0"/>
            </a:p>
          </p:txBody>
        </p:sp>
        <p:sp>
          <p:nvSpPr>
            <p:cNvPr id="26" name="Блок-схема: решение 25"/>
            <p:cNvSpPr/>
            <p:nvPr/>
          </p:nvSpPr>
          <p:spPr>
            <a:xfrm>
              <a:off x="2771800" y="3717032"/>
              <a:ext cx="3240360" cy="1152128"/>
            </a:xfrm>
            <a:prstGeom prst="flowChartDecision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Условие выполняется?</a:t>
              </a:r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084168" y="3923764"/>
              <a:ext cx="5159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нет</a:t>
              </a:r>
              <a:endParaRPr lang="ru-RU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3419872" y="2780928"/>
              <a:ext cx="194421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Тело цикла</a:t>
              </a:r>
              <a:endParaRPr lang="ru-RU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994852" y="4830372"/>
              <a:ext cx="4331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да</a:t>
              </a:r>
              <a:endParaRPr lang="ru-RU" b="1" dirty="0"/>
            </a:p>
          </p:txBody>
        </p:sp>
        <p:cxnSp>
          <p:nvCxnSpPr>
            <p:cNvPr id="28" name="Прямая со стрелкой 27"/>
            <p:cNvCxnSpPr>
              <a:stCxn id="22" idx="4"/>
              <a:endCxn id="34" idx="0"/>
            </p:cNvCxnSpPr>
            <p:nvPr/>
          </p:nvCxnSpPr>
          <p:spPr>
            <a:xfrm>
              <a:off x="4385472" y="2132856"/>
              <a:ext cx="6508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 стрелкой 29"/>
            <p:cNvCxnSpPr>
              <a:stCxn id="34" idx="2"/>
              <a:endCxn id="26" idx="0"/>
            </p:cNvCxnSpPr>
            <p:nvPr/>
          </p:nvCxnSpPr>
          <p:spPr>
            <a:xfrm>
              <a:off x="4391980" y="3356992"/>
              <a:ext cx="0" cy="3600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>
              <a:stCxn id="26" idx="3"/>
            </p:cNvCxnSpPr>
            <p:nvPr/>
          </p:nvCxnSpPr>
          <p:spPr>
            <a:xfrm>
              <a:off x="6012160" y="4293096"/>
              <a:ext cx="72008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6732240" y="2420888"/>
              <a:ext cx="0" cy="18722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 стрелкой 45"/>
            <p:cNvCxnSpPr/>
            <p:nvPr/>
          </p:nvCxnSpPr>
          <p:spPr>
            <a:xfrm flipH="1">
              <a:off x="4355976" y="2420888"/>
              <a:ext cx="237626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 стрелкой 47"/>
            <p:cNvCxnSpPr>
              <a:stCxn id="26" idx="2"/>
              <a:endCxn id="25" idx="0"/>
            </p:cNvCxnSpPr>
            <p:nvPr/>
          </p:nvCxnSpPr>
          <p:spPr>
            <a:xfrm>
              <a:off x="4391980" y="4869160"/>
              <a:ext cx="6508" cy="3600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/>
          <p:cNvSpPr txBox="1"/>
          <p:nvPr/>
        </p:nvSpPr>
        <p:spPr>
          <a:xfrm>
            <a:off x="886359" y="6237312"/>
            <a:ext cx="26055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Цикл с предусловием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92080" y="6237312"/>
            <a:ext cx="2540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Цикл с постусловием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95" name="Группа 94"/>
          <p:cNvGrpSpPr/>
          <p:nvPr/>
        </p:nvGrpSpPr>
        <p:grpSpPr>
          <a:xfrm>
            <a:off x="323528" y="1268760"/>
            <a:ext cx="3769286" cy="4782024"/>
            <a:chOff x="323528" y="1268760"/>
            <a:chExt cx="3769286" cy="4782024"/>
          </a:xfrm>
        </p:grpSpPr>
        <p:sp>
          <p:nvSpPr>
            <p:cNvPr id="20" name="Овал 19"/>
            <p:cNvSpPr/>
            <p:nvPr/>
          </p:nvSpPr>
          <p:spPr>
            <a:xfrm>
              <a:off x="1472140" y="1268760"/>
              <a:ext cx="1296144" cy="57606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начало</a:t>
              </a:r>
              <a:endParaRPr lang="ru-RU" dirty="0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1475656" y="5474720"/>
              <a:ext cx="1296144" cy="57606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конец</a:t>
              </a:r>
              <a:endParaRPr lang="ru-RU" dirty="0"/>
            </a:p>
          </p:txBody>
        </p:sp>
        <p:sp>
          <p:nvSpPr>
            <p:cNvPr id="23" name="Блок-схема: решение 22"/>
            <p:cNvSpPr/>
            <p:nvPr/>
          </p:nvSpPr>
          <p:spPr>
            <a:xfrm>
              <a:off x="497040" y="2420888"/>
              <a:ext cx="3240360" cy="936104"/>
            </a:xfrm>
            <a:prstGeom prst="flowChartDecision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Условие выполняется?</a:t>
              </a:r>
              <a:endParaRPr lang="ru-RU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76904" y="2492896"/>
              <a:ext cx="51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нет</a:t>
              </a:r>
              <a:endParaRPr lang="ru-RU" b="1" dirty="0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400132" y="3933056"/>
              <a:ext cx="1440160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Тело цикла</a:t>
              </a:r>
              <a:endParaRPr lang="ru-RU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732408" y="3414252"/>
              <a:ext cx="433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да</a:t>
              </a:r>
              <a:endParaRPr lang="ru-RU" b="1" dirty="0"/>
            </a:p>
          </p:txBody>
        </p:sp>
        <p:cxnSp>
          <p:nvCxnSpPr>
            <p:cNvPr id="31" name="Прямая со стрелкой 30"/>
            <p:cNvCxnSpPr>
              <a:stCxn id="20" idx="4"/>
              <a:endCxn id="23" idx="0"/>
            </p:cNvCxnSpPr>
            <p:nvPr/>
          </p:nvCxnSpPr>
          <p:spPr>
            <a:xfrm flipH="1">
              <a:off x="2117220" y="1844824"/>
              <a:ext cx="2992" cy="5760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 стрелкой 31"/>
            <p:cNvCxnSpPr>
              <a:stCxn id="23" idx="2"/>
              <a:endCxn id="27" idx="0"/>
            </p:cNvCxnSpPr>
            <p:nvPr/>
          </p:nvCxnSpPr>
          <p:spPr>
            <a:xfrm>
              <a:off x="2117220" y="3356992"/>
              <a:ext cx="2992" cy="5760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>
              <a:stCxn id="23" idx="3"/>
            </p:cNvCxnSpPr>
            <p:nvPr/>
          </p:nvCxnSpPr>
          <p:spPr>
            <a:xfrm flipH="1" flipV="1">
              <a:off x="3723872" y="2880458"/>
              <a:ext cx="13528" cy="84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>
              <a:stCxn id="27" idx="2"/>
            </p:cNvCxnSpPr>
            <p:nvPr/>
          </p:nvCxnSpPr>
          <p:spPr>
            <a:xfrm flipH="1">
              <a:off x="2113284" y="4509120"/>
              <a:ext cx="6928" cy="3326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H="1">
              <a:off x="323528" y="4856144"/>
              <a:ext cx="1800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338276" y="2204864"/>
              <a:ext cx="0" cy="26642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/>
            <p:nvPr/>
          </p:nvCxnSpPr>
          <p:spPr>
            <a:xfrm flipV="1">
              <a:off x="338276" y="2172338"/>
              <a:ext cx="1789757" cy="3252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>
              <a:stCxn id="23" idx="3"/>
            </p:cNvCxnSpPr>
            <p:nvPr/>
          </p:nvCxnSpPr>
          <p:spPr>
            <a:xfrm flipV="1">
              <a:off x="3737400" y="2882432"/>
              <a:ext cx="258536" cy="65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Соединительная линия уступом 92"/>
            <p:cNvCxnSpPr>
              <a:endCxn id="21" idx="0"/>
            </p:cNvCxnSpPr>
            <p:nvPr/>
          </p:nvCxnSpPr>
          <p:spPr>
            <a:xfrm rot="5400000">
              <a:off x="1748940" y="3227724"/>
              <a:ext cx="2621784" cy="1872208"/>
            </a:xfrm>
            <a:prstGeom prst="bentConnector3">
              <a:avLst>
                <a:gd name="adj1" fmla="val 86565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17693"/>
            <a:ext cx="871296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400" b="1" dirty="0"/>
              <a:t>Они имеют одно очень важное сходство</a:t>
            </a:r>
            <a:r>
              <a:rPr lang="ru-RU" sz="2400" b="1" dirty="0" smtClean="0"/>
              <a:t>:</a:t>
            </a:r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/>
              <a:t>В </a:t>
            </a:r>
            <a:r>
              <a:rPr lang="ru-RU" sz="2000" dirty="0"/>
              <a:t>том и другом цикле неизвестно количество повторений (в первом случае нам было неизвестно, сколько кружек воды нужно долить в ведро; а во втором, было неизвестно, сколько карандашей нам понадобится вытянуть, чтобы попался самый длинный</a:t>
            </a:r>
            <a:r>
              <a:rPr lang="ru-RU" sz="2000" dirty="0" smtClean="0"/>
              <a:t>).</a:t>
            </a:r>
          </a:p>
          <a:p>
            <a:pPr lvl="0" algn="ctr">
              <a:lnSpc>
                <a:spcPct val="150000"/>
              </a:lnSpc>
            </a:pPr>
            <a:r>
              <a:rPr lang="ru-RU" sz="2400" b="1" dirty="0" smtClean="0"/>
              <a:t>Различия:</a:t>
            </a:r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/>
              <a:t>Цикл </a:t>
            </a:r>
            <a:r>
              <a:rPr lang="ru-RU" sz="2000" dirty="0"/>
              <a:t>с предусловием сначала проверяет условие, потом выполняет какие-то действия, а с постусловием, сначала выполняет какие-то действия, потом проверяет условие</a:t>
            </a:r>
            <a:r>
              <a:rPr lang="ru-RU" sz="2000" dirty="0" smtClean="0"/>
              <a:t>.</a:t>
            </a:r>
            <a:endParaRPr lang="ru-RU" sz="2000" dirty="0"/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/>
              <a:t>Из утверждения выше следует, что цикл с предусловием может не выполниться ни разу, а с постусловием всегда выполнится хотя бы один раз.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/>
              <a:t>Обычно, цикл с предусловием выполняется, когда условие истинно (правдиво), а цикл с постусловием выполняется, когда условие ложно.</a:t>
            </a:r>
          </a:p>
        </p:txBody>
      </p:sp>
    </p:spTree>
    <p:extLst>
      <p:ext uri="{BB962C8B-B14F-4D97-AF65-F5344CB8AC3E}">
        <p14:creationId xmlns:p14="http://schemas.microsoft.com/office/powerpoint/2010/main" val="298852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744" y="2492896"/>
            <a:ext cx="8640960" cy="138499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Физминутка</a:t>
            </a:r>
          </a:p>
          <a:p>
            <a:pPr algn="ctr"/>
            <a:r>
              <a:rPr lang="ru-RU" sz="4000" i="1" dirty="0" smtClean="0"/>
              <a:t>(коррекция зрения)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271157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744" y="2780928"/>
            <a:ext cx="864096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Практическая работа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374020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Группа 83"/>
          <p:cNvGrpSpPr/>
          <p:nvPr/>
        </p:nvGrpSpPr>
        <p:grpSpPr>
          <a:xfrm>
            <a:off x="611560" y="44244"/>
            <a:ext cx="7703694" cy="6553108"/>
            <a:chOff x="611560" y="44244"/>
            <a:chExt cx="7703694" cy="6553108"/>
          </a:xfrm>
        </p:grpSpPr>
        <p:sp>
          <p:nvSpPr>
            <p:cNvPr id="22" name="Овал 21"/>
            <p:cNvSpPr/>
            <p:nvPr/>
          </p:nvSpPr>
          <p:spPr>
            <a:xfrm>
              <a:off x="3218596" y="44244"/>
              <a:ext cx="1296144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начало</a:t>
              </a:r>
              <a:endParaRPr lang="ru-RU" dirty="0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899592" y="6309320"/>
              <a:ext cx="1296144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конец</a:t>
              </a:r>
              <a:endParaRPr lang="ru-RU" dirty="0"/>
            </a:p>
          </p:txBody>
        </p:sp>
        <p:sp>
          <p:nvSpPr>
            <p:cNvPr id="26" name="Блок-схема: решение 25"/>
            <p:cNvSpPr/>
            <p:nvPr/>
          </p:nvSpPr>
          <p:spPr>
            <a:xfrm>
              <a:off x="4946788" y="2276872"/>
              <a:ext cx="2808312" cy="936104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В ведре белые шарики?</a:t>
              </a:r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568258" y="3559002"/>
              <a:ext cx="5159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нет</a:t>
              </a:r>
              <a:endParaRPr lang="ru-RU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076056" y="4144358"/>
              <a:ext cx="1944216" cy="2880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Берём шарик</a:t>
              </a:r>
              <a:endParaRPr lang="ru-RU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588532" y="2450384"/>
              <a:ext cx="4331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да</a:t>
              </a:r>
              <a:endParaRPr lang="ru-RU" b="1" dirty="0"/>
            </a:p>
          </p:txBody>
        </p:sp>
        <p:sp>
          <p:nvSpPr>
            <p:cNvPr id="17" name="Параллелограмм 16"/>
            <p:cNvSpPr/>
            <p:nvPr/>
          </p:nvSpPr>
          <p:spPr>
            <a:xfrm>
              <a:off x="1892956" y="476672"/>
              <a:ext cx="3888432" cy="50405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Ведро с чёрными шариками и ведро с белыми шариками</a:t>
              </a:r>
              <a:endParaRPr lang="ru-RU" dirty="0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076056" y="4648414"/>
              <a:ext cx="1944216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Складываем его в другое место</a:t>
              </a:r>
              <a:endParaRPr lang="ru-RU" dirty="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5076056" y="5368494"/>
              <a:ext cx="1944216" cy="8016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Запоминаем  количество этих шариков</a:t>
              </a:r>
              <a:endParaRPr lang="ru-RU" dirty="0"/>
            </a:p>
          </p:txBody>
        </p:sp>
        <p:sp>
          <p:nvSpPr>
            <p:cNvPr id="24" name="Блок-схема: решение 23"/>
            <p:cNvSpPr/>
            <p:nvPr/>
          </p:nvSpPr>
          <p:spPr>
            <a:xfrm>
              <a:off x="3635896" y="3496286"/>
              <a:ext cx="1971980" cy="720080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Ведро пустое?</a:t>
              </a:r>
              <a:endParaRPr lang="ru-RU" dirty="0"/>
            </a:p>
          </p:txBody>
        </p:sp>
        <p:cxnSp>
          <p:nvCxnSpPr>
            <p:cNvPr id="47" name="Прямая со стрелкой 46"/>
            <p:cNvCxnSpPr>
              <a:stCxn id="34" idx="2"/>
              <a:endCxn id="21" idx="0"/>
            </p:cNvCxnSpPr>
            <p:nvPr/>
          </p:nvCxnSpPr>
          <p:spPr>
            <a:xfrm>
              <a:off x="6048164" y="4432390"/>
              <a:ext cx="0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/>
            <p:cNvCxnSpPr>
              <a:stCxn id="21" idx="2"/>
              <a:endCxn id="23" idx="0"/>
            </p:cNvCxnSpPr>
            <p:nvPr/>
          </p:nvCxnSpPr>
          <p:spPr>
            <a:xfrm>
              <a:off x="6048164" y="5152470"/>
              <a:ext cx="0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>
              <a:endCxn id="17" idx="0"/>
            </p:cNvCxnSpPr>
            <p:nvPr/>
          </p:nvCxnSpPr>
          <p:spPr>
            <a:xfrm flipH="1">
              <a:off x="3837172" y="332656"/>
              <a:ext cx="29496" cy="14401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Параллелограмм 63"/>
            <p:cNvSpPr/>
            <p:nvPr/>
          </p:nvSpPr>
          <p:spPr>
            <a:xfrm>
              <a:off x="611560" y="5517232"/>
              <a:ext cx="1872208" cy="50405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Количество шариков</a:t>
              </a:r>
              <a:endParaRPr lang="ru-RU" dirty="0"/>
            </a:p>
          </p:txBody>
        </p:sp>
        <p:cxnSp>
          <p:nvCxnSpPr>
            <p:cNvPr id="68" name="Прямая со стрелкой 67"/>
            <p:cNvCxnSpPr>
              <a:stCxn id="64" idx="4"/>
              <a:endCxn id="25" idx="0"/>
            </p:cNvCxnSpPr>
            <p:nvPr/>
          </p:nvCxnSpPr>
          <p:spPr>
            <a:xfrm>
              <a:off x="1547664" y="6021288"/>
              <a:ext cx="0" cy="28803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2267744" y="1196752"/>
              <a:ext cx="5159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нет</a:t>
              </a:r>
              <a:endParaRPr lang="ru-RU" b="1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932040" y="1187460"/>
              <a:ext cx="4331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да</a:t>
              </a:r>
              <a:endParaRPr lang="ru-RU" b="1" dirty="0"/>
            </a:p>
          </p:txBody>
        </p:sp>
        <p:sp>
          <p:nvSpPr>
            <p:cNvPr id="27" name="Блок-схема: решение 26"/>
            <p:cNvSpPr/>
            <p:nvPr/>
          </p:nvSpPr>
          <p:spPr>
            <a:xfrm>
              <a:off x="2771800" y="1268760"/>
              <a:ext cx="2124744" cy="720080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Есть вёдра?</a:t>
              </a:r>
              <a:endParaRPr lang="ru-RU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5364088" y="1844824"/>
              <a:ext cx="1944216" cy="2880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Берём ведро</a:t>
              </a:r>
              <a:endParaRPr lang="ru-RU" dirty="0"/>
            </a:p>
          </p:txBody>
        </p:sp>
        <p:cxnSp>
          <p:nvCxnSpPr>
            <p:cNvPr id="127" name="Shape 126"/>
            <p:cNvCxnSpPr>
              <a:stCxn id="26" idx="1"/>
              <a:endCxn id="24" idx="0"/>
            </p:cNvCxnSpPr>
            <p:nvPr/>
          </p:nvCxnSpPr>
          <p:spPr>
            <a:xfrm rot="10800000" flipV="1">
              <a:off x="4621886" y="2744924"/>
              <a:ext cx="324902" cy="751362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hape 128"/>
            <p:cNvCxnSpPr>
              <a:stCxn id="27" idx="3"/>
              <a:endCxn id="37" idx="0"/>
            </p:cNvCxnSpPr>
            <p:nvPr/>
          </p:nvCxnSpPr>
          <p:spPr>
            <a:xfrm>
              <a:off x="4896544" y="1628800"/>
              <a:ext cx="1439652" cy="216024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TextBox 137"/>
            <p:cNvSpPr txBox="1"/>
            <p:nvPr/>
          </p:nvSpPr>
          <p:spPr>
            <a:xfrm>
              <a:off x="3290604" y="3548976"/>
              <a:ext cx="4331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да</a:t>
              </a:r>
              <a:endParaRPr lang="ru-RU" b="1" dirty="0"/>
            </a:p>
          </p:txBody>
        </p:sp>
        <p:cxnSp>
          <p:nvCxnSpPr>
            <p:cNvPr id="156" name="Прямая соединительная линия 155"/>
            <p:cNvCxnSpPr/>
            <p:nvPr/>
          </p:nvCxnSpPr>
          <p:spPr>
            <a:xfrm flipH="1">
              <a:off x="6012160" y="6448614"/>
              <a:ext cx="12961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TextBox 165"/>
            <p:cNvSpPr txBox="1"/>
            <p:nvPr/>
          </p:nvSpPr>
          <p:spPr>
            <a:xfrm>
              <a:off x="7799344" y="2348880"/>
              <a:ext cx="5159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нет</a:t>
              </a:r>
              <a:endParaRPr lang="ru-RU" b="1" dirty="0"/>
            </a:p>
          </p:txBody>
        </p:sp>
        <p:cxnSp>
          <p:nvCxnSpPr>
            <p:cNvPr id="170" name="Shape 169"/>
            <p:cNvCxnSpPr>
              <a:stCxn id="27" idx="1"/>
              <a:endCxn id="64" idx="0"/>
            </p:cNvCxnSpPr>
            <p:nvPr/>
          </p:nvCxnSpPr>
          <p:spPr>
            <a:xfrm rot="10800000" flipV="1">
              <a:off x="1547664" y="1628800"/>
              <a:ext cx="1224136" cy="3888432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 стрелкой 41"/>
            <p:cNvCxnSpPr>
              <a:stCxn id="17" idx="4"/>
              <a:endCxn id="27" idx="0"/>
            </p:cNvCxnSpPr>
            <p:nvPr/>
          </p:nvCxnSpPr>
          <p:spPr>
            <a:xfrm flipH="1">
              <a:off x="3834172" y="980728"/>
              <a:ext cx="3000" cy="28803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 стрелкой 45"/>
            <p:cNvCxnSpPr>
              <a:stCxn id="37" idx="2"/>
              <a:endCxn id="26" idx="0"/>
            </p:cNvCxnSpPr>
            <p:nvPr/>
          </p:nvCxnSpPr>
          <p:spPr>
            <a:xfrm>
              <a:off x="6336196" y="2132856"/>
              <a:ext cx="14748" cy="14401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hape 54"/>
            <p:cNvCxnSpPr>
              <a:stCxn id="24" idx="3"/>
              <a:endCxn id="34" idx="0"/>
            </p:cNvCxnSpPr>
            <p:nvPr/>
          </p:nvCxnSpPr>
          <p:spPr>
            <a:xfrm>
              <a:off x="5607876" y="3856326"/>
              <a:ext cx="440288" cy="288032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 стрелкой 56"/>
            <p:cNvCxnSpPr>
              <a:stCxn id="23" idx="2"/>
            </p:cNvCxnSpPr>
            <p:nvPr/>
          </p:nvCxnSpPr>
          <p:spPr>
            <a:xfrm flipH="1">
              <a:off x="6046839" y="6170134"/>
              <a:ext cx="1325" cy="29621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hape 70"/>
            <p:cNvCxnSpPr/>
            <p:nvPr/>
          </p:nvCxnSpPr>
          <p:spPr>
            <a:xfrm rot="16200000" flipV="1">
              <a:off x="4409982" y="3568030"/>
              <a:ext cx="3132348" cy="2664296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hape 72"/>
            <p:cNvCxnSpPr>
              <a:stCxn id="24" idx="1"/>
            </p:cNvCxnSpPr>
            <p:nvPr/>
          </p:nvCxnSpPr>
          <p:spPr>
            <a:xfrm rot="10800000" flipV="1">
              <a:off x="3347864" y="3856326"/>
              <a:ext cx="288032" cy="2741026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Соединительная линия уступом 77"/>
            <p:cNvCxnSpPr/>
            <p:nvPr/>
          </p:nvCxnSpPr>
          <p:spPr>
            <a:xfrm flipV="1">
              <a:off x="3342640" y="1146000"/>
              <a:ext cx="509280" cy="5411452"/>
            </a:xfrm>
            <a:prstGeom prst="bentConnector3">
              <a:avLst>
                <a:gd name="adj1" fmla="val 1074481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hape 82"/>
            <p:cNvCxnSpPr>
              <a:stCxn id="26" idx="3"/>
            </p:cNvCxnSpPr>
            <p:nvPr/>
          </p:nvCxnSpPr>
          <p:spPr>
            <a:xfrm>
              <a:off x="7755100" y="2744924"/>
              <a:ext cx="489308" cy="3852428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 rot="16376392">
            <a:off x="7756982" y="-616351"/>
            <a:ext cx="484632" cy="2098482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Ответ на задание 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51520" y="-27384"/>
            <a:ext cx="86409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Блок-схема задачи «день недели»</a:t>
            </a:r>
            <a:endParaRPr lang="ru-RU" sz="3600" b="1" dirty="0"/>
          </a:p>
        </p:txBody>
      </p:sp>
      <p:grpSp>
        <p:nvGrpSpPr>
          <p:cNvPr id="50" name="Группа 49"/>
          <p:cNvGrpSpPr/>
          <p:nvPr/>
        </p:nvGrpSpPr>
        <p:grpSpPr>
          <a:xfrm>
            <a:off x="1850444" y="764704"/>
            <a:ext cx="5457860" cy="5856948"/>
            <a:chOff x="1850444" y="764704"/>
            <a:chExt cx="5457860" cy="5856948"/>
          </a:xfrm>
        </p:grpSpPr>
        <p:sp>
          <p:nvSpPr>
            <p:cNvPr id="22" name="Овал 21"/>
            <p:cNvSpPr/>
            <p:nvPr/>
          </p:nvSpPr>
          <p:spPr>
            <a:xfrm>
              <a:off x="3953424" y="764704"/>
              <a:ext cx="1296144" cy="3600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начало</a:t>
              </a:r>
              <a:endParaRPr lang="ru-RU" dirty="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850444" y="3074156"/>
              <a:ext cx="648072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пн.</a:t>
              </a:r>
              <a:endParaRPr lang="ru-RU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714540" y="3074156"/>
              <a:ext cx="576064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вт.</a:t>
              </a:r>
              <a:endParaRPr lang="ru-RU" dirty="0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3995936" y="6261612"/>
              <a:ext cx="1296144" cy="3600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конец</a:t>
              </a:r>
              <a:endParaRPr lang="ru-RU" dirty="0"/>
            </a:p>
          </p:txBody>
        </p:sp>
        <p:cxnSp>
          <p:nvCxnSpPr>
            <p:cNvPr id="27" name="Прямая со стрелкой 26"/>
            <p:cNvCxnSpPr>
              <a:stCxn id="22" idx="4"/>
              <a:endCxn id="124" idx="1"/>
            </p:cNvCxnSpPr>
            <p:nvPr/>
          </p:nvCxnSpPr>
          <p:spPr>
            <a:xfrm>
              <a:off x="4601496" y="1124744"/>
              <a:ext cx="6508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Прямоугольник 33"/>
            <p:cNvSpPr/>
            <p:nvPr/>
          </p:nvSpPr>
          <p:spPr>
            <a:xfrm>
              <a:off x="3506628" y="3074156"/>
              <a:ext cx="576064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ср.</a:t>
              </a:r>
              <a:endParaRPr lang="ru-RU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5162812" y="3074156"/>
              <a:ext cx="504056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пт.</a:t>
              </a:r>
              <a:endParaRPr lang="ru-RU" dirty="0"/>
            </a:p>
          </p:txBody>
        </p:sp>
        <p:cxnSp>
          <p:nvCxnSpPr>
            <p:cNvPr id="40" name="Соединительная линия уступом 39"/>
            <p:cNvCxnSpPr>
              <a:stCxn id="23" idx="0"/>
              <a:endCxn id="43" idx="0"/>
            </p:cNvCxnSpPr>
            <p:nvPr/>
          </p:nvCxnSpPr>
          <p:spPr>
            <a:xfrm rot="5400000" flipH="1" flipV="1">
              <a:off x="4586748" y="661888"/>
              <a:ext cx="12700" cy="4824536"/>
            </a:xfrm>
            <a:prstGeom prst="bentConnector3">
              <a:avLst>
                <a:gd name="adj1" fmla="val 3425804"/>
              </a:avLst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Прямоугольник 51"/>
            <p:cNvSpPr/>
            <p:nvPr/>
          </p:nvSpPr>
          <p:spPr>
            <a:xfrm>
              <a:off x="4370724" y="3074156"/>
              <a:ext cx="517072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чт.</a:t>
              </a:r>
              <a:endParaRPr lang="ru-RU" b="1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909436" y="268635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1</a:t>
              </a:r>
              <a:endParaRPr lang="ru-RU" b="1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775264" y="268635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2</a:t>
              </a:r>
              <a:endParaRPr lang="ru-RU" b="1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410676" y="4221088"/>
              <a:ext cx="4331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да</a:t>
              </a:r>
              <a:endParaRPr lang="ru-RU" b="1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733972" y="268462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7</a:t>
              </a:r>
              <a:endParaRPr lang="ru-RU" b="1" dirty="0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6746988" y="3074156"/>
              <a:ext cx="504056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вс.</a:t>
              </a:r>
              <a:endParaRPr lang="ru-RU" dirty="0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954900" y="3074156"/>
              <a:ext cx="517072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сб.</a:t>
              </a:r>
              <a:endParaRPr lang="ru-RU" b="1" dirty="0"/>
            </a:p>
          </p:txBody>
        </p:sp>
        <p:cxnSp>
          <p:nvCxnSpPr>
            <p:cNvPr id="56" name="Прямая со стрелкой 55"/>
            <p:cNvCxnSpPr>
              <a:endCxn id="24" idx="0"/>
            </p:cNvCxnSpPr>
            <p:nvPr/>
          </p:nvCxnSpPr>
          <p:spPr>
            <a:xfrm flipH="1">
              <a:off x="3002572" y="2637351"/>
              <a:ext cx="6099" cy="4368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 стрелкой 67"/>
            <p:cNvCxnSpPr/>
            <p:nvPr/>
          </p:nvCxnSpPr>
          <p:spPr>
            <a:xfrm flipH="1">
              <a:off x="3792928" y="2649928"/>
              <a:ext cx="6099" cy="4368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 стрелкой 68"/>
            <p:cNvCxnSpPr/>
            <p:nvPr/>
          </p:nvCxnSpPr>
          <p:spPr>
            <a:xfrm flipH="1">
              <a:off x="4608413" y="2636912"/>
              <a:ext cx="6099" cy="4368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 стрелкой 69"/>
            <p:cNvCxnSpPr/>
            <p:nvPr/>
          </p:nvCxnSpPr>
          <p:spPr>
            <a:xfrm flipH="1">
              <a:off x="5400501" y="2636912"/>
              <a:ext cx="6099" cy="4368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 стрелкой 70"/>
            <p:cNvCxnSpPr/>
            <p:nvPr/>
          </p:nvCxnSpPr>
          <p:spPr>
            <a:xfrm flipH="1">
              <a:off x="6207337" y="2651660"/>
              <a:ext cx="6099" cy="4368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Соединительная линия уступом 78"/>
            <p:cNvCxnSpPr>
              <a:stCxn id="23" idx="2"/>
              <a:endCxn id="43" idx="2"/>
            </p:cNvCxnSpPr>
            <p:nvPr/>
          </p:nvCxnSpPr>
          <p:spPr>
            <a:xfrm rot="16200000" flipH="1">
              <a:off x="4586748" y="1165944"/>
              <a:ext cx="12700" cy="4824536"/>
            </a:xfrm>
            <a:prstGeom prst="bentConnector3">
              <a:avLst>
                <a:gd name="adj1" fmla="val 330967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>
              <a:stCxn id="24" idx="2"/>
            </p:cNvCxnSpPr>
            <p:nvPr/>
          </p:nvCxnSpPr>
          <p:spPr>
            <a:xfrm>
              <a:off x="3002572" y="3578212"/>
              <a:ext cx="6099" cy="4159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>
              <a:off x="3773813" y="3558268"/>
              <a:ext cx="6099" cy="4159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>
              <a:off x="4623161" y="3558268"/>
              <a:ext cx="6099" cy="4159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/>
          </p:nvCxnSpPr>
          <p:spPr>
            <a:xfrm>
              <a:off x="5408332" y="3574326"/>
              <a:ext cx="6099" cy="4159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/>
          </p:nvCxnSpPr>
          <p:spPr>
            <a:xfrm>
              <a:off x="6222085" y="3558268"/>
              <a:ext cx="6099" cy="4159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Блок-схема: решение 90"/>
            <p:cNvSpPr/>
            <p:nvPr/>
          </p:nvSpPr>
          <p:spPr>
            <a:xfrm>
              <a:off x="2930564" y="4221088"/>
              <a:ext cx="3384376" cy="432048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Воскресенье?</a:t>
              </a:r>
              <a:endParaRPr lang="ru-RU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536124" y="268462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3</a:t>
              </a:r>
              <a:endParaRPr lang="ru-RU" b="1" dirty="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358802" y="268462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4</a:t>
              </a:r>
              <a:endParaRPr lang="ru-RU" b="1" dirty="0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163906" y="268288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5</a:t>
              </a:r>
              <a:endParaRPr lang="ru-RU" b="1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940152" y="268462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6</a:t>
              </a:r>
              <a:endParaRPr lang="ru-RU" b="1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588224" y="4221088"/>
              <a:ext cx="5159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нет</a:t>
              </a:r>
              <a:endParaRPr lang="ru-RU" b="1" dirty="0"/>
            </a:p>
          </p:txBody>
        </p:sp>
        <p:sp>
          <p:nvSpPr>
            <p:cNvPr id="98" name="Прямоугольник 97"/>
            <p:cNvSpPr/>
            <p:nvPr/>
          </p:nvSpPr>
          <p:spPr>
            <a:xfrm>
              <a:off x="2051720" y="4734696"/>
              <a:ext cx="1584176" cy="3600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выходной</a:t>
              </a:r>
              <a:endParaRPr lang="ru-RU" dirty="0"/>
            </a:p>
          </p:txBody>
        </p:sp>
        <p:sp>
          <p:nvSpPr>
            <p:cNvPr id="99" name="Прямоугольник 98"/>
            <p:cNvSpPr/>
            <p:nvPr/>
          </p:nvSpPr>
          <p:spPr>
            <a:xfrm>
              <a:off x="5724128" y="4734696"/>
              <a:ext cx="1584176" cy="3600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будний</a:t>
              </a:r>
              <a:endParaRPr lang="ru-RU" dirty="0"/>
            </a:p>
          </p:txBody>
        </p:sp>
        <p:sp>
          <p:nvSpPr>
            <p:cNvPr id="100" name="Параллелограмм 99"/>
            <p:cNvSpPr/>
            <p:nvPr/>
          </p:nvSpPr>
          <p:spPr>
            <a:xfrm>
              <a:off x="3549140" y="5541532"/>
              <a:ext cx="2160240" cy="50405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Вывод результата</a:t>
              </a:r>
              <a:endParaRPr lang="ru-RU" dirty="0"/>
            </a:p>
          </p:txBody>
        </p:sp>
        <p:cxnSp>
          <p:nvCxnSpPr>
            <p:cNvPr id="102" name="Прямая со стрелкой 101"/>
            <p:cNvCxnSpPr>
              <a:endCxn id="91" idx="0"/>
            </p:cNvCxnSpPr>
            <p:nvPr/>
          </p:nvCxnSpPr>
          <p:spPr>
            <a:xfrm>
              <a:off x="4616245" y="3716594"/>
              <a:ext cx="6507" cy="5044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Прямая со стрелкой 103"/>
            <p:cNvCxnSpPr/>
            <p:nvPr/>
          </p:nvCxnSpPr>
          <p:spPr>
            <a:xfrm>
              <a:off x="4614512" y="2406140"/>
              <a:ext cx="0" cy="28847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hape 108"/>
            <p:cNvCxnSpPr>
              <a:stCxn id="91" idx="1"/>
              <a:endCxn id="98" idx="0"/>
            </p:cNvCxnSpPr>
            <p:nvPr/>
          </p:nvCxnSpPr>
          <p:spPr>
            <a:xfrm rot="10800000" flipV="1">
              <a:off x="2843808" y="4437112"/>
              <a:ext cx="86756" cy="297584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hape 110"/>
            <p:cNvCxnSpPr>
              <a:stCxn id="91" idx="3"/>
              <a:endCxn id="99" idx="0"/>
            </p:cNvCxnSpPr>
            <p:nvPr/>
          </p:nvCxnSpPr>
          <p:spPr>
            <a:xfrm>
              <a:off x="6314940" y="4437112"/>
              <a:ext cx="201276" cy="297584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Соединительная линия уступом 112"/>
            <p:cNvCxnSpPr>
              <a:stCxn id="98" idx="2"/>
              <a:endCxn id="99" idx="2"/>
            </p:cNvCxnSpPr>
            <p:nvPr/>
          </p:nvCxnSpPr>
          <p:spPr>
            <a:xfrm rot="16200000" flipH="1">
              <a:off x="4680012" y="3258532"/>
              <a:ext cx="12700" cy="3672408"/>
            </a:xfrm>
            <a:prstGeom prst="bentConnector3">
              <a:avLst>
                <a:gd name="adj1" fmla="val 180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Прямая со стрелкой 114"/>
            <p:cNvCxnSpPr>
              <a:endCxn id="100" idx="0"/>
            </p:cNvCxnSpPr>
            <p:nvPr/>
          </p:nvCxnSpPr>
          <p:spPr>
            <a:xfrm flipH="1">
              <a:off x="4629260" y="5325508"/>
              <a:ext cx="14748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 стрелкой 116"/>
            <p:cNvCxnSpPr>
              <a:stCxn id="100" idx="4"/>
              <a:endCxn id="25" idx="0"/>
            </p:cNvCxnSpPr>
            <p:nvPr/>
          </p:nvCxnSpPr>
          <p:spPr>
            <a:xfrm>
              <a:off x="4629260" y="6045588"/>
              <a:ext cx="14748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Блок-схема: данные 123"/>
            <p:cNvSpPr/>
            <p:nvPr/>
          </p:nvSpPr>
          <p:spPr>
            <a:xfrm>
              <a:off x="2987824" y="1340768"/>
              <a:ext cx="3240360" cy="432048"/>
            </a:xfrm>
            <a:prstGeom prst="flowChartInputOutp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Ввод номера дня</a:t>
              </a:r>
              <a:endParaRPr lang="ru-RU" dirty="0"/>
            </a:p>
          </p:txBody>
        </p:sp>
        <p:cxnSp>
          <p:nvCxnSpPr>
            <p:cNvPr id="127" name="Прямая со стрелкой 126"/>
            <p:cNvCxnSpPr>
              <a:stCxn id="124" idx="4"/>
            </p:cNvCxnSpPr>
            <p:nvPr/>
          </p:nvCxnSpPr>
          <p:spPr>
            <a:xfrm flipH="1">
              <a:off x="4607138" y="1772816"/>
              <a:ext cx="866" cy="131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Прямоугольник 48"/>
            <p:cNvSpPr/>
            <p:nvPr/>
          </p:nvSpPr>
          <p:spPr>
            <a:xfrm>
              <a:off x="4040180" y="1916832"/>
              <a:ext cx="1152128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Номер дня</a:t>
              </a:r>
              <a:endParaRPr lang="ru-RU" dirty="0"/>
            </a:p>
          </p:txBody>
        </p:sp>
      </p:grpSp>
      <p:sp>
        <p:nvSpPr>
          <p:cNvPr id="51" name="Стрелка вниз 50"/>
          <p:cNvSpPr/>
          <p:nvPr/>
        </p:nvSpPr>
        <p:spPr>
          <a:xfrm rot="16376392">
            <a:off x="923890" y="823370"/>
            <a:ext cx="484632" cy="2098482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Ответ на задание 1</a:t>
            </a:r>
            <a:endParaRPr lang="ru-RU" dirty="0"/>
          </a:p>
        </p:txBody>
      </p:sp>
      <p:sp>
        <p:nvSpPr>
          <p:cNvPr id="53" name="Стрелка вниз 52">
            <a:hlinkClick r:id="rId2" action="ppaction://hlinksldjump"/>
          </p:cNvPr>
          <p:cNvSpPr/>
          <p:nvPr/>
        </p:nvSpPr>
        <p:spPr>
          <a:xfrm rot="16692434">
            <a:off x="7302741" y="5070711"/>
            <a:ext cx="484632" cy="209848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Ответ на задание 2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27584" y="2059394"/>
            <a:ext cx="76328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>
                <a:latin typeface="+mj-lt"/>
              </a:rPr>
              <a:t>Данная блок-схема подсчитывает количество белых шариков и убирает их из соответствующего ведра.</a:t>
            </a:r>
          </a:p>
        </p:txBody>
      </p:sp>
      <p:sp>
        <p:nvSpPr>
          <p:cNvPr id="7" name="Стрелка вниз 6"/>
          <p:cNvSpPr/>
          <p:nvPr/>
        </p:nvSpPr>
        <p:spPr>
          <a:xfrm rot="14561394">
            <a:off x="1124677" y="3738183"/>
            <a:ext cx="484632" cy="209848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Ответ на задание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113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404664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Домашние задания:</a:t>
            </a:r>
            <a:endParaRPr lang="ru-RU" sz="4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112550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Symbol"/>
              <a:buChar char=""/>
            </a:pPr>
            <a:r>
              <a:rPr lang="ru-RU" sz="2400" dirty="0" smtClean="0"/>
              <a:t>перенести все </a:t>
            </a:r>
            <a:r>
              <a:rPr lang="ru-RU" sz="2400" dirty="0"/>
              <a:t>записи и </a:t>
            </a:r>
            <a:r>
              <a:rPr lang="ru-RU" sz="2400" dirty="0" smtClean="0"/>
              <a:t>построения из «Памятки </a:t>
            </a:r>
            <a:r>
              <a:rPr lang="ru-RU" sz="2400" dirty="0"/>
              <a:t>ученика</a:t>
            </a:r>
            <a:r>
              <a:rPr lang="ru-RU" sz="2400" dirty="0" smtClean="0"/>
              <a:t>» в рабочую тетрадь;</a:t>
            </a:r>
            <a:endParaRPr lang="ru-RU" sz="2400" dirty="0"/>
          </a:p>
          <a:p>
            <a:pPr marL="342900" lvl="0" indent="-342900" algn="just">
              <a:lnSpc>
                <a:spcPct val="150000"/>
              </a:lnSpc>
              <a:buFont typeface="Symbol"/>
              <a:buChar char=""/>
            </a:pPr>
            <a:r>
              <a:rPr lang="ru-RU" sz="2400" dirty="0"/>
              <a:t>прочитать </a:t>
            </a:r>
            <a:r>
              <a:rPr lang="ru-RU" sz="2400" dirty="0" smtClean="0"/>
              <a:t>п. 4.1. (полностью) с. 105-112;</a:t>
            </a:r>
            <a:endParaRPr lang="ru-RU" sz="2400" dirty="0"/>
          </a:p>
          <a:p>
            <a:pPr marL="342900" lvl="0" indent="-342900" algn="just">
              <a:lnSpc>
                <a:spcPct val="150000"/>
              </a:lnSpc>
              <a:buFont typeface="Symbol"/>
              <a:buChar char=""/>
            </a:pPr>
            <a:r>
              <a:rPr lang="ru-RU" sz="2400" dirty="0"/>
              <a:t>и выполнить два </a:t>
            </a:r>
            <a:r>
              <a:rPr lang="ru-RU" sz="2400" dirty="0" smtClean="0"/>
              <a:t>задания на этом же бланке:</a:t>
            </a:r>
          </a:p>
          <a:p>
            <a:pPr lvl="0" indent="363538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/>
              <a:t>Определите </a:t>
            </a:r>
            <a:r>
              <a:rPr lang="ru-RU" sz="2400" dirty="0"/>
              <a:t>по блок-схеме результат исполнения алгоритма.</a:t>
            </a:r>
          </a:p>
          <a:p>
            <a:pPr lvl="0" indent="363538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/>
              <a:t>Составьте </a:t>
            </a:r>
            <a:r>
              <a:rPr lang="ru-RU" sz="2400" dirty="0"/>
              <a:t>блок-схему работы алгоритма следующей задачи. Даны два ведёрка с разноцветными шариками. В одном ведёрке находятся красные и жёлтые шарики, а в другом синие и зелёные. Подсчитать количество жёлтых шариков и количество синих шариков</a:t>
            </a:r>
            <a:r>
              <a:rPr lang="ru-RU" sz="2400" dirty="0" smtClean="0"/>
              <a:t>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6155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0680" y="335334"/>
            <a:ext cx="86409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Используемые источники: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31676" y="908720"/>
            <a:ext cx="879581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2100" lvl="1" indent="-285750">
              <a:buFont typeface="Wingdings" pitchFamily="2" charset="2"/>
              <a:buChar char="Ø"/>
            </a:pPr>
            <a:r>
              <a:rPr lang="ru-RU" i="1" u="sng" dirty="0">
                <a:hlinkClick r:id="rId2"/>
              </a:rPr>
              <a:t>http://www.edu54.ru/blog/16590/</a:t>
            </a:r>
            <a:r>
              <a:rPr lang="ru-RU" dirty="0"/>
              <a:t> «Алгоритмы и исполнители» Блог С. С. Савельева, методиста ОРТП Татарского «И-МЦ» 2012-2013 гг.</a:t>
            </a:r>
            <a:endParaRPr lang="ru-RU" dirty="0"/>
          </a:p>
          <a:p>
            <a:pPr marL="292100" lvl="1" indent="-285750">
              <a:buFont typeface="Wingdings" pitchFamily="2" charset="2"/>
              <a:buChar char="Ø"/>
            </a:pPr>
            <a:r>
              <a:rPr lang="ru-RU" i="1" u="sng" dirty="0" smtClean="0">
                <a:hlinkClick r:id="rId3"/>
              </a:rPr>
              <a:t>http</a:t>
            </a:r>
            <a:r>
              <a:rPr lang="ru-RU" i="1" u="sng" dirty="0">
                <a:hlinkClick r:id="rId3"/>
              </a:rPr>
              <a:t>://lgmasko.ucoz.ru/blog/ehlektronnye_fizminutki/2009-09-10-4/</a:t>
            </a:r>
            <a:r>
              <a:rPr lang="ru-RU" dirty="0"/>
              <a:t> Авторские физминутки Масько Л.Г. МОУ СОШ № 14город Мончегорск. Здоровье сберегающие технологии в начальной школе (коррекция зрения).</a:t>
            </a:r>
            <a:endParaRPr lang="ru-RU" dirty="0"/>
          </a:p>
          <a:p>
            <a:pPr marL="292100" lvl="1" indent="-285750">
              <a:buFont typeface="Wingdings" pitchFamily="2" charset="2"/>
              <a:buChar char="Ø"/>
            </a:pPr>
            <a:r>
              <a:rPr lang="ru-RU" i="1" u="sng" dirty="0">
                <a:hlinkClick r:id="rId4"/>
              </a:rPr>
              <a:t>http://pedsovet.org/component/option,com_mtree/task,viewlink/</a:t>
            </a:r>
            <a:r>
              <a:rPr lang="ru-RU" i="1" dirty="0"/>
              <a:t> Материал по алгоритмам.</a:t>
            </a:r>
            <a:endParaRPr lang="ru-RU" dirty="0"/>
          </a:p>
          <a:p>
            <a:pPr marL="292100" lvl="1" indent="-285750">
              <a:buFont typeface="Wingdings" pitchFamily="2" charset="2"/>
              <a:buChar char="Ø"/>
            </a:pPr>
            <a:r>
              <a:rPr lang="ru-RU" i="1" u="sng" dirty="0">
                <a:hlinkClick r:id="rId5"/>
              </a:rPr>
              <a:t>http://kodny.narod.ru/algoritm/alg.htm</a:t>
            </a:r>
            <a:r>
              <a:rPr lang="ru-RU" i="1" dirty="0"/>
              <a:t> </a:t>
            </a:r>
            <a:r>
              <a:rPr lang="ru-RU" dirty="0"/>
              <a:t>В. А. Коднянко. Алгоритмы и алгоритмизация, 2011 г.</a:t>
            </a:r>
            <a:endParaRPr lang="ru-RU" dirty="0"/>
          </a:p>
          <a:p>
            <a:pPr marL="292100" lvl="1" indent="-285750">
              <a:buFont typeface="Wingdings" pitchFamily="2" charset="2"/>
              <a:buChar char="Ø"/>
            </a:pPr>
            <a:r>
              <a:rPr lang="ru-RU" i="1" u="sng" dirty="0">
                <a:hlinkClick r:id="rId6"/>
              </a:rPr>
              <a:t>http://allbest.ru/o-3c0a65635b2ac68b4c53a89421206d27.html</a:t>
            </a:r>
            <a:r>
              <a:rPr lang="ru-RU" i="1" dirty="0"/>
              <a:t> </a:t>
            </a:r>
            <a:r>
              <a:rPr lang="ru-RU" dirty="0"/>
              <a:t>Линейный и разветвляющийся алгоритм. Набор рефератов, лабораторных, контрольных и курсовых работ.</a:t>
            </a:r>
            <a:endParaRPr lang="ru-RU" dirty="0"/>
          </a:p>
          <a:p>
            <a:pPr marL="292100" lvl="1" indent="-285750">
              <a:buFont typeface="Wingdings" pitchFamily="2" charset="2"/>
              <a:buChar char="Ø"/>
            </a:pPr>
            <a:r>
              <a:rPr lang="ru-RU" i="1" u="sng" dirty="0">
                <a:hlinkClick r:id="rId7"/>
              </a:rPr>
              <a:t>https://sites.google.com/site/podgotovka9klinform/bilet-no7</a:t>
            </a:r>
            <a:r>
              <a:rPr lang="ru-RU" i="1" dirty="0"/>
              <a:t> </a:t>
            </a:r>
            <a:r>
              <a:rPr lang="ru-RU" dirty="0"/>
              <a:t>Подготовка к экзамену по информатике 9 класс.</a:t>
            </a:r>
            <a:endParaRPr lang="ru-RU" dirty="0"/>
          </a:p>
          <a:p>
            <a:pPr marL="292100" lvl="1" indent="-285750">
              <a:buFont typeface="Wingdings" pitchFamily="2" charset="2"/>
              <a:buChar char="Ø"/>
            </a:pPr>
            <a:r>
              <a:rPr lang="ru-RU" i="1" u="sng" dirty="0">
                <a:hlinkClick r:id="rId8"/>
              </a:rPr>
              <a:t>http://teacher.dn-ua.com/old_version/algoritm/algoritm.html/</a:t>
            </a:r>
            <a:r>
              <a:rPr lang="ru-RU" i="1" dirty="0"/>
              <a:t> </a:t>
            </a:r>
            <a:r>
              <a:rPr lang="ru-RU" dirty="0"/>
              <a:t>Основы алгоритмизации.</a:t>
            </a:r>
            <a:endParaRPr lang="ru-RU" dirty="0"/>
          </a:p>
          <a:p>
            <a:pPr marL="292100" lvl="1" indent="-285750">
              <a:buFont typeface="Wingdings" pitchFamily="2" charset="2"/>
              <a:buChar char="Ø"/>
            </a:pPr>
            <a:r>
              <a:rPr lang="ru-RU" u="sng" dirty="0">
                <a:hlinkClick r:id="rId9"/>
              </a:rPr>
              <a:t>http://www.gmcit.murmansk.ru/text/information_science/base/algorithm/materials/5-6.htm</a:t>
            </a:r>
            <a:r>
              <a:rPr lang="ru-RU" dirty="0"/>
              <a:t>  Информатика. Алгоритмизация.</a:t>
            </a:r>
            <a:endParaRPr lang="ru-RU" dirty="0"/>
          </a:p>
          <a:p>
            <a:pPr marL="292100" lvl="1" indent="-285750">
              <a:buFont typeface="Wingdings" pitchFamily="2" charset="2"/>
              <a:buChar char="Ø"/>
            </a:pPr>
            <a:r>
              <a:rPr lang="ru-RU" i="1" u="sng" dirty="0">
                <a:hlinkClick r:id="rId10"/>
              </a:rPr>
              <a:t>http://fvn2009.narod.ru/Manuscripts/Algorithmization/algorithm8.htm</a:t>
            </a:r>
            <a:r>
              <a:rPr lang="ru-RU" dirty="0"/>
              <a:t> Справочное руководство по составлении алгоритмов.</a:t>
            </a:r>
            <a:endParaRPr lang="ru-RU" dirty="0"/>
          </a:p>
          <a:p>
            <a:pPr marL="292100" lvl="1" indent="-285750">
              <a:buFont typeface="Wingdings" pitchFamily="2" charset="2"/>
              <a:buChar char="Ø"/>
            </a:pPr>
            <a:r>
              <a:rPr lang="ru-RU" i="1" u="sng" dirty="0">
                <a:hlinkClick r:id="rId11"/>
              </a:rPr>
              <a:t>http://uchenikoff.net/?p=542</a:t>
            </a:r>
            <a:r>
              <a:rPr lang="ru-RU" dirty="0"/>
              <a:t> Алгебра логики/</a:t>
            </a:r>
            <a:r>
              <a:rPr lang="ru-RU" dirty="0" err="1"/>
              <a:t>Алгоритмика</a:t>
            </a:r>
            <a:r>
              <a:rPr lang="ru-RU" dirty="0"/>
              <a:t>. </a:t>
            </a:r>
            <a:r>
              <a:rPr lang="ru-RU" dirty="0" err="1"/>
              <a:t>Piter</a:t>
            </a:r>
            <a:r>
              <a:rPr lang="ru-RU" dirty="0"/>
              <a:t> </a:t>
            </a:r>
            <a:r>
              <a:rPr lang="ru-RU" dirty="0" err="1"/>
              <a:t>Fediaev</a:t>
            </a:r>
            <a:r>
              <a:rPr lang="ru-RU" dirty="0"/>
              <a:t>. 11.2012г.</a:t>
            </a:r>
            <a:endParaRPr lang="ru-RU" dirty="0"/>
          </a:p>
          <a:p>
            <a:pPr marL="292100" indent="-285750"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73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953424" y="1844824"/>
            <a:ext cx="129614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начало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23928" y="2648196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ШАГ 1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23928" y="3440284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ШАГ 2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4520404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ШАГ </a:t>
            </a:r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951692" y="5237020"/>
            <a:ext cx="129614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конец</a:t>
            </a:r>
            <a:endParaRPr lang="ru-RU" dirty="0"/>
          </a:p>
        </p:txBody>
      </p:sp>
      <p:cxnSp>
        <p:nvCxnSpPr>
          <p:cNvPr id="10" name="Прямая со стрелкой 9"/>
          <p:cNvCxnSpPr>
            <a:stCxn id="4" idx="4"/>
            <a:endCxn id="5" idx="0"/>
          </p:cNvCxnSpPr>
          <p:nvPr/>
        </p:nvCxnSpPr>
        <p:spPr>
          <a:xfrm>
            <a:off x="4601496" y="2420888"/>
            <a:ext cx="6508" cy="2273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5" idx="2"/>
            <a:endCxn id="6" idx="0"/>
          </p:cNvCxnSpPr>
          <p:nvPr/>
        </p:nvCxnSpPr>
        <p:spPr>
          <a:xfrm>
            <a:off x="4608004" y="3152252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2"/>
            <a:endCxn id="7" idx="0"/>
          </p:cNvCxnSpPr>
          <p:nvPr/>
        </p:nvCxnSpPr>
        <p:spPr>
          <a:xfrm>
            <a:off x="4608004" y="3944340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7" idx="2"/>
            <a:endCxn id="8" idx="0"/>
          </p:cNvCxnSpPr>
          <p:nvPr/>
        </p:nvCxnSpPr>
        <p:spPr>
          <a:xfrm flipH="1">
            <a:off x="4599764" y="5024460"/>
            <a:ext cx="8240" cy="2125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51520" y="332656"/>
            <a:ext cx="86409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Блок-схема линейного алгоритма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51520" y="332656"/>
            <a:ext cx="86409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Блок-схемы алгоритмов ветвления</a:t>
            </a:r>
            <a:endParaRPr lang="ru-RU" sz="3600" b="1" dirty="0"/>
          </a:p>
        </p:txBody>
      </p:sp>
      <p:grpSp>
        <p:nvGrpSpPr>
          <p:cNvPr id="67" name="Группа 66"/>
          <p:cNvGrpSpPr/>
          <p:nvPr/>
        </p:nvGrpSpPr>
        <p:grpSpPr>
          <a:xfrm>
            <a:off x="179512" y="1340768"/>
            <a:ext cx="4104456" cy="5040560"/>
            <a:chOff x="179512" y="1556792"/>
            <a:chExt cx="4104456" cy="5040560"/>
          </a:xfrm>
        </p:grpSpPr>
        <p:grpSp>
          <p:nvGrpSpPr>
            <p:cNvPr id="52" name="Группа 51"/>
            <p:cNvGrpSpPr/>
            <p:nvPr/>
          </p:nvGrpSpPr>
          <p:grpSpPr>
            <a:xfrm>
              <a:off x="179512" y="2202371"/>
              <a:ext cx="4104456" cy="3816424"/>
              <a:chOff x="179512" y="1484784"/>
              <a:chExt cx="4104456" cy="3816424"/>
            </a:xfrm>
          </p:grpSpPr>
          <p:sp>
            <p:nvSpPr>
              <p:cNvPr id="4" name="Овал 3"/>
              <p:cNvSpPr/>
              <p:nvPr/>
            </p:nvSpPr>
            <p:spPr>
              <a:xfrm>
                <a:off x="1577160" y="1484784"/>
                <a:ext cx="1296144" cy="57606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начало</a:t>
                </a:r>
                <a:endParaRPr lang="ru-RU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2915816" y="3573016"/>
                <a:ext cx="1368152" cy="5040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ШАГ 1</a:t>
                </a:r>
                <a:endParaRPr lang="ru-RU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79512" y="3573016"/>
                <a:ext cx="1368152" cy="5040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ШАГ 2</a:t>
                </a:r>
                <a:endParaRPr lang="ru-RU" dirty="0"/>
              </a:p>
            </p:txBody>
          </p:sp>
          <p:sp>
            <p:nvSpPr>
              <p:cNvPr id="8" name="Овал 7"/>
              <p:cNvSpPr/>
              <p:nvPr/>
            </p:nvSpPr>
            <p:spPr>
              <a:xfrm>
                <a:off x="1619672" y="4725144"/>
                <a:ext cx="1296144" cy="57606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конец</a:t>
                </a:r>
                <a:endParaRPr lang="ru-RU" dirty="0"/>
              </a:p>
            </p:txBody>
          </p:sp>
          <p:sp>
            <p:nvSpPr>
              <p:cNvPr id="26" name="Блок-схема: решение 25"/>
              <p:cNvSpPr/>
              <p:nvPr/>
            </p:nvSpPr>
            <p:spPr>
              <a:xfrm>
                <a:off x="1261364" y="2335864"/>
                <a:ext cx="1944216" cy="864096"/>
              </a:xfrm>
              <a:prstGeom prst="flowChartDecisi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условие</a:t>
                </a:r>
                <a:endParaRPr lang="ru-RU" dirty="0"/>
              </a:p>
            </p:txBody>
          </p:sp>
          <p:cxnSp>
            <p:nvCxnSpPr>
              <p:cNvPr id="28" name="Прямая со стрелкой 27"/>
              <p:cNvCxnSpPr>
                <a:stCxn id="4" idx="4"/>
                <a:endCxn id="26" idx="0"/>
              </p:cNvCxnSpPr>
              <p:nvPr/>
            </p:nvCxnSpPr>
            <p:spPr>
              <a:xfrm>
                <a:off x="2225232" y="2060848"/>
                <a:ext cx="8240" cy="27501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hape 29"/>
              <p:cNvCxnSpPr>
                <a:stCxn id="26" idx="1"/>
                <a:endCxn id="6" idx="0"/>
              </p:cNvCxnSpPr>
              <p:nvPr/>
            </p:nvCxnSpPr>
            <p:spPr>
              <a:xfrm rot="10800000" flipV="1">
                <a:off x="863588" y="2767912"/>
                <a:ext cx="397776" cy="805104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hape 31"/>
              <p:cNvCxnSpPr>
                <a:stCxn id="26" idx="3"/>
                <a:endCxn id="5" idx="0"/>
              </p:cNvCxnSpPr>
              <p:nvPr/>
            </p:nvCxnSpPr>
            <p:spPr>
              <a:xfrm>
                <a:off x="3205580" y="2767912"/>
                <a:ext cx="394312" cy="805104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Соединительная линия уступом 33"/>
              <p:cNvCxnSpPr>
                <a:stCxn id="6" idx="2"/>
                <a:endCxn id="5" idx="2"/>
              </p:cNvCxnSpPr>
              <p:nvPr/>
            </p:nvCxnSpPr>
            <p:spPr>
              <a:xfrm rot="16200000" flipH="1">
                <a:off x="2231740" y="2708920"/>
                <a:ext cx="12700" cy="2736304"/>
              </a:xfrm>
              <a:prstGeom prst="bentConnector3">
                <a:avLst>
                  <a:gd name="adj1" fmla="val 180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 стрелкой 37"/>
              <p:cNvCxnSpPr>
                <a:endCxn id="8" idx="0"/>
              </p:cNvCxnSpPr>
              <p:nvPr/>
            </p:nvCxnSpPr>
            <p:spPr>
              <a:xfrm>
                <a:off x="2267744" y="4293096"/>
                <a:ext cx="0" cy="432048"/>
              </a:xfrm>
              <a:prstGeom prst="straightConnector1">
                <a:avLst/>
              </a:prstGeom>
              <a:ln>
                <a:headEnd type="oval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Box 54"/>
            <p:cNvSpPr txBox="1"/>
            <p:nvPr/>
          </p:nvSpPr>
          <p:spPr>
            <a:xfrm>
              <a:off x="1544200" y="6135687"/>
              <a:ext cx="1511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Вариант 1</a:t>
              </a:r>
              <a:endParaRPr lang="ru-RU" sz="2400" b="1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261108" y="3138475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+</a:t>
              </a:r>
              <a:endParaRPr lang="ru-RU" b="1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956852" y="3138475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/>
                <a:t>-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07048" y="1556792"/>
              <a:ext cx="39414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2">
                      <a:lumMod val="75000"/>
                    </a:schemeClr>
                  </a:solidFill>
                </a:rPr>
                <a:t>Полный вид </a:t>
              </a:r>
              <a:r>
                <a:rPr lang="ru-RU" sz="2000" dirty="0" smtClean="0">
                  <a:solidFill>
                    <a:schemeClr val="accent2">
                      <a:lumMod val="75000"/>
                    </a:schemeClr>
                  </a:solidFill>
                </a:rPr>
                <a:t>алгоритма ветвления</a:t>
              </a:r>
              <a:endParaRPr lang="ru-RU" sz="20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4802195" y="1340768"/>
            <a:ext cx="4207562" cy="4982660"/>
            <a:chOff x="4747244" y="1556792"/>
            <a:chExt cx="4207562" cy="4982660"/>
          </a:xfrm>
        </p:grpSpPr>
        <p:grpSp>
          <p:nvGrpSpPr>
            <p:cNvPr id="53" name="Группа 52"/>
            <p:cNvGrpSpPr/>
            <p:nvPr/>
          </p:nvGrpSpPr>
          <p:grpSpPr>
            <a:xfrm>
              <a:off x="5869876" y="2202371"/>
              <a:ext cx="3022604" cy="3816424"/>
              <a:chOff x="5624356" y="1484784"/>
              <a:chExt cx="3022604" cy="3816424"/>
            </a:xfrm>
          </p:grpSpPr>
          <p:sp>
            <p:nvSpPr>
              <p:cNvPr id="39" name="Овал 38"/>
              <p:cNvSpPr/>
              <p:nvPr/>
            </p:nvSpPr>
            <p:spPr>
              <a:xfrm>
                <a:off x="5940152" y="1484784"/>
                <a:ext cx="1296144" cy="57606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начало</a:t>
                </a:r>
                <a:endParaRPr lang="ru-RU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7278808" y="3573016"/>
                <a:ext cx="1368152" cy="5040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ШАГ 1</a:t>
                </a:r>
                <a:endParaRPr lang="ru-RU" dirty="0"/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5982664" y="4725144"/>
                <a:ext cx="1296144" cy="57606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конец</a:t>
                </a:r>
                <a:endParaRPr lang="ru-RU" dirty="0"/>
              </a:p>
            </p:txBody>
          </p:sp>
          <p:sp>
            <p:nvSpPr>
              <p:cNvPr id="43" name="Блок-схема: решение 42"/>
              <p:cNvSpPr/>
              <p:nvPr/>
            </p:nvSpPr>
            <p:spPr>
              <a:xfrm>
                <a:off x="5624356" y="2335864"/>
                <a:ext cx="1944216" cy="864096"/>
              </a:xfrm>
              <a:prstGeom prst="flowChartDecisi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условие</a:t>
                </a:r>
                <a:endParaRPr lang="ru-RU" dirty="0"/>
              </a:p>
            </p:txBody>
          </p:sp>
          <p:cxnSp>
            <p:nvCxnSpPr>
              <p:cNvPr id="44" name="Прямая со стрелкой 43"/>
              <p:cNvCxnSpPr>
                <a:stCxn id="39" idx="4"/>
                <a:endCxn id="43" idx="0"/>
              </p:cNvCxnSpPr>
              <p:nvPr/>
            </p:nvCxnSpPr>
            <p:spPr>
              <a:xfrm>
                <a:off x="6588224" y="2060848"/>
                <a:ext cx="8240" cy="27501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hape 45"/>
              <p:cNvCxnSpPr>
                <a:stCxn id="43" idx="3"/>
                <a:endCxn id="40" idx="0"/>
              </p:cNvCxnSpPr>
              <p:nvPr/>
            </p:nvCxnSpPr>
            <p:spPr>
              <a:xfrm>
                <a:off x="7568572" y="2767912"/>
                <a:ext cx="394312" cy="805104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Прямая со стрелкой 47"/>
              <p:cNvCxnSpPr>
                <a:endCxn id="42" idx="0"/>
              </p:cNvCxnSpPr>
              <p:nvPr/>
            </p:nvCxnSpPr>
            <p:spPr>
              <a:xfrm>
                <a:off x="6630736" y="4293096"/>
                <a:ext cx="0" cy="432048"/>
              </a:xfrm>
              <a:prstGeom prst="straightConnector1">
                <a:avLst/>
              </a:prstGeom>
              <a:ln>
                <a:headEnd type="oval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hape 49"/>
              <p:cNvCxnSpPr>
                <a:stCxn id="43" idx="1"/>
                <a:endCxn id="40" idx="2"/>
              </p:cNvCxnSpPr>
              <p:nvPr/>
            </p:nvCxnSpPr>
            <p:spPr>
              <a:xfrm rot="10800000" flipH="1" flipV="1">
                <a:off x="5624356" y="2767912"/>
                <a:ext cx="2338528" cy="1309160"/>
              </a:xfrm>
              <a:prstGeom prst="bentConnector4">
                <a:avLst>
                  <a:gd name="adj1" fmla="val -20496"/>
                  <a:gd name="adj2" fmla="val 117462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Box 55"/>
            <p:cNvSpPr txBox="1"/>
            <p:nvPr/>
          </p:nvSpPr>
          <p:spPr>
            <a:xfrm>
              <a:off x="6113664" y="6077787"/>
              <a:ext cx="1511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Вариант 2</a:t>
              </a:r>
              <a:endParaRPr lang="ru-RU" sz="2400" b="1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841856" y="3140207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+</a:t>
              </a:r>
              <a:endParaRPr lang="ru-RU" b="1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467324" y="3140207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/>
                <a:t>-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747244" y="1556792"/>
              <a:ext cx="420756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2">
                      <a:lumMod val="75000"/>
                    </a:schemeClr>
                  </a:solidFill>
                </a:rPr>
                <a:t>Неполный вид </a:t>
              </a:r>
              <a:r>
                <a:rPr lang="ru-RU" sz="2000" dirty="0" smtClean="0">
                  <a:solidFill>
                    <a:schemeClr val="accent2">
                      <a:lumMod val="75000"/>
                    </a:schemeClr>
                  </a:solidFill>
                </a:rPr>
                <a:t>алгоритма ветвления</a:t>
              </a:r>
              <a:endParaRPr lang="ru-RU" sz="20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721176" y="1842331"/>
            <a:ext cx="129614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начало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3930563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Невесту найдёшь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930563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Коня потеряешь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1763688" y="5082691"/>
            <a:ext cx="129614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конец</a:t>
            </a:r>
            <a:endParaRPr lang="ru-RU" dirty="0"/>
          </a:p>
        </p:txBody>
      </p:sp>
      <p:sp>
        <p:nvSpPr>
          <p:cNvPr id="26" name="Блок-схема: решение 25"/>
          <p:cNvSpPr/>
          <p:nvPr/>
        </p:nvSpPr>
        <p:spPr>
          <a:xfrm>
            <a:off x="1333372" y="2693411"/>
            <a:ext cx="2086500" cy="864096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Идти направо</a:t>
            </a:r>
            <a:endParaRPr lang="ru-RU" dirty="0"/>
          </a:p>
        </p:txBody>
      </p:sp>
      <p:cxnSp>
        <p:nvCxnSpPr>
          <p:cNvPr id="28" name="Прямая со стрелкой 27"/>
          <p:cNvCxnSpPr>
            <a:stCxn id="4" idx="4"/>
            <a:endCxn id="26" idx="0"/>
          </p:cNvCxnSpPr>
          <p:nvPr/>
        </p:nvCxnSpPr>
        <p:spPr>
          <a:xfrm>
            <a:off x="2369248" y="2418395"/>
            <a:ext cx="7374" cy="275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hape 29"/>
          <p:cNvCxnSpPr>
            <a:stCxn id="26" idx="1"/>
            <a:endCxn id="6" idx="0"/>
          </p:cNvCxnSpPr>
          <p:nvPr/>
        </p:nvCxnSpPr>
        <p:spPr>
          <a:xfrm rot="10800000" flipV="1">
            <a:off x="1007604" y="3125459"/>
            <a:ext cx="325768" cy="80510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hape 31"/>
          <p:cNvCxnSpPr>
            <a:stCxn id="26" idx="3"/>
            <a:endCxn id="5" idx="0"/>
          </p:cNvCxnSpPr>
          <p:nvPr/>
        </p:nvCxnSpPr>
        <p:spPr>
          <a:xfrm>
            <a:off x="3419872" y="3125459"/>
            <a:ext cx="324036" cy="80510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ная линия уступом 33"/>
          <p:cNvCxnSpPr>
            <a:stCxn id="6" idx="2"/>
            <a:endCxn id="5" idx="2"/>
          </p:cNvCxnSpPr>
          <p:nvPr/>
        </p:nvCxnSpPr>
        <p:spPr>
          <a:xfrm rot="16200000" flipH="1">
            <a:off x="2375756" y="3066467"/>
            <a:ext cx="12700" cy="2736304"/>
          </a:xfrm>
          <a:prstGeom prst="bentConnector3">
            <a:avLst>
              <a:gd name="adj1" fmla="val 180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endCxn id="8" idx="0"/>
          </p:cNvCxnSpPr>
          <p:nvPr/>
        </p:nvCxnSpPr>
        <p:spPr>
          <a:xfrm>
            <a:off x="2411760" y="4650643"/>
            <a:ext cx="0" cy="432048"/>
          </a:xfrm>
          <a:prstGeom prst="straightConnector1">
            <a:avLst/>
          </a:prstGeom>
          <a:ln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1688216" y="5775647"/>
            <a:ext cx="1511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Вариант 1</a:t>
            </a:r>
            <a:endParaRPr lang="ru-RU" sz="2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3405124" y="277843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+</a:t>
            </a:r>
            <a:endParaRPr lang="ru-RU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1100868" y="2778435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-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51064" y="1196752"/>
            <a:ext cx="39414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Полный вид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алгоритма ветвления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6240623" y="1842331"/>
            <a:ext cx="129614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начало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579279" y="3930563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Невесту найдёшь</a:t>
            </a:r>
            <a:endParaRPr lang="ru-RU" dirty="0"/>
          </a:p>
        </p:txBody>
      </p:sp>
      <p:sp>
        <p:nvSpPr>
          <p:cNvPr id="42" name="Овал 41"/>
          <p:cNvSpPr/>
          <p:nvPr/>
        </p:nvSpPr>
        <p:spPr>
          <a:xfrm>
            <a:off x="6283135" y="5082691"/>
            <a:ext cx="129614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конец</a:t>
            </a:r>
            <a:endParaRPr lang="ru-RU" dirty="0"/>
          </a:p>
        </p:txBody>
      </p:sp>
      <p:sp>
        <p:nvSpPr>
          <p:cNvPr id="43" name="Блок-схема: решение 42"/>
          <p:cNvSpPr/>
          <p:nvPr/>
        </p:nvSpPr>
        <p:spPr>
          <a:xfrm>
            <a:off x="5868144" y="2693411"/>
            <a:ext cx="2031549" cy="864096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Идти направо</a:t>
            </a:r>
            <a:endParaRPr lang="ru-RU" dirty="0"/>
          </a:p>
        </p:txBody>
      </p:sp>
      <p:cxnSp>
        <p:nvCxnSpPr>
          <p:cNvPr id="44" name="Прямая со стрелкой 43"/>
          <p:cNvCxnSpPr>
            <a:stCxn id="39" idx="4"/>
            <a:endCxn id="43" idx="0"/>
          </p:cNvCxnSpPr>
          <p:nvPr/>
        </p:nvCxnSpPr>
        <p:spPr>
          <a:xfrm flipH="1">
            <a:off x="6883919" y="2418395"/>
            <a:ext cx="4776" cy="275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hape 45"/>
          <p:cNvCxnSpPr>
            <a:stCxn id="43" idx="3"/>
            <a:endCxn id="40" idx="0"/>
          </p:cNvCxnSpPr>
          <p:nvPr/>
        </p:nvCxnSpPr>
        <p:spPr>
          <a:xfrm>
            <a:off x="7899693" y="3125459"/>
            <a:ext cx="363662" cy="80510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42" idx="0"/>
          </p:cNvCxnSpPr>
          <p:nvPr/>
        </p:nvCxnSpPr>
        <p:spPr>
          <a:xfrm>
            <a:off x="6931207" y="4650643"/>
            <a:ext cx="0" cy="432048"/>
          </a:xfrm>
          <a:prstGeom prst="straightConnector1">
            <a:avLst/>
          </a:prstGeom>
          <a:ln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hape 49"/>
          <p:cNvCxnSpPr>
            <a:stCxn id="43" idx="1"/>
            <a:endCxn id="40" idx="2"/>
          </p:cNvCxnSpPr>
          <p:nvPr/>
        </p:nvCxnSpPr>
        <p:spPr>
          <a:xfrm rot="10800000" flipH="1" flipV="1">
            <a:off x="5868143" y="3125459"/>
            <a:ext cx="2395211" cy="1309160"/>
          </a:xfrm>
          <a:prstGeom prst="bentConnector4">
            <a:avLst>
              <a:gd name="adj1" fmla="val -9544"/>
              <a:gd name="adj2" fmla="val 11746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6168615" y="5717747"/>
            <a:ext cx="1511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Вариант 2</a:t>
            </a:r>
            <a:endParaRPr lang="ru-RU" sz="24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7896807" y="278016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+</a:t>
            </a:r>
            <a:endParaRPr lang="ru-RU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5522275" y="2780167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-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802195" y="1196752"/>
            <a:ext cx="42075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Неполный вид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алгоритма ветвления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51520" y="332656"/>
            <a:ext cx="86409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Пример алгоритмов ветвления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26" grpId="0" animBg="1"/>
      <p:bldP spid="55" grpId="0"/>
      <p:bldP spid="59" grpId="0"/>
      <p:bldP spid="62" grpId="0"/>
      <p:bldP spid="65" grpId="0"/>
      <p:bldP spid="39" grpId="0" animBg="1"/>
      <p:bldP spid="40" grpId="0" animBg="1"/>
      <p:bldP spid="42" grpId="0" animBg="1"/>
      <p:bldP spid="43" grpId="0" animBg="1"/>
      <p:bldP spid="56" grpId="0"/>
      <p:bldP spid="60" grpId="0"/>
      <p:bldP spid="61" grpId="0"/>
      <p:bldP spid="66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272" y="1124744"/>
            <a:ext cx="86409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latin typeface="+mj-lt"/>
                <a:cs typeface="Times New Roman" pitchFamily="18" charset="0"/>
              </a:rPr>
              <a:t>Нам </a:t>
            </a:r>
            <a:r>
              <a:rPr lang="ru-RU" sz="2400" b="1" dirty="0">
                <a:latin typeface="+mj-lt"/>
                <a:cs typeface="Times New Roman" pitchFamily="18" charset="0"/>
              </a:rPr>
              <a:t>нужно найти местоимения, в зависимости от их лица. Мы знаем, что</a:t>
            </a:r>
            <a:r>
              <a:rPr lang="ru-RU" sz="2400" b="1" dirty="0" smtClean="0">
                <a:latin typeface="+mj-lt"/>
                <a:cs typeface="Times New Roman" pitchFamily="18" charset="0"/>
              </a:rPr>
              <a:t>:</a:t>
            </a:r>
            <a:endParaRPr lang="ru-RU" sz="2400" b="1" dirty="0">
              <a:latin typeface="+mj-lt"/>
              <a:cs typeface="Times New Roman" pitchFamily="18" charset="0"/>
            </a:endParaRPr>
          </a:p>
          <a:p>
            <a:endParaRPr lang="ru-RU" sz="2000" dirty="0" smtClean="0">
              <a:latin typeface="+mj-lt"/>
              <a:cs typeface="Times New Roman" pitchFamily="18" charset="0"/>
            </a:endParaRP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местоимения </a:t>
            </a:r>
            <a:r>
              <a:rPr lang="ru-RU" sz="2000" dirty="0">
                <a:latin typeface="+mj-lt"/>
                <a:cs typeface="Times New Roman" pitchFamily="18" charset="0"/>
              </a:rPr>
              <a:t>1-го лица</a:t>
            </a:r>
            <a:r>
              <a:rPr lang="ru-RU" sz="2000" i="1" dirty="0">
                <a:latin typeface="+mj-lt"/>
                <a:cs typeface="Times New Roman" pitchFamily="18" charset="0"/>
              </a:rPr>
              <a:t>: я, мы;</a:t>
            </a:r>
            <a:endParaRPr lang="ru-RU" sz="2000" dirty="0">
              <a:latin typeface="+mj-lt"/>
              <a:cs typeface="Times New Roman" pitchFamily="18" charset="0"/>
            </a:endParaRPr>
          </a:p>
          <a:p>
            <a:r>
              <a:rPr lang="ru-RU" sz="2000" dirty="0">
                <a:latin typeface="+mj-lt"/>
                <a:cs typeface="Times New Roman" pitchFamily="18" charset="0"/>
              </a:rPr>
              <a:t>местоимения 2-го лица</a:t>
            </a:r>
            <a:r>
              <a:rPr lang="ru-RU" sz="2000" i="1" dirty="0">
                <a:latin typeface="+mj-lt"/>
                <a:cs typeface="Times New Roman" pitchFamily="18" charset="0"/>
              </a:rPr>
              <a:t>: ты, вы;</a:t>
            </a:r>
            <a:endParaRPr lang="ru-RU" sz="2000" dirty="0">
              <a:latin typeface="+mj-lt"/>
              <a:cs typeface="Times New Roman" pitchFamily="18" charset="0"/>
            </a:endParaRPr>
          </a:p>
          <a:p>
            <a:r>
              <a:rPr lang="ru-RU" sz="2000" dirty="0">
                <a:latin typeface="+mj-lt"/>
                <a:cs typeface="Times New Roman" pitchFamily="18" charset="0"/>
              </a:rPr>
              <a:t>местоимения 3-го лица</a:t>
            </a:r>
            <a:r>
              <a:rPr lang="ru-RU" sz="2000" i="1" dirty="0">
                <a:latin typeface="+mj-lt"/>
                <a:cs typeface="Times New Roman" pitchFamily="18" charset="0"/>
              </a:rPr>
              <a:t>: он, она, оно, </a:t>
            </a:r>
            <a:r>
              <a:rPr lang="ru-RU" sz="2000" i="1" dirty="0" smtClean="0">
                <a:latin typeface="+mj-lt"/>
                <a:cs typeface="Times New Roman" pitchFamily="18" charset="0"/>
              </a:rPr>
              <a:t>они</a:t>
            </a:r>
            <a:endParaRPr lang="ru-RU" sz="2000" dirty="0">
              <a:latin typeface="+mj-lt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4646" y="3429000"/>
            <a:ext cx="864096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latin typeface="+mj-lt"/>
                <a:cs typeface="Times New Roman" pitchFamily="18" charset="0"/>
              </a:rPr>
              <a:t>В </a:t>
            </a:r>
            <a:r>
              <a:rPr lang="ru-RU" sz="2400" b="1" dirty="0">
                <a:latin typeface="+mj-lt"/>
                <a:cs typeface="Times New Roman" pitchFamily="18" charset="0"/>
              </a:rPr>
              <a:t>данной задаче нам нужно проверить следующие условия</a:t>
            </a:r>
            <a:r>
              <a:rPr lang="ru-RU" sz="2400" b="1" dirty="0" smtClean="0">
                <a:latin typeface="+mj-lt"/>
                <a:cs typeface="Times New Roman" pitchFamily="18" charset="0"/>
              </a:rPr>
              <a:t>:</a:t>
            </a:r>
          </a:p>
          <a:p>
            <a:pPr lvl="0"/>
            <a:endParaRPr lang="ru-RU" sz="2000" dirty="0">
              <a:latin typeface="+mj-lt"/>
              <a:cs typeface="Times New Roman" pitchFamily="18" charset="0"/>
            </a:endParaRPr>
          </a:p>
          <a:p>
            <a:pPr lvl="0" algn="just"/>
            <a:r>
              <a:rPr lang="ru-RU" sz="2000" i="1" dirty="0">
                <a:latin typeface="+mj-lt"/>
                <a:cs typeface="Times New Roman" pitchFamily="18" charset="0"/>
              </a:rPr>
              <a:t>Местоимения 1-го лица? Если да, то это местоимения я, мы. Если нет, то…</a:t>
            </a:r>
            <a:endParaRPr lang="ru-RU" sz="2000" dirty="0">
              <a:latin typeface="+mj-lt"/>
              <a:cs typeface="Times New Roman" pitchFamily="18" charset="0"/>
            </a:endParaRPr>
          </a:p>
          <a:p>
            <a:pPr algn="just"/>
            <a:r>
              <a:rPr lang="ru-RU" sz="2000" i="1" dirty="0">
                <a:latin typeface="+mj-lt"/>
                <a:cs typeface="Times New Roman" pitchFamily="18" charset="0"/>
              </a:rPr>
              <a:t>Местоимения 2-го лица? Если да, то это местоимения ты, вы. Если нет, то это местоимения он, она, оно, </a:t>
            </a:r>
            <a:r>
              <a:rPr lang="ru-RU" sz="2000" i="1" dirty="0" smtClean="0">
                <a:latin typeface="+mj-lt"/>
                <a:cs typeface="Times New Roman" pitchFamily="18" charset="0"/>
              </a:rPr>
              <a:t>они</a:t>
            </a:r>
            <a:endParaRPr lang="ru-RU" sz="2000" dirty="0">
              <a:latin typeface="+mj-lt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97264" y="299073"/>
            <a:ext cx="19357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/>
              <a:t>Подумай!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4321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51520" y="332656"/>
            <a:ext cx="86409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Блок-схема множественного выбора</a:t>
            </a:r>
            <a:endParaRPr lang="ru-RU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625379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Если значение = 1, то переходим к шагу 1, если 2, то к шагу 2, …, если </a:t>
            </a:r>
            <a:r>
              <a:rPr lang="en-US" b="1" dirty="0" smtClean="0"/>
              <a:t>N,</a:t>
            </a:r>
            <a:r>
              <a:rPr lang="ru-RU" b="1" dirty="0" smtClean="0"/>
              <a:t> то к шагу </a:t>
            </a:r>
            <a:r>
              <a:rPr lang="en-US" b="1" dirty="0" smtClean="0"/>
              <a:t>N.</a:t>
            </a:r>
            <a:endParaRPr lang="ru-RU" b="1" dirty="0"/>
          </a:p>
        </p:txBody>
      </p:sp>
      <p:sp>
        <p:nvSpPr>
          <p:cNvPr id="22" name="Овал 21"/>
          <p:cNvSpPr/>
          <p:nvPr/>
        </p:nvSpPr>
        <p:spPr>
          <a:xfrm>
            <a:off x="3982920" y="1296524"/>
            <a:ext cx="129614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начало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67544" y="3960820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ШАГ 1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95736" y="3960820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ШАГ 2</a:t>
            </a:r>
            <a:endParaRPr lang="ru-RU" dirty="0"/>
          </a:p>
        </p:txBody>
      </p:sp>
      <p:sp>
        <p:nvSpPr>
          <p:cNvPr id="25" name="Овал 24"/>
          <p:cNvSpPr/>
          <p:nvPr/>
        </p:nvSpPr>
        <p:spPr>
          <a:xfrm>
            <a:off x="3968172" y="5373216"/>
            <a:ext cx="129614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конец</a:t>
            </a:r>
            <a:endParaRPr lang="ru-RU" dirty="0"/>
          </a:p>
        </p:txBody>
      </p:sp>
      <p:cxnSp>
        <p:nvCxnSpPr>
          <p:cNvPr id="27" name="Прямая со стрелкой 26"/>
          <p:cNvCxnSpPr>
            <a:stCxn id="22" idx="4"/>
            <a:endCxn id="28" idx="0"/>
          </p:cNvCxnSpPr>
          <p:nvPr/>
        </p:nvCxnSpPr>
        <p:spPr>
          <a:xfrm flipH="1">
            <a:off x="4622752" y="1872588"/>
            <a:ext cx="8240" cy="4042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88308" y="348626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1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923928" y="3960820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ШАГ 3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308304" y="3960820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ШАГ </a:t>
            </a:r>
            <a:r>
              <a:rPr lang="en-US" dirty="0" smtClean="0"/>
              <a:t>N</a:t>
            </a:r>
            <a:endParaRPr lang="ru-RU" dirty="0"/>
          </a:p>
        </p:txBody>
      </p:sp>
      <p:cxnSp>
        <p:nvCxnSpPr>
          <p:cNvPr id="40" name="Соединительная линия уступом 39"/>
          <p:cNvCxnSpPr>
            <a:stCxn id="23" idx="0"/>
            <a:endCxn id="35" idx="0"/>
          </p:cNvCxnSpPr>
          <p:nvPr/>
        </p:nvCxnSpPr>
        <p:spPr>
          <a:xfrm rot="5400000" flipH="1" flipV="1">
            <a:off x="4572000" y="540440"/>
            <a:ext cx="12700" cy="6840760"/>
          </a:xfrm>
          <a:prstGeom prst="bentConnector3">
            <a:avLst>
              <a:gd name="adj1" fmla="val 447097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Соединительная линия уступом 49"/>
          <p:cNvCxnSpPr/>
          <p:nvPr/>
        </p:nvCxnSpPr>
        <p:spPr>
          <a:xfrm rot="5400000" flipH="1" flipV="1">
            <a:off x="3743908" y="3096724"/>
            <a:ext cx="12700" cy="1728192"/>
          </a:xfrm>
          <a:prstGeom prst="bentConnector3">
            <a:avLst>
              <a:gd name="adj1" fmla="val 447097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5639104" y="3960820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…</a:t>
            </a:r>
            <a:endParaRPr lang="ru-RU" b="1" dirty="0"/>
          </a:p>
        </p:txBody>
      </p:sp>
      <p:cxnSp>
        <p:nvCxnSpPr>
          <p:cNvPr id="53" name="Соединительная линия уступом 52"/>
          <p:cNvCxnSpPr/>
          <p:nvPr/>
        </p:nvCxnSpPr>
        <p:spPr>
          <a:xfrm rot="5400000" flipH="1" flipV="1">
            <a:off x="5472258" y="3101342"/>
            <a:ext cx="12700" cy="1728192"/>
          </a:xfrm>
          <a:prstGeom prst="bentConnector3">
            <a:avLst>
              <a:gd name="adj1" fmla="val 447097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Соединительная линия уступом 57"/>
          <p:cNvCxnSpPr>
            <a:stCxn id="23" idx="2"/>
            <a:endCxn id="35" idx="2"/>
          </p:cNvCxnSpPr>
          <p:nvPr/>
        </p:nvCxnSpPr>
        <p:spPr>
          <a:xfrm rot="16200000" flipH="1">
            <a:off x="4572000" y="1044496"/>
            <a:ext cx="12700" cy="6840760"/>
          </a:xfrm>
          <a:prstGeom prst="bentConnector3">
            <a:avLst>
              <a:gd name="adj1" fmla="val 40064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2875935" y="4450128"/>
            <a:ext cx="3877" cy="525282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>
            <a:off x="4616244" y="4437112"/>
            <a:ext cx="3877" cy="525282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6327956" y="4435380"/>
            <a:ext cx="3877" cy="525282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>
            <a:off x="4616244" y="4869160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>
            <a:stCxn id="28" idx="2"/>
          </p:cNvCxnSpPr>
          <p:nvPr/>
        </p:nvCxnSpPr>
        <p:spPr>
          <a:xfrm>
            <a:off x="4622752" y="2780928"/>
            <a:ext cx="6508" cy="616844"/>
          </a:xfrm>
          <a:prstGeom prst="straightConnector1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559240" y="348626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4283968" y="34845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5999144" y="3471512"/>
            <a:ext cx="348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…</a:t>
            </a:r>
            <a:endParaRPr lang="ru-RU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7697840" y="3484528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</a:t>
            </a:r>
            <a:endParaRPr lang="ru-RU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938676" y="2276872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значение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7" grpId="0"/>
      <p:bldP spid="22" grpId="0" animBg="1"/>
      <p:bldP spid="23" grpId="0" animBg="1"/>
      <p:bldP spid="24" grpId="0" animBg="1"/>
      <p:bldP spid="25" grpId="0" animBg="1"/>
      <p:bldP spid="19" grpId="0"/>
      <p:bldP spid="34" grpId="0" animBg="1"/>
      <p:bldP spid="35" grpId="0" animBg="1"/>
      <p:bldP spid="52" grpId="0" animBg="1"/>
      <p:bldP spid="74" grpId="0"/>
      <p:bldP spid="75" grpId="0"/>
      <p:bldP spid="76" grpId="0"/>
      <p:bldP spid="77" grpId="0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51520" y="332656"/>
            <a:ext cx="86409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Пример множественного выбора</a:t>
            </a:r>
            <a:endParaRPr lang="ru-RU" sz="3600" b="1" dirty="0"/>
          </a:p>
        </p:txBody>
      </p:sp>
      <p:sp>
        <p:nvSpPr>
          <p:cNvPr id="22" name="Овал 21"/>
          <p:cNvSpPr/>
          <p:nvPr/>
        </p:nvSpPr>
        <p:spPr>
          <a:xfrm>
            <a:off x="3953424" y="980728"/>
            <a:ext cx="1296144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начало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12216" y="4032828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Я, МЫ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940408" y="4032828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ТЫ, ВЫ</a:t>
            </a:r>
            <a:endParaRPr lang="ru-RU" dirty="0"/>
          </a:p>
        </p:txBody>
      </p:sp>
      <p:sp>
        <p:nvSpPr>
          <p:cNvPr id="25" name="Овал 24"/>
          <p:cNvSpPr/>
          <p:nvPr/>
        </p:nvSpPr>
        <p:spPr>
          <a:xfrm>
            <a:off x="3968172" y="6165304"/>
            <a:ext cx="129614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конец</a:t>
            </a:r>
            <a:endParaRPr lang="ru-RU" dirty="0"/>
          </a:p>
        </p:txBody>
      </p:sp>
      <p:cxnSp>
        <p:nvCxnSpPr>
          <p:cNvPr id="27" name="Прямая со стрелкой 26"/>
          <p:cNvCxnSpPr>
            <a:stCxn id="22" idx="4"/>
          </p:cNvCxnSpPr>
          <p:nvPr/>
        </p:nvCxnSpPr>
        <p:spPr>
          <a:xfrm>
            <a:off x="4601496" y="1340768"/>
            <a:ext cx="5642" cy="275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589830" y="36320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1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668600" y="4032828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ОН, ОНА, ОНО, ОНИ</a:t>
            </a:r>
            <a:endParaRPr lang="ru-RU" dirty="0"/>
          </a:p>
        </p:txBody>
      </p:sp>
      <p:cxnSp>
        <p:nvCxnSpPr>
          <p:cNvPr id="40" name="Соединительная линия уступом 39"/>
          <p:cNvCxnSpPr>
            <a:stCxn id="23" idx="0"/>
            <a:endCxn id="34" idx="0"/>
          </p:cNvCxnSpPr>
          <p:nvPr/>
        </p:nvCxnSpPr>
        <p:spPr>
          <a:xfrm rot="5400000" flipH="1" flipV="1">
            <a:off x="4624484" y="2304636"/>
            <a:ext cx="12700" cy="3456384"/>
          </a:xfrm>
          <a:prstGeom prst="bentConnector3">
            <a:avLst>
              <a:gd name="adj1" fmla="val 447097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Соединительная линия уступом 57"/>
          <p:cNvCxnSpPr>
            <a:stCxn id="23" idx="2"/>
            <a:endCxn id="34" idx="2"/>
          </p:cNvCxnSpPr>
          <p:nvPr/>
        </p:nvCxnSpPr>
        <p:spPr>
          <a:xfrm rot="16200000" flipH="1">
            <a:off x="4624484" y="2808692"/>
            <a:ext cx="12700" cy="3456384"/>
          </a:xfrm>
          <a:prstGeom prst="bentConnector3">
            <a:avLst>
              <a:gd name="adj1" fmla="val 400645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>
            <a:off x="4616244" y="4509120"/>
            <a:ext cx="3877" cy="525282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H="1">
            <a:off x="4609942" y="4941168"/>
            <a:ext cx="824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>
            <a:stCxn id="20" idx="2"/>
          </p:cNvCxnSpPr>
          <p:nvPr/>
        </p:nvCxnSpPr>
        <p:spPr>
          <a:xfrm>
            <a:off x="4608004" y="3068960"/>
            <a:ext cx="6508" cy="400820"/>
          </a:xfrm>
          <a:prstGeom prst="straightConnector1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4305006" y="361726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6044482" y="36155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4614512" y="3502740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923928" y="2564904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лицо</a:t>
            </a:r>
            <a:endParaRPr lang="ru-RU" dirty="0"/>
          </a:p>
        </p:txBody>
      </p:sp>
      <p:sp>
        <p:nvSpPr>
          <p:cNvPr id="21" name="Параллелограмм 20"/>
          <p:cNvSpPr/>
          <p:nvPr/>
        </p:nvSpPr>
        <p:spPr>
          <a:xfrm>
            <a:off x="3707904" y="1628800"/>
            <a:ext cx="1800200" cy="648072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Ввод лица</a:t>
            </a:r>
            <a:endParaRPr lang="ru-RU" dirty="0"/>
          </a:p>
        </p:txBody>
      </p:sp>
      <p:cxnSp>
        <p:nvCxnSpPr>
          <p:cNvPr id="31" name="Прямая со стрелкой 30"/>
          <p:cNvCxnSpPr>
            <a:stCxn id="21" idx="4"/>
            <a:endCxn id="20" idx="0"/>
          </p:cNvCxnSpPr>
          <p:nvPr/>
        </p:nvCxnSpPr>
        <p:spPr>
          <a:xfrm>
            <a:off x="4608004" y="2276872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араллелограмм 32"/>
          <p:cNvSpPr/>
          <p:nvPr/>
        </p:nvSpPr>
        <p:spPr>
          <a:xfrm>
            <a:off x="3578636" y="5301208"/>
            <a:ext cx="2088232" cy="648072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Вывод местоимений</a:t>
            </a:r>
            <a:endParaRPr lang="ru-RU" dirty="0"/>
          </a:p>
        </p:txBody>
      </p:sp>
      <p:cxnSp>
        <p:nvCxnSpPr>
          <p:cNvPr id="42" name="Прямая со стрелкой 41"/>
          <p:cNvCxnSpPr>
            <a:stCxn id="33" idx="4"/>
            <a:endCxn id="25" idx="0"/>
          </p:cNvCxnSpPr>
          <p:nvPr/>
        </p:nvCxnSpPr>
        <p:spPr>
          <a:xfrm flipH="1">
            <a:off x="4616244" y="5949280"/>
            <a:ext cx="650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23" grpId="0" animBg="1"/>
      <p:bldP spid="24" grpId="0" animBg="1"/>
      <p:bldP spid="25" grpId="0" animBg="1"/>
      <p:bldP spid="19" grpId="0"/>
      <p:bldP spid="34" grpId="0" animBg="1"/>
      <p:bldP spid="74" grpId="0"/>
      <p:bldP spid="75" grpId="0"/>
      <p:bldP spid="20" grpId="0" animBg="1"/>
      <p:bldP spid="21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AutoShape 2"/>
          <p:cNvSpPr>
            <a:spLocks noChangeArrowheads="1"/>
          </p:cNvSpPr>
          <p:nvPr/>
        </p:nvSpPr>
        <p:spPr bwMode="auto">
          <a:xfrm>
            <a:off x="611188" y="1628775"/>
            <a:ext cx="3529012" cy="2592388"/>
          </a:xfrm>
          <a:prstGeom prst="foldedCorner">
            <a:avLst>
              <a:gd name="adj" fmla="val 12500"/>
            </a:avLst>
          </a:prstGeom>
          <a:solidFill>
            <a:srgbClr val="BDA575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179512" y="188640"/>
            <a:ext cx="87849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Алгоритм с повторением (циклический) </a:t>
            </a: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– это алгоритм, который содержит команду повторения (команду, которая исполняется до тех пор, пока не выполнится условие).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900113" y="1700213"/>
            <a:ext cx="30956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>
                <a:solidFill>
                  <a:schemeClr val="tx2"/>
                </a:solidFill>
              </a:rPr>
              <a:t>ЗАДАЧА</a:t>
            </a:r>
            <a:r>
              <a:rPr lang="ru-RU" sz="1600" b="1" dirty="0" smtClean="0">
                <a:solidFill>
                  <a:schemeClr val="tx2"/>
                </a:solidFill>
              </a:rPr>
              <a:t>: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i="1" dirty="0">
                <a:solidFill>
                  <a:schemeClr val="tx1"/>
                </a:solidFill>
              </a:rPr>
              <a:t>составить </a:t>
            </a:r>
            <a:r>
              <a:rPr lang="ru-RU" sz="1600" b="1" i="1" dirty="0" smtClean="0">
                <a:solidFill>
                  <a:schemeClr val="tx1"/>
                </a:solidFill>
              </a:rPr>
              <a:t>блок-схему наполнения </a:t>
            </a:r>
            <a:r>
              <a:rPr lang="ru-RU" sz="1600" b="1" i="1" dirty="0">
                <a:solidFill>
                  <a:schemeClr val="tx1"/>
                </a:solidFill>
              </a:rPr>
              <a:t>ведра водой из бочки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827584" y="2852936"/>
            <a:ext cx="3095625" cy="863600"/>
          </a:xfrm>
          <a:prstGeom prst="rect">
            <a:avLst/>
          </a:prstGeom>
          <a:noFill/>
          <a:ln w="38100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17463"/>
            <a:r>
              <a:rPr lang="ru-RU" sz="1600" b="1" dirty="0">
                <a:solidFill>
                  <a:schemeClr val="tx1"/>
                </a:solidFill>
                <a:latin typeface="Arial" charset="0"/>
              </a:rPr>
              <a:t>Имеется пустое ведро. Ученик имеет бочку с водой и кружку.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7710487" y="1052736"/>
            <a:ext cx="1433513" cy="1439862"/>
            <a:chOff x="2971" y="1616"/>
            <a:chExt cx="1402" cy="1393"/>
          </a:xfrm>
        </p:grpSpPr>
        <p:pic>
          <p:nvPicPr>
            <p:cNvPr id="50194" name="Picture 18" descr="vedr0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71" y="1616"/>
              <a:ext cx="1232" cy="1307"/>
            </a:xfrm>
            <a:prstGeom prst="rect">
              <a:avLst/>
            </a:prstGeom>
            <a:noFill/>
          </p:spPr>
        </p:pic>
        <p:pic>
          <p:nvPicPr>
            <p:cNvPr id="50193" name="Picture 17" descr="krugka1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42" y="2341"/>
              <a:ext cx="631" cy="668"/>
            </a:xfrm>
            <a:prstGeom prst="rect">
              <a:avLst/>
            </a:prstGeom>
            <a:noFill/>
          </p:spPr>
        </p:pic>
      </p:grp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4283968" y="1340768"/>
            <a:ext cx="3024336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336600"/>
                </a:solidFill>
              </a:rPr>
              <a:t>Блок-схема циклического алгоритма</a:t>
            </a:r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684213" y="4581525"/>
            <a:ext cx="3527425" cy="1184275"/>
          </a:xfrm>
          <a:prstGeom prst="rect">
            <a:avLst/>
          </a:prstGeom>
          <a:solidFill>
            <a:schemeClr val="bg1"/>
          </a:solidFill>
          <a:ln w="28575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Алгоритм</a:t>
            </a:r>
            <a:r>
              <a:rPr lang="ru-RU" sz="1400" dirty="0" smtClean="0">
                <a:solidFill>
                  <a:schemeClr val="tx1"/>
                </a:solidFill>
              </a:rPr>
              <a:t> Наполнение 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Начало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1. Пока ведро неполное, повторять: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2. Налить в ведро кружку воды. 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Конец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0199" name="AutoShape 23"/>
          <p:cNvSpPr>
            <a:spLocks/>
          </p:cNvSpPr>
          <p:nvPr/>
        </p:nvSpPr>
        <p:spPr bwMode="auto">
          <a:xfrm>
            <a:off x="1258888" y="5876925"/>
            <a:ext cx="1922462" cy="366713"/>
          </a:xfrm>
          <a:prstGeom prst="borderCallout3">
            <a:avLst>
              <a:gd name="adj1" fmla="val 31167"/>
              <a:gd name="adj2" fmla="val 103963"/>
              <a:gd name="adj3" fmla="val 31167"/>
              <a:gd name="adj4" fmla="val 159620"/>
              <a:gd name="adj5" fmla="val -72296"/>
              <a:gd name="adj6" fmla="val 159620"/>
              <a:gd name="adj7" fmla="val -177056"/>
              <a:gd name="adj8" fmla="val 145171"/>
            </a:avLst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1200" b="1" i="1">
                <a:solidFill>
                  <a:srgbClr val="FF0000"/>
                </a:solidFill>
                <a:latin typeface="Arial" charset="0"/>
              </a:rPr>
              <a:t>Команда повторения</a:t>
            </a:r>
          </a:p>
        </p:txBody>
      </p:sp>
      <p:sp>
        <p:nvSpPr>
          <p:cNvPr id="50200" name="Text Box 24"/>
          <p:cNvSpPr txBox="1">
            <a:spLocks noChangeArrowheads="1"/>
          </p:cNvSpPr>
          <p:nvPr/>
        </p:nvSpPr>
        <p:spPr bwMode="auto">
          <a:xfrm>
            <a:off x="1331913" y="5876925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0201" name="AutoShape 25"/>
          <p:cNvSpPr>
            <a:spLocks/>
          </p:cNvSpPr>
          <p:nvPr/>
        </p:nvSpPr>
        <p:spPr bwMode="auto">
          <a:xfrm>
            <a:off x="827088" y="6237288"/>
            <a:ext cx="1922462" cy="366712"/>
          </a:xfrm>
          <a:prstGeom prst="borderCallout3">
            <a:avLst>
              <a:gd name="adj1" fmla="val 31167"/>
              <a:gd name="adj2" fmla="val 103963"/>
              <a:gd name="adj3" fmla="val 31167"/>
              <a:gd name="adj4" fmla="val 158301"/>
              <a:gd name="adj5" fmla="val -93505"/>
              <a:gd name="adj6" fmla="val 158301"/>
              <a:gd name="adj7" fmla="val -219046"/>
              <a:gd name="adj8" fmla="val 145171"/>
            </a:avLst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1200" b="1" i="1">
                <a:solidFill>
                  <a:srgbClr val="FF0000"/>
                </a:solidFill>
                <a:latin typeface="Arial" charset="0"/>
              </a:rPr>
              <a:t>Тело цикла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4716016" y="1743320"/>
            <a:ext cx="3435226" cy="4926040"/>
            <a:chOff x="4716016" y="1743320"/>
            <a:chExt cx="3435226" cy="4926040"/>
          </a:xfrm>
        </p:grpSpPr>
        <p:sp>
          <p:nvSpPr>
            <p:cNvPr id="18" name="Овал 17"/>
            <p:cNvSpPr/>
            <p:nvPr/>
          </p:nvSpPr>
          <p:spPr>
            <a:xfrm>
              <a:off x="5864628" y="1743320"/>
              <a:ext cx="1296144" cy="57606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начало</a:t>
              </a:r>
              <a:endParaRPr lang="ru-RU" dirty="0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5868144" y="6093296"/>
              <a:ext cx="1296144" cy="57606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конец</a:t>
              </a:r>
              <a:endParaRPr lang="ru-RU" dirty="0"/>
            </a:p>
          </p:txBody>
        </p:sp>
        <p:sp>
          <p:nvSpPr>
            <p:cNvPr id="20" name="Блок-схема: решение 19"/>
            <p:cNvSpPr/>
            <p:nvPr/>
          </p:nvSpPr>
          <p:spPr>
            <a:xfrm>
              <a:off x="5331076" y="2895448"/>
              <a:ext cx="2376264" cy="936104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Ведро не полное?</a:t>
              </a:r>
              <a:endParaRPr lang="ru-RU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635332" y="3030172"/>
              <a:ext cx="51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нет</a:t>
              </a:r>
              <a:endParaRPr lang="ru-RU" b="1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92620" y="4407616"/>
              <a:ext cx="1440160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Доливаем кружку</a:t>
              </a:r>
              <a:endParaRPr lang="ru-RU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124896" y="3888812"/>
              <a:ext cx="433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да</a:t>
              </a:r>
              <a:endParaRPr lang="ru-RU" b="1" dirty="0"/>
            </a:p>
          </p:txBody>
        </p:sp>
        <p:cxnSp>
          <p:nvCxnSpPr>
            <p:cNvPr id="31" name="Прямая со стрелкой 30"/>
            <p:cNvCxnSpPr>
              <a:stCxn id="18" idx="4"/>
              <a:endCxn id="20" idx="0"/>
            </p:cNvCxnSpPr>
            <p:nvPr/>
          </p:nvCxnSpPr>
          <p:spPr>
            <a:xfrm>
              <a:off x="6512700" y="2319384"/>
              <a:ext cx="6508" cy="5760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 стрелкой 43"/>
            <p:cNvCxnSpPr>
              <a:stCxn id="20" idx="2"/>
              <a:endCxn id="22" idx="0"/>
            </p:cNvCxnSpPr>
            <p:nvPr/>
          </p:nvCxnSpPr>
          <p:spPr>
            <a:xfrm flipH="1">
              <a:off x="6512700" y="3831552"/>
              <a:ext cx="6508" cy="5760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>
              <a:stCxn id="20" idx="3"/>
            </p:cNvCxnSpPr>
            <p:nvPr/>
          </p:nvCxnSpPr>
          <p:spPr>
            <a:xfrm flipV="1">
              <a:off x="7707340" y="3354820"/>
              <a:ext cx="405979" cy="86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>
              <a:stCxn id="22" idx="2"/>
            </p:cNvCxnSpPr>
            <p:nvPr/>
          </p:nvCxnSpPr>
          <p:spPr>
            <a:xfrm flipH="1">
              <a:off x="6505772" y="4983680"/>
              <a:ext cx="6928" cy="3326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 flipH="1">
              <a:off x="4716016" y="5330704"/>
              <a:ext cx="1800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 flipV="1">
              <a:off x="4730764" y="2679424"/>
              <a:ext cx="0" cy="26642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 стрелкой 59"/>
            <p:cNvCxnSpPr/>
            <p:nvPr/>
          </p:nvCxnSpPr>
          <p:spPr>
            <a:xfrm flipV="1">
              <a:off x="4730764" y="2646898"/>
              <a:ext cx="1789757" cy="3252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Соединительная линия уступом 31"/>
            <p:cNvCxnSpPr>
              <a:endCxn id="19" idx="0"/>
            </p:cNvCxnSpPr>
            <p:nvPr/>
          </p:nvCxnSpPr>
          <p:spPr>
            <a:xfrm rot="5400000">
              <a:off x="5940152" y="3933056"/>
              <a:ext cx="2736304" cy="1584176"/>
            </a:xfrm>
            <a:prstGeom prst="bentConnector3">
              <a:avLst>
                <a:gd name="adj1" fmla="val 80722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0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50179" grpId="0"/>
      <p:bldP spid="50180" grpId="0"/>
      <p:bldP spid="50181" grpId="0" animBg="1"/>
      <p:bldP spid="50182" grpId="0"/>
      <p:bldP spid="50197" grpId="0" animBg="1"/>
      <p:bldP spid="50199" grpId="0" animBg="1"/>
      <p:bldP spid="50200" grpId="0"/>
      <p:bldP spid="5020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1"/>
            <a:ext cx="8229600" cy="24482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/>
              <a:t>На </a:t>
            </a:r>
            <a:r>
              <a:rPr lang="ru-RU" sz="2800" dirty="0"/>
              <a:t>столе у школьника стоит банка с карандашами разной длины. В руке он держит карандаш, у которого сломался грифель. Он хочет вытянуть из банки карандаш, который был бы длиннее того, что он держит в руках. </a:t>
            </a:r>
            <a:r>
              <a:rPr lang="ru-RU" sz="2800" dirty="0">
                <a:solidFill>
                  <a:srgbClr val="FF0000"/>
                </a:solidFill>
              </a:rPr>
              <a:t>Его действия?</a:t>
            </a:r>
            <a:r>
              <a:rPr lang="ru-RU" sz="2800" dirty="0"/>
              <a:t>»</a:t>
            </a:r>
          </a:p>
          <a:p>
            <a:endParaRPr lang="ru-RU" sz="2800" dirty="0"/>
          </a:p>
          <a:p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46102" y="516787"/>
            <a:ext cx="3434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/>
              <a:t>Тренинг - задача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49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1494</TotalTime>
  <Words>927</Words>
  <Application>Microsoft Office PowerPoint</Application>
  <PresentationFormat>Экран (4:3)</PresentationFormat>
  <Paragraphs>202</Paragraphs>
  <Slides>19</Slides>
  <Notes>0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Линейные, разветвляющиеся и циклические алгоритмы в блок-схемах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МУ "И-МЦ"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ccc</dc:creator>
  <cp:lastModifiedBy>Admin</cp:lastModifiedBy>
  <cp:revision>129</cp:revision>
  <dcterms:created xsi:type="dcterms:W3CDTF">2011-12-13T03:57:59Z</dcterms:created>
  <dcterms:modified xsi:type="dcterms:W3CDTF">2013-03-15T09:04:34Z</dcterms:modified>
</cp:coreProperties>
</file>