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61" r:id="rId3"/>
    <p:sldId id="265" r:id="rId4"/>
    <p:sldId id="264" r:id="rId5"/>
    <p:sldId id="267" r:id="rId6"/>
    <p:sldId id="263" r:id="rId7"/>
    <p:sldId id="269" r:id="rId8"/>
    <p:sldId id="271" r:id="rId9"/>
    <p:sldId id="277" r:id="rId10"/>
    <p:sldId id="275" r:id="rId11"/>
    <p:sldId id="279" r:id="rId12"/>
    <p:sldId id="273" r:id="rId13"/>
    <p:sldId id="274" r:id="rId14"/>
    <p:sldId id="28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0F82E-EF4A-4F16-98C2-9732E81BD0EB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1CDA1-9F2B-4308-8B08-4E44B3AE9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openxmlformats.org/officeDocument/2006/relationships/image" Target="../media/image41.jpeg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gif"/><Relationship Id="rId4" Type="http://schemas.openxmlformats.org/officeDocument/2006/relationships/image" Target="../media/image48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.materinstvo.ru/index.php?s=d0c1a26d8e62fe7927b9208c2de446cd&amp;showforum=223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slide" Target="slide5.xml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5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5" name="Picture 9" descr="ramk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3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0" y="3657600"/>
            <a:ext cx="4724400" cy="32004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1981200" y="914400"/>
            <a:ext cx="57912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3300"/>
                  </a:gs>
                  <a:gs pos="50000">
                    <a:srgbClr val="FFFF00"/>
                  </a:gs>
                  <a:gs pos="100000">
                    <a:srgbClr val="FF33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1571612"/>
            <a:ext cx="6743513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Cambria" pitchFamily="18" charset="0"/>
              </a:rPr>
              <a:t>       </a:t>
            </a:r>
            <a:r>
              <a:rPr lang="ru-RU" sz="5400" b="1" dirty="0" smtClean="0">
                <a:solidFill>
                  <a:srgbClr val="C00000"/>
                </a:solidFill>
                <a:latin typeface="Cambria" pitchFamily="18" charset="0"/>
              </a:rPr>
              <a:t>«</a:t>
            </a:r>
            <a:r>
              <a:rPr lang="ru-RU" sz="4000" dirty="0" smtClean="0">
                <a:latin typeface="Cambria" pitchFamily="18" charset="0"/>
              </a:rPr>
              <a:t>  </a:t>
            </a:r>
            <a:r>
              <a:rPr lang="ru-RU" sz="5400" b="1" dirty="0" err="1" smtClean="0">
                <a:solidFill>
                  <a:srgbClr val="C00000"/>
                </a:solidFill>
                <a:latin typeface="Cambria" pitchFamily="18" charset="0"/>
              </a:rPr>
              <a:t>Занималка</a:t>
            </a:r>
            <a:r>
              <a:rPr lang="ru-RU" sz="5400" b="1" dirty="0" smtClean="0">
                <a:solidFill>
                  <a:srgbClr val="C00000"/>
                </a:solidFill>
                <a:latin typeface="Cambria" pitchFamily="18" charset="0"/>
              </a:rPr>
              <a:t> »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ambria" pitchFamily="18" charset="0"/>
              </a:rPr>
              <a:t>(устный счёт в пределах 10)</a:t>
            </a:r>
            <a:endParaRPr lang="ru-RU" sz="40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282" y="4143380"/>
            <a:ext cx="43577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</a:rPr>
              <a:t>Презентацию подготовила </a:t>
            </a:r>
          </a:p>
          <a:p>
            <a:r>
              <a:rPr lang="ru-RU" sz="2400" i="1" dirty="0" smtClean="0">
                <a:solidFill>
                  <a:srgbClr val="C00000"/>
                </a:solidFill>
              </a:rPr>
              <a:t>учитель начальных классов </a:t>
            </a:r>
          </a:p>
          <a:p>
            <a:r>
              <a:rPr lang="ru-RU" sz="2400" i="1" dirty="0" smtClean="0">
                <a:solidFill>
                  <a:srgbClr val="C00000"/>
                </a:solidFill>
              </a:rPr>
              <a:t>МОУ СОШ №96</a:t>
            </a:r>
          </a:p>
          <a:p>
            <a:r>
              <a:rPr lang="ru-RU" sz="2400" i="1" dirty="0" smtClean="0">
                <a:solidFill>
                  <a:srgbClr val="C00000"/>
                </a:solidFill>
              </a:rPr>
              <a:t>г.Краснодара</a:t>
            </a:r>
          </a:p>
          <a:p>
            <a:r>
              <a:rPr lang="ru-RU" sz="2400" i="1" dirty="0" smtClean="0">
                <a:solidFill>
                  <a:srgbClr val="C00000"/>
                </a:solidFill>
              </a:rPr>
              <a:t>Заруба Наталья Сергеевна</a:t>
            </a:r>
          </a:p>
          <a:p>
            <a:r>
              <a:rPr lang="ru-RU" sz="2400" i="1" dirty="0" smtClean="0">
                <a:solidFill>
                  <a:srgbClr val="C00000"/>
                </a:solidFill>
              </a:rPr>
              <a:t>                           2011 г.</a:t>
            </a:r>
            <a:endParaRPr lang="ru-RU" sz="2400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F:\картинки1\змея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2666991"/>
            <a:ext cx="4712218" cy="4191009"/>
          </a:xfrm>
          <a:prstGeom prst="rect">
            <a:avLst/>
          </a:prstGeom>
          <a:noFill/>
        </p:spPr>
      </p:pic>
      <p:pic>
        <p:nvPicPr>
          <p:cNvPr id="7" name="Picture 2" descr="F:\картинки1\a2b16efda4be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572008"/>
            <a:ext cx="9144000" cy="228599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34" y="500042"/>
            <a:ext cx="617348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Был бой отчаянно суров.</a:t>
            </a:r>
          </a:p>
          <a:p>
            <a:r>
              <a:rPr lang="ru-RU" sz="3200" dirty="0" smtClean="0">
                <a:latin typeface="Bookman Old Style" pitchFamily="18" charset="0"/>
              </a:rPr>
              <a:t>У змея было шесть голов.</a:t>
            </a:r>
          </a:p>
          <a:p>
            <a:r>
              <a:rPr lang="ru-RU" sz="3200" dirty="0" smtClean="0">
                <a:latin typeface="Bookman Old Style" pitchFamily="18" charset="0"/>
              </a:rPr>
              <a:t>Но богатырь срубает три…</a:t>
            </a:r>
          </a:p>
          <a:p>
            <a:r>
              <a:rPr lang="ru-RU" sz="3200" dirty="0" smtClean="0">
                <a:latin typeface="Bookman Old Style" pitchFamily="18" charset="0"/>
              </a:rPr>
              <a:t>Осталось сколько, посмотри.</a:t>
            </a:r>
            <a:endParaRPr lang="ru-RU" sz="3200" dirty="0">
              <a:latin typeface="Bookman Old Style" pitchFamily="18" charset="0"/>
            </a:endParaRPr>
          </a:p>
        </p:txBody>
      </p:sp>
      <p:pic>
        <p:nvPicPr>
          <p:cNvPr id="9" name="Picture 18" descr="74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72198" y="2214554"/>
            <a:ext cx="2786082" cy="4294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786578" y="1214422"/>
            <a:ext cx="1231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Cambria" pitchFamily="18" charset="0"/>
              </a:rPr>
              <a:t>6</a:t>
            </a:r>
            <a:r>
              <a:rPr lang="ru-RU" sz="3200" dirty="0" smtClean="0">
                <a:latin typeface="Cambria" pitchFamily="18" charset="0"/>
              </a:rPr>
              <a:t>-</a:t>
            </a:r>
            <a:r>
              <a:rPr lang="ru-RU" sz="3200" dirty="0" smtClean="0">
                <a:solidFill>
                  <a:srgbClr val="00B050"/>
                </a:solidFill>
                <a:latin typeface="Cambria" pitchFamily="18" charset="0"/>
              </a:rPr>
              <a:t>3</a:t>
            </a:r>
            <a:r>
              <a:rPr lang="ru-RU" sz="3200" dirty="0" smtClean="0">
                <a:latin typeface="Cambria" pitchFamily="18" charset="0"/>
              </a:rPr>
              <a:t>=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3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Documents and Settings\1\Мои документы\Мои рисунки\shop_items_catalog_image84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2428868"/>
            <a:ext cx="5381636" cy="347663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2976" y="714356"/>
            <a:ext cx="664855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ambria" pitchFamily="18" charset="0"/>
              </a:rPr>
              <a:t>Пришёл к семи козлятам волк,</a:t>
            </a:r>
          </a:p>
          <a:p>
            <a:r>
              <a:rPr lang="ru-RU" sz="3200" dirty="0" smtClean="0">
                <a:latin typeface="Cambria" pitchFamily="18" charset="0"/>
              </a:rPr>
              <a:t>Зубами грозно: щёлк-щёлк-щёлк…</a:t>
            </a:r>
          </a:p>
          <a:p>
            <a:r>
              <a:rPr lang="ru-RU" sz="3200" dirty="0" smtClean="0">
                <a:latin typeface="Cambria" pitchFamily="18" charset="0"/>
              </a:rPr>
              <a:t>Шесть - в животе у волка.</a:t>
            </a:r>
          </a:p>
          <a:p>
            <a:r>
              <a:rPr lang="ru-RU" sz="3200" dirty="0" smtClean="0">
                <a:latin typeface="Cambria" pitchFamily="18" charset="0"/>
              </a:rPr>
              <a:t>А уцелело сколько?</a:t>
            </a:r>
            <a:endParaRPr lang="ru-RU" sz="3200" dirty="0">
              <a:latin typeface="Cambria" pitchFamily="18" charset="0"/>
            </a:endParaRPr>
          </a:p>
        </p:txBody>
      </p:sp>
      <p:pic>
        <p:nvPicPr>
          <p:cNvPr id="9" name="Picture 2" descr="F:\картинки1\a2b16efda4be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4357694"/>
            <a:ext cx="8572560" cy="228599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285852" y="3286124"/>
            <a:ext cx="1388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entury" pitchFamily="18" charset="0"/>
              </a:rPr>
              <a:t>7</a:t>
            </a:r>
            <a:r>
              <a:rPr lang="ru-RU" sz="3600" dirty="0" smtClean="0">
                <a:latin typeface="Century" pitchFamily="18" charset="0"/>
              </a:rPr>
              <a:t>-</a:t>
            </a:r>
            <a:r>
              <a:rPr lang="ru-RU" sz="3600" dirty="0" smtClean="0">
                <a:solidFill>
                  <a:srgbClr val="00B050"/>
                </a:solidFill>
                <a:latin typeface="Century" pitchFamily="18" charset="0"/>
              </a:rPr>
              <a:t>6</a:t>
            </a:r>
            <a:r>
              <a:rPr lang="ru-RU" sz="3600" dirty="0" smtClean="0">
                <a:latin typeface="Century" pitchFamily="18" charset="0"/>
              </a:rPr>
              <a:t>=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entury" pitchFamily="18" charset="0"/>
              </a:rPr>
              <a:t>1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2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3071810"/>
            <a:ext cx="565293" cy="793904"/>
          </a:xfrm>
          <a:prstGeom prst="rect">
            <a:avLst/>
          </a:prstGeom>
          <a:noFill/>
        </p:spPr>
      </p:pic>
      <p:pic>
        <p:nvPicPr>
          <p:cNvPr id="8" name="Picture 2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2857496"/>
            <a:ext cx="566738" cy="792162"/>
          </a:xfrm>
          <a:prstGeom prst="rect">
            <a:avLst/>
          </a:prstGeom>
          <a:noFill/>
        </p:spPr>
      </p:pic>
      <p:pic>
        <p:nvPicPr>
          <p:cNvPr id="10" name="Picture 2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2714620"/>
            <a:ext cx="566738" cy="792162"/>
          </a:xfrm>
          <a:prstGeom prst="rect">
            <a:avLst/>
          </a:prstGeom>
          <a:noFill/>
        </p:spPr>
      </p:pic>
      <p:pic>
        <p:nvPicPr>
          <p:cNvPr id="5122" name="Picture 2" descr="F:\картинки1\36c838e9dbea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857496"/>
            <a:ext cx="3428992" cy="400050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00034" y="500042"/>
            <a:ext cx="472116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Bookman Old Style" pitchFamily="18" charset="0"/>
              </a:rPr>
              <a:t>На сосне сидели белки</a:t>
            </a:r>
          </a:p>
          <a:p>
            <a:r>
              <a:rPr lang="ru-RU" sz="2800" dirty="0" smtClean="0">
                <a:latin typeface="Bookman Old Style" pitchFamily="18" charset="0"/>
              </a:rPr>
              <a:t>И бросали вниз тарелки.</a:t>
            </a:r>
          </a:p>
          <a:p>
            <a:r>
              <a:rPr lang="ru-RU" sz="2800" dirty="0" smtClean="0">
                <a:latin typeface="Bookman Old Style" pitchFamily="18" charset="0"/>
              </a:rPr>
              <a:t>Две разбили из восьми…</a:t>
            </a:r>
          </a:p>
          <a:p>
            <a:r>
              <a:rPr lang="ru-RU" sz="2800" dirty="0" smtClean="0">
                <a:latin typeface="Bookman Old Style" pitchFamily="18" charset="0"/>
              </a:rPr>
              <a:t>Что осталось? Отними!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00694" y="1071546"/>
            <a:ext cx="1140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Calibri" pitchFamily="34" charset="0"/>
              </a:rPr>
              <a:t>8</a:t>
            </a:r>
            <a:r>
              <a:rPr lang="ru-RU" sz="3200" dirty="0" smtClean="0">
                <a:latin typeface="Calibri" pitchFamily="34" charset="0"/>
              </a:rPr>
              <a:t>-</a:t>
            </a:r>
            <a:r>
              <a:rPr lang="ru-RU" sz="3200" dirty="0" smtClean="0">
                <a:solidFill>
                  <a:srgbClr val="00B050"/>
                </a:solidFill>
                <a:latin typeface="Calibri" pitchFamily="34" charset="0"/>
              </a:rPr>
              <a:t>2</a:t>
            </a:r>
            <a:r>
              <a:rPr lang="ru-RU" sz="3200" dirty="0" smtClean="0">
                <a:latin typeface="Calibri" pitchFamily="34" charset="0"/>
              </a:rPr>
              <a:t>=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6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3074" name="Picture 2" descr="C:\Documents and Settings\1\Мои документы\Мои рисунки\618957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285728"/>
            <a:ext cx="3790947" cy="6334130"/>
          </a:xfrm>
          <a:prstGeom prst="rect">
            <a:avLst/>
          </a:prstGeom>
          <a:noFill/>
        </p:spPr>
      </p:pic>
      <p:pic>
        <p:nvPicPr>
          <p:cNvPr id="11" name="Picture 2" descr="F:\картинки1\a2b16efda4b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4572008"/>
            <a:ext cx="5786446" cy="2285992"/>
          </a:xfrm>
          <a:prstGeom prst="rect">
            <a:avLst/>
          </a:prstGeom>
          <a:noFill/>
        </p:spPr>
      </p:pic>
      <p:pic>
        <p:nvPicPr>
          <p:cNvPr id="9" name="Picture 2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20" y="3143248"/>
            <a:ext cx="214314" cy="434972"/>
          </a:xfrm>
          <a:prstGeom prst="rect">
            <a:avLst/>
          </a:prstGeom>
          <a:noFill/>
        </p:spPr>
      </p:pic>
      <p:pic>
        <p:nvPicPr>
          <p:cNvPr id="12" name="Picture 12" descr="белка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357686" y="5500702"/>
            <a:ext cx="938213" cy="1150937"/>
          </a:xfrm>
          <a:prstGeom prst="rect">
            <a:avLst/>
          </a:prstGeom>
          <a:noFill/>
        </p:spPr>
      </p:pic>
      <p:pic>
        <p:nvPicPr>
          <p:cNvPr id="15" name="Picture 2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3643314"/>
            <a:ext cx="285752" cy="363534"/>
          </a:xfrm>
          <a:prstGeom prst="rect">
            <a:avLst/>
          </a:prstGeom>
          <a:noFill/>
        </p:spPr>
      </p:pic>
      <p:pic>
        <p:nvPicPr>
          <p:cNvPr id="16" name="Picture 22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071678"/>
            <a:ext cx="285752" cy="434972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928926" y="2428868"/>
            <a:ext cx="13580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ambria" pitchFamily="18" charset="0"/>
              </a:rPr>
              <a:t>8</a:t>
            </a:r>
            <a:r>
              <a:rPr lang="ru-RU" sz="3600" dirty="0" smtClean="0">
                <a:latin typeface="Cambria" pitchFamily="18" charset="0"/>
              </a:rPr>
              <a:t>-</a:t>
            </a:r>
            <a:r>
              <a:rPr lang="ru-RU" sz="3600" dirty="0" smtClean="0">
                <a:solidFill>
                  <a:srgbClr val="00B050"/>
                </a:solidFill>
                <a:latin typeface="Cambria" pitchFamily="18" charset="0"/>
              </a:rPr>
              <a:t>2</a:t>
            </a:r>
            <a:r>
              <a:rPr lang="ru-RU" sz="3600" dirty="0" smtClean="0">
                <a:latin typeface="Cambria" pitchFamily="18" charset="0"/>
              </a:rPr>
              <a:t>=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6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1\Мои документы\Мои рисунки\4aa534cbd92c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285728"/>
            <a:ext cx="8572560" cy="6357951"/>
          </a:xfrm>
          <a:prstGeom prst="rect">
            <a:avLst/>
          </a:prstGeom>
          <a:noFill/>
        </p:spPr>
      </p:pic>
      <p:pic>
        <p:nvPicPr>
          <p:cNvPr id="12" name="Picture 13" descr="MCj0424752000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5572140"/>
            <a:ext cx="1357322" cy="101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newy20"/>
          <p:cNvPicPr>
            <a:picLocks noGrp="1" noChangeAspect="1" noChangeArrowheads="1" noCrop="1"/>
          </p:cNvPicPr>
          <p:nvPr>
            <p:ph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5143504" y="857232"/>
            <a:ext cx="4357718" cy="6730245"/>
          </a:xfrm>
          <a:prstGeom prst="rect">
            <a:avLst/>
          </a:prstGeom>
          <a:noFill/>
          <a:ln/>
        </p:spPr>
      </p:pic>
      <p:sp>
        <p:nvSpPr>
          <p:cNvPr id="13" name="TextBox 12"/>
          <p:cNvSpPr txBox="1"/>
          <p:nvPr/>
        </p:nvSpPr>
        <p:spPr>
          <a:xfrm>
            <a:off x="5500694" y="285728"/>
            <a:ext cx="33575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 Мишки на ёлке висели игрушки.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Четыре  игрушки упали с макушки…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«Сколько игрушек осталось на ёлке?»-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Думал медведь, подметая осколки.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Bookman Old Style" pitchFamily="18" charset="0"/>
              </a:rPr>
              <a:t>Используемые источники:</a:t>
            </a:r>
            <a:endParaRPr lang="ru-RU" sz="36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Андрей Усачёв «</a:t>
            </a:r>
            <a:r>
              <a:rPr lang="ru-RU" dirty="0" err="1" smtClean="0">
                <a:solidFill>
                  <a:srgbClr val="0000FF"/>
                </a:solidFill>
              </a:rPr>
              <a:t>Считарь</a:t>
            </a:r>
            <a:r>
              <a:rPr lang="ru-RU" dirty="0" smtClean="0">
                <a:solidFill>
                  <a:srgbClr val="0000FF"/>
                </a:solidFill>
              </a:rPr>
              <a:t>»</a:t>
            </a:r>
          </a:p>
          <a:p>
            <a:r>
              <a:rPr lang="ru-RU" u="sng" dirty="0" smtClean="0">
                <a:solidFill>
                  <a:srgbClr val="002060"/>
                </a:solidFill>
                <a:hlinkClick r:id="rId3"/>
              </a:rPr>
              <a:t>http://forum.materinstvo.ru/index.php?s=d0c1a26d8e62fe7927b9208c2de446cd&amp;showforum=223</a:t>
            </a:r>
            <a:endParaRPr lang="ru-RU" u="sng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00FF"/>
                </a:solidFill>
              </a:rPr>
              <a:t>www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r>
              <a:rPr lang="ru-RU" dirty="0" err="1" smtClean="0">
                <a:solidFill>
                  <a:srgbClr val="0000FF"/>
                </a:solidFill>
              </a:rPr>
              <a:t>Яндекс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r>
              <a:rPr lang="en-US" dirty="0" err="1" smtClean="0">
                <a:solidFill>
                  <a:srgbClr val="0000FF"/>
                </a:solidFill>
              </a:rPr>
              <a:t>ru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www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r>
              <a:rPr lang="en-US" dirty="0" err="1" smtClean="0">
                <a:solidFill>
                  <a:srgbClr val="0000FF"/>
                </a:solidFill>
              </a:rPr>
              <a:t>Lenagold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r>
              <a:rPr lang="en-US" dirty="0" err="1" smtClean="0">
                <a:solidFill>
                  <a:srgbClr val="0000FF"/>
                </a:solidFill>
              </a:rPr>
              <a:t>ru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 smtClean="0">
                <a:solidFill>
                  <a:srgbClr val="0000FF"/>
                </a:solidFill>
              </a:rPr>
              <a:t>www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r>
              <a:rPr lang="en-US" dirty="0" err="1" smtClean="0">
                <a:solidFill>
                  <a:srgbClr val="0000FF"/>
                </a:solidFill>
              </a:rPr>
              <a:t>animashky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r>
              <a:rPr lang="en-US" dirty="0" err="1" smtClean="0">
                <a:solidFill>
                  <a:srgbClr val="0000FF"/>
                </a:solidFill>
              </a:rPr>
              <a:t>ru</a:t>
            </a:r>
            <a:endParaRPr lang="ru-RU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4" descr="F:\картинки1\1272141373_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881312" cy="2741610"/>
          </a:xfrm>
          <a:prstGeom prst="rect">
            <a:avLst/>
          </a:prstGeom>
          <a:noFill/>
        </p:spPr>
      </p:pic>
      <p:pic>
        <p:nvPicPr>
          <p:cNvPr id="8" name="Picture 3" descr="F:\картинки1\цыпленок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8" y="3000372"/>
            <a:ext cx="2393956" cy="365284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643570" y="2786058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Century" pitchFamily="18" charset="0"/>
              </a:rPr>
              <a:t>2</a:t>
            </a:r>
            <a:r>
              <a:rPr lang="ru-RU" sz="3200" dirty="0" smtClean="0">
                <a:latin typeface="Century" pitchFamily="18" charset="0"/>
              </a:rPr>
              <a:t>+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1</a:t>
            </a:r>
            <a:r>
              <a:rPr lang="ru-RU" sz="3200" dirty="0" smtClean="0">
                <a:latin typeface="Century" pitchFamily="18" charset="0"/>
              </a:rPr>
              <a:t>=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Century" pitchFamily="18" charset="0"/>
              </a:rPr>
              <a:t>3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Century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72132" y="5072074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Century" pitchFamily="18" charset="0"/>
              </a:rPr>
              <a:t>2</a:t>
            </a:r>
            <a:r>
              <a:rPr lang="ru-RU" sz="3200" dirty="0" smtClean="0">
                <a:latin typeface="Century" pitchFamily="18" charset="0"/>
              </a:rPr>
              <a:t>+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3</a:t>
            </a:r>
            <a:r>
              <a:rPr lang="ru-RU" sz="3200" dirty="0" smtClean="0">
                <a:latin typeface="Century" pitchFamily="18" charset="0"/>
              </a:rPr>
              <a:t>=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Century" pitchFamily="18" charset="0"/>
              </a:rPr>
              <a:t>5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2" name="Picture 2" descr="F:\картинки1\44b92352e73e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429264"/>
            <a:ext cx="9358346" cy="16430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57224" y="2143116"/>
            <a:ext cx="607221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Попросят вас сложить дрова….</a:t>
            </a:r>
            <a:br>
              <a:rPr lang="ru-RU" sz="2800" dirty="0" smtClean="0"/>
            </a:br>
            <a:r>
              <a:rPr lang="ru-RU" sz="2800" dirty="0" smtClean="0"/>
              <a:t>Полено раз, полено два.</a:t>
            </a:r>
            <a:br>
              <a:rPr lang="ru-RU" sz="2800" dirty="0" smtClean="0"/>
            </a:br>
            <a:r>
              <a:rPr lang="ru-RU" sz="2800" dirty="0" smtClean="0"/>
              <a:t>Два плюс один- выходит три.</a:t>
            </a:r>
            <a:br>
              <a:rPr lang="ru-RU" sz="2800" dirty="0" smtClean="0"/>
            </a:br>
            <a:r>
              <a:rPr lang="ru-RU" sz="2800" dirty="0" smtClean="0"/>
              <a:t>Не веришь, посмотри.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Попробуй дальше сам считать.</a:t>
            </a:r>
            <a:br>
              <a:rPr lang="ru-RU" sz="2800" dirty="0" smtClean="0"/>
            </a:br>
            <a:r>
              <a:rPr lang="ru-RU" sz="2800" dirty="0" smtClean="0"/>
              <a:t>    Два плюс три - получим пять….                               </a:t>
            </a:r>
            <a:br>
              <a:rPr lang="ru-RU" sz="2800" dirty="0" smtClean="0"/>
            </a:br>
            <a:r>
              <a:rPr lang="ru-RU" sz="2800" dirty="0" smtClean="0"/>
              <a:t>У тех, кто не полениться,</a:t>
            </a:r>
            <a:br>
              <a:rPr lang="ru-RU" sz="2800" dirty="0" smtClean="0"/>
            </a:br>
            <a:r>
              <a:rPr lang="ru-RU" sz="2800" dirty="0" smtClean="0"/>
              <a:t>Получится поленница.</a:t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2" descr="F:\картинки1\22f30b14e390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20810" y="1285861"/>
            <a:ext cx="3823190" cy="557214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-714412" y="128586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Теперь мы кубики возьмём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сложим кошке новый дом: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Возьмём два этажа сперва,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 после к двум прибавим два…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Попробуй, два плюс два сложи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сосчитай все этажи.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3714752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Century" pitchFamily="18" charset="0"/>
              </a:rPr>
              <a:t>2</a:t>
            </a:r>
            <a:r>
              <a:rPr lang="ru-RU" sz="3200" dirty="0" smtClean="0">
                <a:latin typeface="Century" pitchFamily="18" charset="0"/>
              </a:rPr>
              <a:t>+</a:t>
            </a:r>
            <a:r>
              <a:rPr lang="ru-RU" sz="3200" dirty="0" smtClean="0">
                <a:solidFill>
                  <a:srgbClr val="00B050"/>
                </a:solidFill>
                <a:latin typeface="Century" pitchFamily="18" charset="0"/>
              </a:rPr>
              <a:t>2</a:t>
            </a:r>
            <a:r>
              <a:rPr lang="ru-RU" sz="3200" dirty="0" smtClean="0">
                <a:latin typeface="Century" pitchFamily="18" charset="0"/>
              </a:rPr>
              <a:t>=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Century" pitchFamily="18" charset="0"/>
              </a:rPr>
              <a:t>4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0" name="Picture 3" descr="F:\картинки1\с зонтиком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970343"/>
            <a:ext cx="2857488" cy="288765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4" descr="F:\картинки1\50510c8c10da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357299"/>
            <a:ext cx="4525963" cy="550070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14810" y="57148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Мама ежиха</a:t>
            </a:r>
            <a:br>
              <a:rPr lang="ru-RU" sz="2400" dirty="0" smtClean="0"/>
            </a:br>
            <a:r>
              <a:rPr lang="ru-RU" sz="2400" dirty="0" smtClean="0"/>
              <a:t>Нашла две свинушки,</a:t>
            </a:r>
            <a:br>
              <a:rPr lang="ru-RU" sz="2400" dirty="0" smtClean="0"/>
            </a:br>
            <a:r>
              <a:rPr lang="ru-RU" sz="2400" dirty="0" smtClean="0"/>
              <a:t>А маленький ёжик-</a:t>
            </a:r>
            <a:br>
              <a:rPr lang="ru-RU" sz="2400" dirty="0" smtClean="0"/>
            </a:br>
            <a:r>
              <a:rPr lang="ru-RU" sz="2400" dirty="0" smtClean="0"/>
              <a:t>Четыре волнушки.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Сложили грибы возле дома ежи.</a:t>
            </a:r>
            <a:br>
              <a:rPr lang="ru-RU" sz="2400" dirty="0" smtClean="0"/>
            </a:br>
            <a:r>
              <a:rPr lang="ru-RU" sz="2400" dirty="0" smtClean="0"/>
              <a:t>И ты их, пожалуйста , тоже сложи!</a:t>
            </a:r>
            <a:endParaRPr lang="ru-RU" sz="2400" dirty="0"/>
          </a:p>
        </p:txBody>
      </p:sp>
      <p:pic>
        <p:nvPicPr>
          <p:cNvPr id="9" name="Picture 19" descr="grib0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5357826"/>
            <a:ext cx="1223962" cy="1087438"/>
          </a:xfrm>
          <a:prstGeom prst="rect">
            <a:avLst/>
          </a:prstGeom>
          <a:noFill/>
        </p:spPr>
      </p:pic>
      <p:pic>
        <p:nvPicPr>
          <p:cNvPr id="10" name="Picture 19" descr="grib0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86182" y="5770562"/>
            <a:ext cx="1223962" cy="1087438"/>
          </a:xfrm>
          <a:prstGeom prst="rect">
            <a:avLst/>
          </a:prstGeom>
          <a:noFill/>
        </p:spPr>
      </p:pic>
      <p:pic>
        <p:nvPicPr>
          <p:cNvPr id="11" name="Picture 3" descr="F:\картинки1\ПНГ (8)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86446" y="5000636"/>
            <a:ext cx="1643074" cy="1857364"/>
          </a:xfrm>
          <a:prstGeom prst="rect">
            <a:avLst/>
          </a:prstGeom>
          <a:noFill/>
        </p:spPr>
      </p:pic>
      <p:pic>
        <p:nvPicPr>
          <p:cNvPr id="12" name="Picture 2" descr="F:\картинки1\ежиха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86578" y="3143248"/>
            <a:ext cx="2643206" cy="314324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786446" y="3786190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Century" pitchFamily="18" charset="0"/>
              </a:rPr>
              <a:t>2</a:t>
            </a:r>
            <a:r>
              <a:rPr lang="ru-RU" sz="3200" dirty="0" smtClean="0">
                <a:latin typeface="Century" pitchFamily="18" charset="0"/>
              </a:rPr>
              <a:t>+</a:t>
            </a:r>
            <a:r>
              <a:rPr lang="ru-RU" sz="3200" dirty="0" smtClean="0">
                <a:solidFill>
                  <a:srgbClr val="00B050"/>
                </a:solidFill>
                <a:latin typeface="Century" pitchFamily="18" charset="0"/>
              </a:rPr>
              <a:t>4</a:t>
            </a:r>
            <a:r>
              <a:rPr lang="ru-RU" sz="3200" dirty="0" smtClean="0">
                <a:latin typeface="Century" pitchFamily="18" charset="0"/>
              </a:rPr>
              <a:t>=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Century" pitchFamily="18" charset="0"/>
              </a:rPr>
              <a:t>6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5" name="Picture 6" descr="D:\Школьные файлы\ПАПКА  ДЛЯ  СКАЧИВАНИЯ\Картинки для физкультминутки\E0VH21CAPKOEZ3CAL3TUATCAZWR6AHCALN18GRCASZU733CAW7BUBVCA0P77X2CA7B30MECAN1BXPYCAK13F5LCATO6WSPCA51NG53CAINWAOACAJ71TOOCAYQC2JQCAFX8X2UCA52DMQOCAFEFSNCCAZQ06HR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3F8F4"/>
              </a:clrFrom>
              <a:clrTo>
                <a:srgbClr val="F3F8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5572140"/>
            <a:ext cx="733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D:\Школьные файлы\ПАПКА  ДЛЯ  СКАЧИВАНИЯ\Картинки для физкультминутки\E0VH21CAPKOEZ3CAL3TUATCAZWR6AHCALN18GRCASZU733CAW7BUBVCA0P77X2CA7B30MECAN1BXPYCAK13F5LCATO6WSPCA51NG53CAINWAOACAJ71TOOCAYQC2JQCAFX8X2UCA52DMQOCAFEFSNCCAZQ06HR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3F8F4"/>
              </a:clrFrom>
              <a:clrTo>
                <a:srgbClr val="F3F8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4000504"/>
            <a:ext cx="733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D:\Школьные файлы\ПАПКА  ДЛЯ  СКАЧИВАНИЯ\Картинки для физкультминутки\E0VH21CAPKOEZ3CAL3TUATCAZWR6AHCALN18GRCASZU733CAW7BUBVCA0P77X2CA7B30MECAN1BXPYCAK13F5LCATO6WSPCA51NG53CAINWAOACAJ71TOOCAYQC2JQCAFX8X2UCA52DMQOCAFEFSNCCAZQ06HR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3F8F4"/>
              </a:clrFrom>
              <a:clrTo>
                <a:srgbClr val="F3F8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2714620"/>
            <a:ext cx="733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" descr="D:\Школьные файлы\ПАПКА  ДЛЯ  СКАЧИВАНИЯ\Картинки для физкультминутки\E0VH21CAPKOEZ3CAL3TUATCAZWR6AHCALN18GRCASZU733CAW7BUBVCA0P77X2CA7B30MECAN1BXPYCAK13F5LCATO6WSPCA51NG53CAINWAOACAJ71TOOCAYQC2JQCAFX8X2UCA52DMQOCAFEFSNCCAZQ06HR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3F8F4"/>
              </a:clrFrom>
              <a:clrTo>
                <a:srgbClr val="F3F8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4214818"/>
            <a:ext cx="733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F:\картинки1\1f9dca10aed5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2071678"/>
            <a:ext cx="4525963" cy="452596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728" y="428604"/>
            <a:ext cx="717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Четыре урока ребята сидели:</a:t>
            </a:r>
          </a:p>
          <a:p>
            <a:r>
              <a:rPr lang="ru-RU" sz="3200" dirty="0" smtClean="0"/>
              <a:t>Четыре учебника было в портфеле.</a:t>
            </a:r>
          </a:p>
          <a:p>
            <a:r>
              <a:rPr lang="ru-RU" sz="3200" dirty="0" smtClean="0"/>
              <a:t>Плюс дома четыре- стояли на полке….</a:t>
            </a:r>
          </a:p>
          <a:p>
            <a:r>
              <a:rPr lang="ru-RU" sz="3200" dirty="0" smtClean="0"/>
              <a:t>Их вместе сложили- получится сколько?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643702" y="2643182"/>
            <a:ext cx="17395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Consolas" pitchFamily="49" charset="0"/>
              </a:rPr>
              <a:t>4</a:t>
            </a:r>
            <a:r>
              <a:rPr lang="ru-RU" sz="4400" dirty="0" smtClean="0">
                <a:latin typeface="Consolas" pitchFamily="49" charset="0"/>
              </a:rPr>
              <a:t>+</a:t>
            </a:r>
            <a:r>
              <a:rPr lang="ru-RU" sz="4400" dirty="0" smtClean="0">
                <a:solidFill>
                  <a:srgbClr val="00B050"/>
                </a:solidFill>
                <a:latin typeface="Consolas" pitchFamily="49" charset="0"/>
              </a:rPr>
              <a:t>4</a:t>
            </a:r>
            <a:r>
              <a:rPr lang="ru-RU" sz="4400" dirty="0" smtClean="0">
                <a:latin typeface="Consolas" pitchFamily="49" charset="0"/>
              </a:rPr>
              <a:t>=</a:t>
            </a: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  <a:latin typeface="Consolas" pitchFamily="49" charset="0"/>
              </a:rPr>
              <a:t>8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Consolas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3" descr="F:\картинки1\45f4ceade55f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3357562"/>
            <a:ext cx="2604524" cy="2806103"/>
          </a:xfrm>
          <a:prstGeom prst="rect">
            <a:avLst/>
          </a:prstGeom>
          <a:noFill/>
        </p:spPr>
      </p:pic>
      <p:pic>
        <p:nvPicPr>
          <p:cNvPr id="8" name="Picture 2" descr="F:\картинки1\собачк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12" y="3143248"/>
            <a:ext cx="2492379" cy="325120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57356" y="642918"/>
            <a:ext cx="5429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Дружок пришёл к Барбосу в гости.</a:t>
            </a:r>
            <a:br>
              <a:rPr lang="ru-RU" sz="2800" dirty="0" smtClean="0"/>
            </a:br>
            <a:r>
              <a:rPr lang="ru-RU" sz="2800" dirty="0" smtClean="0"/>
              <a:t>Дружок принёс три вкусных кости.</a:t>
            </a:r>
            <a:br>
              <a:rPr lang="ru-RU" sz="2800" dirty="0" smtClean="0"/>
            </a:br>
            <a:r>
              <a:rPr lang="ru-RU" sz="2800" dirty="0" smtClean="0"/>
              <a:t>Одну съел сам…. Теперь вопрос:</a:t>
            </a:r>
            <a:br>
              <a:rPr lang="ru-RU" sz="2800" dirty="0" smtClean="0"/>
            </a:br>
            <a:r>
              <a:rPr lang="ru-RU" sz="2800" dirty="0" smtClean="0"/>
              <a:t>А сколько съел костей Барбос?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0" name="Picture 6" descr="E:\Документы\презентации Начальная школа\Разработчику презентаций\Рисунки\79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2928934"/>
            <a:ext cx="224744" cy="324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14810" y="2571744"/>
            <a:ext cx="42030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/>
              <a:t>-</a:t>
            </a:r>
            <a:endParaRPr lang="ru-RU" sz="6000" dirty="0"/>
          </a:p>
        </p:txBody>
      </p:sp>
      <p:pic>
        <p:nvPicPr>
          <p:cNvPr id="12" name="Picture 4" descr="E:\Документы\презентации Начальная школа\Разработчику презентаций\Рисунки\77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0" y="2928934"/>
            <a:ext cx="175469" cy="324000"/>
          </a:xfrm>
          <a:prstGeom prst="rect">
            <a:avLst/>
          </a:prstGeom>
          <a:noFill/>
        </p:spPr>
      </p:pic>
      <p:pic>
        <p:nvPicPr>
          <p:cNvPr id="13" name="Picture 5" descr="E:\Документы\презентации Начальная школа\Разработчику презентаций\Рисунки\7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14942" y="2928934"/>
            <a:ext cx="220488" cy="3240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786314" y="2714620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=</a:t>
            </a:r>
            <a:endParaRPr lang="ru-RU" sz="4800" dirty="0"/>
          </a:p>
        </p:txBody>
      </p:sp>
      <p:pic>
        <p:nvPicPr>
          <p:cNvPr id="5122" name="Picture 2" descr="F:\картинки1\44b92352e73e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5500702"/>
            <a:ext cx="9358346" cy="1643050"/>
          </a:xfrm>
          <a:prstGeom prst="rect">
            <a:avLst/>
          </a:prstGeom>
          <a:noFill/>
        </p:spPr>
      </p:pic>
      <p:pic>
        <p:nvPicPr>
          <p:cNvPr id="15" name="Picture 4" descr="D:\Школьные файлы\ПАПКА  ДЛЯ  СКАЧИВАНИЯ\Картинки для физкультминутки\babochka265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63" y="214313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1" name="Picture 3" descr="F:\картинки1\14e453d9b9d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14346" y="-285776"/>
            <a:ext cx="2400300" cy="24003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071670" y="928670"/>
            <a:ext cx="617867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Cambria Math" pitchFamily="18" charset="0"/>
                <a:ea typeface="Cambria Math" pitchFamily="18" charset="0"/>
              </a:rPr>
              <a:t>Раз, два, три, четыре, пять….</a:t>
            </a:r>
          </a:p>
          <a:p>
            <a:r>
              <a:rPr lang="ru-RU" sz="3600" dirty="0" smtClean="0">
                <a:latin typeface="Cambria Math" pitchFamily="18" charset="0"/>
                <a:ea typeface="Cambria Math" pitchFamily="18" charset="0"/>
              </a:rPr>
              <a:t>Вышли зайцы погулять.</a:t>
            </a:r>
          </a:p>
          <a:p>
            <a:r>
              <a:rPr lang="ru-RU" sz="3600" dirty="0" smtClean="0">
                <a:latin typeface="Cambria Math" pitchFamily="18" charset="0"/>
                <a:ea typeface="Cambria Math" pitchFamily="18" charset="0"/>
              </a:rPr>
              <a:t>Двое зайцев потерялись.</a:t>
            </a:r>
          </a:p>
          <a:p>
            <a:r>
              <a:rPr lang="ru-RU" sz="3600" dirty="0" smtClean="0">
                <a:latin typeface="Cambria Math" pitchFamily="18" charset="0"/>
                <a:ea typeface="Cambria Math" pitchFamily="18" charset="0"/>
              </a:rPr>
              <a:t>Сколько до дому добрались?</a:t>
            </a:r>
            <a:endParaRPr lang="ru-RU" sz="36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3570" y="3571876"/>
            <a:ext cx="15231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entury" pitchFamily="18" charset="0"/>
              </a:rPr>
              <a:t>5</a:t>
            </a:r>
            <a:r>
              <a:rPr lang="ru-RU" sz="4000" dirty="0" smtClean="0">
                <a:latin typeface="Century" pitchFamily="18" charset="0"/>
              </a:rPr>
              <a:t>-</a:t>
            </a:r>
            <a:r>
              <a:rPr lang="ru-RU" sz="4000" dirty="0" smtClean="0">
                <a:solidFill>
                  <a:srgbClr val="00B050"/>
                </a:solidFill>
                <a:latin typeface="Century" pitchFamily="18" charset="0"/>
              </a:rPr>
              <a:t>2</a:t>
            </a:r>
            <a:r>
              <a:rPr lang="ru-RU" sz="4000" dirty="0" smtClean="0">
                <a:latin typeface="Century" pitchFamily="18" charset="0"/>
              </a:rPr>
              <a:t>=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Century" pitchFamily="18" charset="0"/>
              </a:rPr>
              <a:t>3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5" name="Picture 7" descr="зайчик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00364" y="4857760"/>
            <a:ext cx="1428760" cy="1654177"/>
          </a:xfrm>
          <a:prstGeom prst="rect">
            <a:avLst/>
          </a:prstGeom>
          <a:noFill/>
        </p:spPr>
      </p:pic>
      <p:pic>
        <p:nvPicPr>
          <p:cNvPr id="16" name="Picture 7" descr="зайчик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14480" y="4714884"/>
            <a:ext cx="1500198" cy="1797053"/>
          </a:xfrm>
          <a:prstGeom prst="rect">
            <a:avLst/>
          </a:prstGeom>
          <a:noFill/>
        </p:spPr>
      </p:pic>
      <p:pic>
        <p:nvPicPr>
          <p:cNvPr id="17" name="Picture 7" descr="зайчик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8596" y="4357694"/>
            <a:ext cx="1643074" cy="2225681"/>
          </a:xfrm>
          <a:prstGeom prst="rect">
            <a:avLst/>
          </a:prstGeom>
          <a:noFill/>
        </p:spPr>
      </p:pic>
      <p:pic>
        <p:nvPicPr>
          <p:cNvPr id="18" name="Picture 11" descr="заяц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357950" y="4643446"/>
            <a:ext cx="1325564" cy="1868490"/>
          </a:xfrm>
          <a:prstGeom prst="rect">
            <a:avLst/>
          </a:prstGeom>
          <a:noFill/>
        </p:spPr>
      </p:pic>
      <p:pic>
        <p:nvPicPr>
          <p:cNvPr id="19" name="Picture 11" descr="заяц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215206" y="4357694"/>
            <a:ext cx="1682754" cy="2225680"/>
          </a:xfrm>
          <a:prstGeom prst="rect">
            <a:avLst/>
          </a:prstGeom>
          <a:noFill/>
        </p:spPr>
      </p:pic>
      <p:pic>
        <p:nvPicPr>
          <p:cNvPr id="2050" name="Picture 2" descr="F:\картинки1\a2b16efda4be.png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5046681"/>
            <a:ext cx="8643998" cy="181131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14400" y="1785926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У Светы было пять конфет,</a:t>
            </a:r>
            <a:br>
              <a:rPr lang="ru-RU" sz="2800" dirty="0" smtClean="0"/>
            </a:br>
            <a:r>
              <a:rPr lang="ru-RU" sz="2800" dirty="0" smtClean="0"/>
              <a:t>Но отнял три из них сосед.</a:t>
            </a:r>
            <a:br>
              <a:rPr lang="ru-RU" sz="2800" dirty="0" smtClean="0"/>
            </a:br>
            <a:r>
              <a:rPr lang="ru-RU" sz="2800" dirty="0" smtClean="0"/>
              <a:t>Пять минус три: теперь у Светы</a:t>
            </a:r>
            <a:br>
              <a:rPr lang="ru-RU" sz="2800" dirty="0" smtClean="0"/>
            </a:br>
            <a:r>
              <a:rPr lang="ru-RU" sz="2800" dirty="0" smtClean="0"/>
              <a:t>Осталось ровно…. конфеты.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Нам этот факт даёт понять,</a:t>
            </a:r>
            <a:br>
              <a:rPr lang="ru-RU" sz="2800" dirty="0" smtClean="0"/>
            </a:br>
            <a:r>
              <a:rPr lang="ru-RU" sz="2800" dirty="0" smtClean="0"/>
              <a:t> Что значит </a:t>
            </a:r>
            <a:r>
              <a:rPr lang="ru-RU" sz="2800" i="1" dirty="0" smtClean="0">
                <a:solidFill>
                  <a:srgbClr val="C00000"/>
                </a:solidFill>
              </a:rPr>
              <a:t>вычесть</a:t>
            </a:r>
            <a:r>
              <a:rPr lang="ru-RU" sz="2800" dirty="0" smtClean="0"/>
              <a:t> и </a:t>
            </a:r>
            <a:r>
              <a:rPr lang="ru-RU" sz="2800" i="1" dirty="0" smtClean="0">
                <a:solidFill>
                  <a:srgbClr val="C00000"/>
                </a:solidFill>
              </a:rPr>
              <a:t>отнять.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074" name="Picture 2" descr="F:\картинки1\5a64b432ad89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6072" y="2143116"/>
            <a:ext cx="2307928" cy="4525963"/>
          </a:xfrm>
          <a:prstGeom prst="rect">
            <a:avLst/>
          </a:prstGeom>
          <a:noFill/>
        </p:spPr>
      </p:pic>
      <p:pic>
        <p:nvPicPr>
          <p:cNvPr id="3075" name="Picture 3" descr="F:\картинки1\post-33310-122581818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714620"/>
            <a:ext cx="3043241" cy="397510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29058" y="5357826"/>
            <a:ext cx="1285884" cy="55721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 rot="16200000">
            <a:off x="5077499" y="5495269"/>
            <a:ext cx="560638" cy="285752"/>
          </a:xfrm>
          <a:prstGeom prst="triangl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5400000">
            <a:off x="3462126" y="5467568"/>
            <a:ext cx="564032" cy="344548"/>
          </a:xfrm>
          <a:prstGeom prst="triangl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Скругленная соединительная линия 10"/>
          <p:cNvCxnSpPr/>
          <p:nvPr/>
        </p:nvCxnSpPr>
        <p:spPr>
          <a:xfrm rot="16200000" flipH="1">
            <a:off x="3964777" y="5393545"/>
            <a:ext cx="500066" cy="428628"/>
          </a:xfrm>
          <a:prstGeom prst="curvedConnector3">
            <a:avLst>
              <a:gd name="adj1" fmla="val 50000"/>
            </a:avLst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16200000" flipH="1">
            <a:off x="4393405" y="5464983"/>
            <a:ext cx="500066" cy="285752"/>
          </a:xfrm>
          <a:prstGeom prst="curvedConnector3">
            <a:avLst>
              <a:gd name="adj1" fmla="val 50000"/>
            </a:avLst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 rot="16200000" flipH="1">
            <a:off x="4714876" y="5500702"/>
            <a:ext cx="428628" cy="285752"/>
          </a:xfrm>
          <a:prstGeom prst="curvedConnector3">
            <a:avLst>
              <a:gd name="adj1" fmla="val 50000"/>
            </a:avLst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357818" y="178592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Century" pitchFamily="18" charset="0"/>
              </a:rPr>
              <a:t>2</a:t>
            </a:r>
            <a:r>
              <a:rPr lang="ru-RU" sz="3200" dirty="0" smtClean="0"/>
              <a:t>  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23" descr="multik15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14346" y="3214686"/>
            <a:ext cx="2857520" cy="3357586"/>
          </a:xfrm>
          <a:prstGeom prst="rect">
            <a:avLst/>
          </a:prstGeom>
          <a:noFill/>
        </p:spPr>
      </p:pic>
      <p:pic>
        <p:nvPicPr>
          <p:cNvPr id="10" name="Рисунок 25" descr="post-149122-125293296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0"/>
            <a:ext cx="2786050" cy="290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F:\картинки1\44b92352e73e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500702"/>
            <a:ext cx="9358346" cy="1643050"/>
          </a:xfrm>
          <a:prstGeom prst="rect">
            <a:avLst/>
          </a:prstGeom>
          <a:noFill/>
        </p:spPr>
      </p:pic>
      <p:pic>
        <p:nvPicPr>
          <p:cNvPr id="12" name="Picture 3" descr="F:\картинки1\14e453d9b9d3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2000232" cy="221455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143108" y="1714488"/>
            <a:ext cx="539994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На прогулку вышла кошка,</a:t>
            </a:r>
          </a:p>
          <a:p>
            <a:r>
              <a:rPr lang="ru-RU" sz="3600" dirty="0" smtClean="0"/>
              <a:t>Потеряла два сапожка.</a:t>
            </a:r>
          </a:p>
          <a:p>
            <a:r>
              <a:rPr lang="ru-RU" sz="3600" dirty="0" smtClean="0"/>
              <a:t>-Ух!- заухала сова.-</a:t>
            </a:r>
          </a:p>
          <a:p>
            <a:r>
              <a:rPr lang="ru-RU" sz="3600" dirty="0" smtClean="0"/>
              <a:t>И без двух осталось…</a:t>
            </a:r>
            <a:endParaRPr lang="ru-RU" sz="3600" dirty="0"/>
          </a:p>
        </p:txBody>
      </p:sp>
      <p:pic>
        <p:nvPicPr>
          <p:cNvPr id="15" name="Picture 23" descr="multik15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00562" y="5500702"/>
            <a:ext cx="1285884" cy="114298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500826" y="4429132"/>
            <a:ext cx="1388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entury" pitchFamily="18" charset="0"/>
              </a:rPr>
              <a:t>4</a:t>
            </a:r>
            <a:r>
              <a:rPr lang="ru-RU" sz="3600" dirty="0" smtClean="0">
                <a:latin typeface="Century" pitchFamily="18" charset="0"/>
              </a:rPr>
              <a:t>-</a:t>
            </a:r>
            <a:r>
              <a:rPr lang="ru-RU" sz="3600" dirty="0" smtClean="0">
                <a:solidFill>
                  <a:srgbClr val="00B050"/>
                </a:solidFill>
                <a:latin typeface="Century" pitchFamily="18" charset="0"/>
              </a:rPr>
              <a:t>2</a:t>
            </a:r>
            <a:r>
              <a:rPr lang="ru-RU" sz="3600" dirty="0" smtClean="0">
                <a:latin typeface="Century" pitchFamily="18" charset="0"/>
              </a:rPr>
              <a:t>=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entury" pitchFamily="18" charset="0"/>
              </a:rPr>
              <a:t>2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245</Words>
  <Application>Microsoft Office PowerPoint</Application>
  <PresentationFormat>Экран (4:3)</PresentationFormat>
  <Paragraphs>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У Светы было пять конфет, Но отнял три из них сосед. Пять минус три: теперь у Светы Осталось ровно…. конфеты.  Нам этот факт даёт понять,  Что значит вычесть и отнять. </vt:lpstr>
      <vt:lpstr>Слайд 9</vt:lpstr>
      <vt:lpstr>Слайд 10</vt:lpstr>
      <vt:lpstr>Слайд 11</vt:lpstr>
      <vt:lpstr>Слайд 12</vt:lpstr>
      <vt:lpstr>Слайд 13</vt:lpstr>
      <vt:lpstr>Используемые источники: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34</cp:revision>
  <dcterms:created xsi:type="dcterms:W3CDTF">2011-04-30T18:06:29Z</dcterms:created>
  <dcterms:modified xsi:type="dcterms:W3CDTF">2012-02-27T05:14:15Z</dcterms:modified>
</cp:coreProperties>
</file>