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31"/>
  </p:notesMasterIdLst>
  <p:sldIdLst>
    <p:sldId id="256" r:id="rId2"/>
    <p:sldId id="291" r:id="rId3"/>
    <p:sldId id="257" r:id="rId4"/>
    <p:sldId id="295" r:id="rId5"/>
    <p:sldId id="296" r:id="rId6"/>
    <p:sldId id="297" r:id="rId7"/>
    <p:sldId id="259" r:id="rId8"/>
    <p:sldId id="298" r:id="rId9"/>
    <p:sldId id="289" r:id="rId10"/>
    <p:sldId id="260" r:id="rId11"/>
    <p:sldId id="300" r:id="rId12"/>
    <p:sldId id="261" r:id="rId13"/>
    <p:sldId id="280" r:id="rId14"/>
    <p:sldId id="287" r:id="rId15"/>
    <p:sldId id="279" r:id="rId16"/>
    <p:sldId id="271" r:id="rId17"/>
    <p:sldId id="276" r:id="rId18"/>
    <p:sldId id="301" r:id="rId19"/>
    <p:sldId id="278" r:id="rId20"/>
    <p:sldId id="286" r:id="rId21"/>
    <p:sldId id="284" r:id="rId22"/>
    <p:sldId id="290" r:id="rId23"/>
    <p:sldId id="288" r:id="rId24"/>
    <p:sldId id="281" r:id="rId25"/>
    <p:sldId id="282" r:id="rId26"/>
    <p:sldId id="283" r:id="rId27"/>
    <p:sldId id="285" r:id="rId28"/>
    <p:sldId id="302" r:id="rId29"/>
    <p:sldId id="292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CC0066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CC0066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CC0066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CC0066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CC0066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rgbClr val="CC0066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rgbClr val="CC0066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rgbClr val="CC0066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rgbClr val="CC0066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660066"/>
    <a:srgbClr val="FFCC99"/>
    <a:srgbClr val="FFFFFF"/>
    <a:srgbClr val="3333FF"/>
    <a:srgbClr val="0000FF"/>
    <a:srgbClr val="000000"/>
    <a:srgbClr val="30ECEC"/>
    <a:srgbClr val="33CCFF"/>
    <a:srgbClr val="0066FF"/>
    <a:srgbClr val="933F8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4937" autoAdjust="0"/>
    <p:restoredTop sz="96570" autoAdjust="0"/>
  </p:normalViewPr>
  <p:slideViewPr>
    <p:cSldViewPr>
      <p:cViewPr varScale="1">
        <p:scale>
          <a:sx n="76" d="100"/>
          <a:sy n="76" d="100"/>
        </p:scale>
        <p:origin x="-1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7796812-6CAA-4049-BCD1-F0461807F862}" type="datetimeFigureOut">
              <a:rPr lang="ru-RU"/>
              <a:pPr>
                <a:defRPr/>
              </a:pPr>
              <a:t>30.11.2010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9E719EF-B986-4443-82DF-16C8E49EE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CFE3BE-19A4-449A-B91C-B48A1A78F6D5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7A393C-201B-4A64-BE11-D58D4B5AC7EC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15B2F6-6632-4DE2-A9AD-5ABB16354767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CAE83-B0A0-4A76-A277-69F5896A1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23CD3-2898-487D-9F98-1554864D1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BF8EF-EA4F-46CA-8220-B5DD9E4DD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25A39-E6E4-40AA-9CDA-05DC54007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061A76A3-12C0-4BA7-930D-4CA380735D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8458A-166C-4DB3-A553-971699D3D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9F8AD-13AD-4046-9B2C-3C94EAC56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69AB4-8322-482D-8407-6C2BE321DC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66C7C-B8E9-44C8-9CD0-38C665C815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A0F52-AA42-451C-A8F7-6A71CEBD1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7C8E4-BB35-44F2-BB95-96B3FAA22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366F6-A4B4-4D0C-8223-8FA7C0B9E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16287-29BC-40B2-BFC7-8ED4FF5F9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64441E6-ED11-4498-99CB-7F637D3EE9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3" r:id="rId2"/>
    <p:sldLayoutId id="2147483755" r:id="rId3"/>
    <p:sldLayoutId id="2147483752" r:id="rId4"/>
    <p:sldLayoutId id="2147483751" r:id="rId5"/>
    <p:sldLayoutId id="2147483750" r:id="rId6"/>
    <p:sldLayoutId id="2147483749" r:id="rId7"/>
    <p:sldLayoutId id="2147483748" r:id="rId8"/>
    <p:sldLayoutId id="2147483747" r:id="rId9"/>
    <p:sldLayoutId id="2147483746" r:id="rId10"/>
    <p:sldLayoutId id="2147483745" r:id="rId11"/>
    <p:sldLayoutId id="2147483756" r:id="rId12"/>
    <p:sldLayoutId id="214748375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20.xml"/><Relationship Id="rId3" Type="http://schemas.openxmlformats.org/officeDocument/2006/relationships/slide" Target="slide4.xml"/><Relationship Id="rId21" Type="http://schemas.openxmlformats.org/officeDocument/2006/relationships/slide" Target="slide23.xml"/><Relationship Id="rId7" Type="http://schemas.openxmlformats.org/officeDocument/2006/relationships/slide" Target="slide7.xml"/><Relationship Id="rId12" Type="http://schemas.openxmlformats.org/officeDocument/2006/relationships/slide" Target="slide13.xml"/><Relationship Id="rId17" Type="http://schemas.openxmlformats.org/officeDocument/2006/relationships/slide" Target="slide19.xml"/><Relationship Id="rId2" Type="http://schemas.openxmlformats.org/officeDocument/2006/relationships/slide" Target="slide3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23" Type="http://schemas.openxmlformats.org/officeDocument/2006/relationships/slide" Target="slide26.xml"/><Relationship Id="rId10" Type="http://schemas.openxmlformats.org/officeDocument/2006/relationships/slide" Target="slide11.xml"/><Relationship Id="rId19" Type="http://schemas.openxmlformats.org/officeDocument/2006/relationships/slide" Target="slide2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5.jpeg"/><Relationship Id="rId7" Type="http://schemas.openxmlformats.org/officeDocument/2006/relationships/slide" Target="slide29.xm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slide" Target="slide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500174"/>
            <a:ext cx="9144000" cy="350046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CC0099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Синтетические высокомолекулярные соединения и полимеры </a:t>
            </a:r>
            <a:br>
              <a:rPr lang="ru-RU" sz="5400" b="1" dirty="0">
                <a:ln w="11430"/>
                <a:solidFill>
                  <a:srgbClr val="CC0099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5400" b="1" dirty="0">
                <a:ln w="11430"/>
                <a:solidFill>
                  <a:srgbClr val="CC0099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их основе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8509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14296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Физические свойства ВМС</a:t>
            </a:r>
          </a:p>
        </p:txBody>
      </p:sp>
      <p:sp>
        <p:nvSpPr>
          <p:cNvPr id="8195" name="Text Box 10"/>
          <p:cNvSpPr txBox="1">
            <a:spLocks noChangeArrowheads="1"/>
          </p:cNvSpPr>
          <p:nvPr/>
        </p:nvSpPr>
        <p:spPr bwMode="auto">
          <a:xfrm>
            <a:off x="4211638" y="1484313"/>
            <a:ext cx="295275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40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1400">
                <a:solidFill>
                  <a:schemeClr val="tx1"/>
                </a:solidFill>
              </a:rPr>
              <a:t>     </a:t>
            </a:r>
            <a:r>
              <a:rPr lang="ru-RU" sz="1400">
                <a:solidFill>
                  <a:srgbClr val="F8F8F8"/>
                </a:solidFill>
              </a:rPr>
              <a:t>(строение хаотичное</a:t>
            </a:r>
            <a:r>
              <a:rPr lang="ru-RU" sz="1800">
                <a:solidFill>
                  <a:srgbClr val="F8F8F8"/>
                </a:solidFill>
              </a:rPr>
              <a:t>)</a:t>
            </a:r>
          </a:p>
        </p:txBody>
      </p:sp>
      <p:sp>
        <p:nvSpPr>
          <p:cNvPr id="8196" name="Text Box 11"/>
          <p:cNvSpPr txBox="1">
            <a:spLocks noChangeArrowheads="1"/>
          </p:cNvSpPr>
          <p:nvPr/>
        </p:nvSpPr>
        <p:spPr bwMode="auto">
          <a:xfrm>
            <a:off x="250825" y="1412875"/>
            <a:ext cx="4897438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1800">
                <a:solidFill>
                  <a:schemeClr val="tx1"/>
                </a:solidFill>
              </a:rPr>
              <a:t>(</a:t>
            </a:r>
            <a:r>
              <a:rPr lang="ru-RU" sz="1400">
                <a:solidFill>
                  <a:schemeClr val="tx1"/>
                </a:solidFill>
              </a:rPr>
              <a:t>упорядоченное расположение макромолекул)</a:t>
            </a:r>
          </a:p>
        </p:txBody>
      </p:sp>
      <p:sp>
        <p:nvSpPr>
          <p:cNvPr id="8197" name="Line 13"/>
          <p:cNvSpPr>
            <a:spLocks noChangeShapeType="1"/>
          </p:cNvSpPr>
          <p:nvPr/>
        </p:nvSpPr>
        <p:spPr bwMode="auto">
          <a:xfrm flipH="1">
            <a:off x="928688" y="1357313"/>
            <a:ext cx="1223962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198" name="Line 14"/>
          <p:cNvSpPr>
            <a:spLocks noChangeShapeType="1"/>
          </p:cNvSpPr>
          <p:nvPr/>
        </p:nvSpPr>
        <p:spPr bwMode="auto">
          <a:xfrm>
            <a:off x="3714750" y="1357313"/>
            <a:ext cx="1223963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9224" name="Picture 15" descr="маша 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785794"/>
            <a:ext cx="1222376" cy="1385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5" name="Picture 16" descr="маша 0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8511" y="2285992"/>
            <a:ext cx="3025489" cy="935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6" name="Picture 17" descr="маша 0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5072074"/>
            <a:ext cx="3143272" cy="1612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7" name="Picture 18" descr="маша 01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5553665"/>
            <a:ext cx="2428892" cy="1304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8" name="Picture 19" descr="маша 0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27025" y="3429000"/>
            <a:ext cx="3116975" cy="1509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9" name="Picture 20" descr="полимеры 00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43834" y="785794"/>
            <a:ext cx="1285852" cy="1455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5" name="Picture 15" descr="C:\Documents and Settings\Администратор\Рабочий стол\)))\химия\Syndiotactic_polypropene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357438"/>
            <a:ext cx="3214688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3"/>
          <p:cNvSpPr>
            <a:spLocks noGrp="1" noChangeArrowheads="1"/>
          </p:cNvSpPr>
          <p:nvPr>
            <p:ph idx="1"/>
          </p:nvPr>
        </p:nvSpPr>
        <p:spPr>
          <a:xfrm>
            <a:off x="0" y="1071563"/>
            <a:ext cx="5976938" cy="5786437"/>
          </a:xfrm>
        </p:spPr>
        <p:txBody>
          <a:bodyPr/>
          <a:lstStyle/>
          <a:p>
            <a:pPr marL="609600" indent="-609600" algn="ctr" eaLnBrk="1" hangingPunct="1"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CC0099"/>
                </a:solidFill>
              </a:rPr>
              <a:t>Полимеры</a:t>
            </a:r>
          </a:p>
          <a:p>
            <a:pPr marL="609600" indent="-609600" algn="ctr" eaLnBrk="1" hangingPunct="1"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660066"/>
                </a:solidFill>
              </a:rPr>
              <a:t>Кристаллические        Аморфные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dirty="0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800" b="1" dirty="0" smtClean="0">
                <a:solidFill>
                  <a:srgbClr val="000000"/>
                </a:solidFill>
              </a:rPr>
              <a:t>Чем выше кристалличность полимера, тем выше его прочность, однако в одной молекуле встречаются кристаллические и аморфные области.                                                                                     Повышение кристалличности (упорядоченности) достигается специальными мерами, такими, как вытяжка, протягивание сквозь фильеры с получением нитей.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800" b="1" dirty="0" smtClean="0">
                <a:solidFill>
                  <a:srgbClr val="000000"/>
                </a:solidFill>
              </a:rPr>
              <a:t>Нитевидные молекулы обладают высокой гибкостью. Под воздействием теплового движения они изогнуты и сплетены в клубок. При приложении нагрузки они частично растягиваются, после снятия нагрузки тепловое движение восстанавливает исходное состояние.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800" b="1" dirty="0" smtClean="0">
                <a:solidFill>
                  <a:srgbClr val="000000"/>
                </a:solidFill>
              </a:rPr>
              <a:t>Применение ВМС.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1600" dirty="0" smtClean="0">
              <a:solidFill>
                <a:srgbClr val="000000"/>
              </a:solidFill>
            </a:endParaRPr>
          </a:p>
        </p:txBody>
      </p:sp>
      <p:sp>
        <p:nvSpPr>
          <p:cNvPr id="15" name="Стрелка влево 14">
            <a:hlinkClick r:id="rId9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57222" y="1285860"/>
            <a:ext cx="5000660" cy="6000792"/>
          </a:xfrm>
        </p:spPr>
        <p:txBody>
          <a:bodyPr/>
          <a:lstStyle/>
          <a:p>
            <a:pPr algn="ctr">
              <a:buNone/>
            </a:pPr>
            <a:r>
              <a:rPr lang="en-US" sz="2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ru-RU" sz="2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Полимеризация, в которой участвуют два или несколько различных мономеров. В результате </a:t>
            </a:r>
            <a:r>
              <a:rPr lang="ru-RU" sz="2400" b="1" dirty="0" err="1" smtClean="0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сополимеризации</a:t>
            </a:r>
            <a:r>
              <a:rPr lang="ru-RU" sz="2400" b="1" dirty="0" smtClean="0">
                <a:solidFill>
                  <a:srgbClr val="FF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образуются сополимеры, макромолекулы которых состоят из двух или более разнородных структурных звеньев. Сополимеризация позволяет получать высокомолекулярные вещества с разнообразными свойствами.</a:t>
            </a:r>
            <a:endParaRPr lang="en-US" sz="2400" b="1" dirty="0" smtClean="0"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b="1" dirty="0" smtClean="0">
              <a:solidFill>
                <a:srgbClr val="FF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357166"/>
            <a:ext cx="7647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СОПОЛИМЕРИЗАЦИЯ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0" name="Picture 2" descr="F:\предметы\химия\конкурс\сополимерезация\hm513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06" y="1500174"/>
            <a:ext cx="4500594" cy="51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0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214313" y="1428750"/>
            <a:ext cx="4032250" cy="5229225"/>
          </a:xfrm>
        </p:spPr>
        <p:txBody>
          <a:bodyPr>
            <a:normAutofit fontScale="92500"/>
          </a:bodyPr>
          <a:lstStyle/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4000" dirty="0">
                <a:solidFill>
                  <a:srgbClr val="11119B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Полимеризация</a:t>
            </a:r>
            <a:r>
              <a:rPr lang="ru-RU" sz="3600" dirty="0">
                <a:solidFill>
                  <a:srgbClr val="11119B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DD"/>
                    </a:outerShdw>
                  </a:cont>
                  <a:cont type="tree" name="">
                    <a:effect ref="fillLine"/>
                    <a:outerShdw dist="38100" dir="2700000" algn="tl">
                      <a:srgbClr val="99987A"/>
                    </a:outerShdw>
                  </a:cont>
                  <a:effect ref="fillLine"/>
                </a:effectDag>
              </a:rPr>
              <a:t> </a:t>
            </a:r>
            <a:r>
              <a:rPr lang="ru-RU" sz="4000" dirty="0">
                <a:solidFill>
                  <a:srgbClr val="000000"/>
                </a:solidFill>
              </a:rPr>
              <a:t>– </a:t>
            </a:r>
            <a:r>
              <a:rPr lang="ru-RU" sz="2800" dirty="0">
                <a:solidFill>
                  <a:srgbClr val="000000"/>
                </a:solidFill>
              </a:rPr>
              <a:t>процесс образования</a:t>
            </a:r>
            <a:r>
              <a:rPr lang="ru-RU" sz="2400" dirty="0">
                <a:solidFill>
                  <a:srgbClr val="000000"/>
                </a:solidFill>
              </a:rPr>
              <a:t> ВМС </a:t>
            </a:r>
            <a:r>
              <a:rPr lang="ru-RU" sz="2800" dirty="0">
                <a:solidFill>
                  <a:srgbClr val="000000"/>
                </a:solidFill>
              </a:rPr>
              <a:t>соединением мономеров.</a:t>
            </a:r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800" u="sng" dirty="0">
                <a:solidFill>
                  <a:srgbClr val="000000"/>
                </a:solidFill>
              </a:rPr>
              <a:t>Получение </a:t>
            </a:r>
            <a:r>
              <a:rPr lang="ru-RU" sz="2800" u="sng" dirty="0" smtClean="0">
                <a:solidFill>
                  <a:srgbClr val="000000"/>
                </a:solidFill>
              </a:rPr>
              <a:t>полиэтилена</a:t>
            </a:r>
            <a:r>
              <a:rPr lang="en-US" sz="2800" u="sng" dirty="0" smtClean="0">
                <a:solidFill>
                  <a:srgbClr val="000000"/>
                </a:solidFill>
              </a:rPr>
              <a:t>:</a:t>
            </a:r>
            <a:endParaRPr lang="ru-RU" sz="2800" u="sng" dirty="0">
              <a:solidFill>
                <a:srgbClr val="000000"/>
              </a:solidFill>
            </a:endParaRPr>
          </a:p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en-US" sz="2800" b="1" dirty="0">
                <a:solidFill>
                  <a:srgbClr val="000000"/>
                </a:solidFill>
              </a:rPr>
              <a:t>CH</a:t>
            </a:r>
            <a:r>
              <a:rPr lang="en-US" sz="2800" b="1" baseline="-25000" dirty="0">
                <a:solidFill>
                  <a:srgbClr val="000000"/>
                </a:solidFill>
              </a:rPr>
              <a:t>2</a:t>
            </a:r>
            <a:r>
              <a:rPr lang="en-US" sz="2800" b="1" dirty="0">
                <a:solidFill>
                  <a:srgbClr val="000000"/>
                </a:solidFill>
              </a:rPr>
              <a:t>= C</a:t>
            </a:r>
            <a:r>
              <a:rPr lang="ru-RU" sz="2800" b="1" dirty="0">
                <a:solidFill>
                  <a:srgbClr val="000000"/>
                </a:solidFill>
              </a:rPr>
              <a:t>Н</a:t>
            </a:r>
            <a:r>
              <a:rPr lang="en-US" sz="2800" b="1" baseline="-25000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+</a:t>
            </a:r>
            <a:r>
              <a:rPr lang="en-US" sz="2800" b="1" dirty="0">
                <a:solidFill>
                  <a:srgbClr val="000000"/>
                </a:solidFill>
              </a:rPr>
              <a:t>CH</a:t>
            </a:r>
            <a:r>
              <a:rPr lang="en-US" sz="2800" b="1" baseline="-25000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=</a:t>
            </a:r>
            <a:r>
              <a:rPr lang="en-US" sz="2800" b="1" dirty="0">
                <a:solidFill>
                  <a:srgbClr val="000000"/>
                </a:solidFill>
              </a:rPr>
              <a:t>CH</a:t>
            </a:r>
            <a:r>
              <a:rPr lang="en-US" sz="2800" b="1" baseline="-25000" dirty="0">
                <a:solidFill>
                  <a:srgbClr val="000000"/>
                </a:solidFill>
              </a:rPr>
              <a:t>2</a:t>
            </a:r>
            <a:r>
              <a:rPr lang="ru-RU" sz="2800" b="1" baseline="-25000" dirty="0">
                <a:solidFill>
                  <a:srgbClr val="000000"/>
                </a:solidFill>
              </a:rPr>
              <a:t> </a:t>
            </a:r>
            <a:r>
              <a:rPr lang="ru-RU" sz="2800" b="1" dirty="0">
                <a:solidFill>
                  <a:srgbClr val="000000"/>
                </a:solidFill>
                <a:sym typeface="Symbol" pitchFamily="18" charset="2"/>
              </a:rPr>
              <a:t></a:t>
            </a:r>
          </a:p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Symbol" pitchFamily="18" charset="2"/>
              <a:buChar char="®"/>
              <a:defRPr/>
            </a:pPr>
            <a:r>
              <a:rPr lang="en-US" sz="2800" b="1" dirty="0">
                <a:solidFill>
                  <a:srgbClr val="000000"/>
                </a:solidFill>
              </a:rPr>
              <a:t>CH</a:t>
            </a:r>
            <a:r>
              <a:rPr lang="en-US" sz="2800" b="1" baseline="-25000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-</a:t>
            </a:r>
            <a:r>
              <a:rPr lang="en-US" sz="2800" b="1" dirty="0">
                <a:solidFill>
                  <a:srgbClr val="000000"/>
                </a:solidFill>
              </a:rPr>
              <a:t> CH</a:t>
            </a:r>
            <a:r>
              <a:rPr lang="en-US" sz="2800" b="1" baseline="-25000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-</a:t>
            </a:r>
            <a:r>
              <a:rPr lang="en-US" sz="2800" b="1" dirty="0">
                <a:solidFill>
                  <a:srgbClr val="000000"/>
                </a:solidFill>
              </a:rPr>
              <a:t>CH</a:t>
            </a:r>
            <a:r>
              <a:rPr lang="en-US" sz="2800" b="1" baseline="-25000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-</a:t>
            </a:r>
            <a:r>
              <a:rPr lang="en-US" sz="2800" b="1" dirty="0">
                <a:solidFill>
                  <a:srgbClr val="000000"/>
                </a:solidFill>
              </a:rPr>
              <a:t>CH</a:t>
            </a:r>
            <a:r>
              <a:rPr lang="en-US" sz="2800" b="1" baseline="-25000" dirty="0">
                <a:solidFill>
                  <a:srgbClr val="000000"/>
                </a:solidFill>
              </a:rPr>
              <a:t>2 </a:t>
            </a:r>
            <a:r>
              <a:rPr lang="ru-RU" sz="2800" b="1" dirty="0">
                <a:solidFill>
                  <a:srgbClr val="000000"/>
                </a:solidFill>
                <a:sym typeface="Symbol" pitchFamily="18" charset="2"/>
              </a:rPr>
              <a:t></a:t>
            </a:r>
          </a:p>
          <a:p>
            <a:pPr marL="548640" indent="-41148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Symbol" pitchFamily="18" charset="2"/>
              <a:buNone/>
              <a:defRPr/>
            </a:pPr>
            <a:r>
              <a:rPr lang="ru-RU" sz="2800" b="1" dirty="0">
                <a:solidFill>
                  <a:srgbClr val="000000"/>
                </a:solidFill>
                <a:sym typeface="Symbol" pitchFamily="18" charset="2"/>
              </a:rPr>
              <a:t> </a:t>
            </a:r>
            <a:r>
              <a:rPr lang="ru-RU" sz="2800" b="1" dirty="0">
                <a:solidFill>
                  <a:srgbClr val="000000"/>
                </a:solidFill>
              </a:rPr>
              <a:t>(-</a:t>
            </a:r>
            <a:r>
              <a:rPr lang="en-US" sz="2800" b="1" dirty="0">
                <a:solidFill>
                  <a:srgbClr val="000000"/>
                </a:solidFill>
              </a:rPr>
              <a:t>CH</a:t>
            </a:r>
            <a:r>
              <a:rPr lang="en-US" sz="2800" b="1" baseline="-25000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-</a:t>
            </a:r>
            <a:r>
              <a:rPr lang="en-US" sz="2800" b="1" dirty="0">
                <a:solidFill>
                  <a:srgbClr val="000000"/>
                </a:solidFill>
              </a:rPr>
              <a:t> CH</a:t>
            </a:r>
            <a:r>
              <a:rPr lang="en-US" sz="2800" b="1" baseline="-25000" dirty="0">
                <a:solidFill>
                  <a:srgbClr val="000000"/>
                </a:solidFill>
              </a:rPr>
              <a:t>2</a:t>
            </a:r>
            <a:r>
              <a:rPr lang="ru-RU" sz="2800" b="1" dirty="0">
                <a:solidFill>
                  <a:srgbClr val="000000"/>
                </a:solidFill>
              </a:rPr>
              <a:t>-)</a:t>
            </a:r>
            <a:r>
              <a:rPr lang="en-US" sz="2800" b="1" baseline="-25000" dirty="0">
                <a:solidFill>
                  <a:srgbClr val="000000"/>
                </a:solidFill>
              </a:rPr>
              <a:t>n</a:t>
            </a:r>
            <a:endParaRPr lang="ru-RU" sz="2800" b="1" dirty="0">
              <a:solidFill>
                <a:srgbClr val="000000"/>
              </a:solidFill>
              <a:sym typeface="Symbol" pitchFamily="18" charset="2"/>
            </a:endParaRPr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endParaRPr lang="ru-RU" sz="2400" b="1" baseline="-25000" dirty="0">
              <a:sym typeface="Symbol" pitchFamily="18" charset="2"/>
            </a:endParaRPr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endParaRPr lang="ru-RU" sz="2400" u="sng" dirty="0"/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endParaRPr lang="ru-RU" sz="2400" u="sng" dirty="0"/>
          </a:p>
        </p:txBody>
      </p:sp>
      <p:sp>
        <p:nvSpPr>
          <p:cNvPr id="10245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572000" y="1500188"/>
            <a:ext cx="4572000" cy="4178300"/>
          </a:xfrm>
        </p:spPr>
        <p:txBody>
          <a:bodyPr>
            <a:normAutofit fontScale="92500"/>
          </a:bodyPr>
          <a:lstStyle/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4000" dirty="0">
                <a:solidFill>
                  <a:srgbClr val="11119B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Поликонденсация</a:t>
            </a:r>
            <a:r>
              <a:rPr lang="ru-RU" sz="4000" dirty="0"/>
              <a:t> </a:t>
            </a:r>
            <a:r>
              <a:rPr lang="ru-RU" sz="4400" dirty="0">
                <a:solidFill>
                  <a:srgbClr val="000000"/>
                </a:solidFill>
              </a:rPr>
              <a:t>– </a:t>
            </a:r>
            <a:r>
              <a:rPr lang="ru-RU" sz="2800" dirty="0">
                <a:solidFill>
                  <a:srgbClr val="000000"/>
                </a:solidFill>
              </a:rPr>
              <a:t>процесс образования ВМС из мономеров, сопровождающийся выделением побочного продукта (вода, аммиак и др.)</a:t>
            </a:r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3000" u="sng" dirty="0" smtClean="0">
                <a:solidFill>
                  <a:srgbClr val="000000"/>
                </a:solidFill>
              </a:rPr>
              <a:t>Получение капрона</a:t>
            </a:r>
            <a:r>
              <a:rPr lang="en-US" sz="3000" u="sng" dirty="0" smtClean="0">
                <a:solidFill>
                  <a:srgbClr val="000000"/>
                </a:solidFill>
              </a:rPr>
              <a:t>:</a:t>
            </a:r>
            <a:endParaRPr lang="en-US" sz="3000" b="1" dirty="0">
              <a:solidFill>
                <a:srgbClr val="000000"/>
              </a:solidFill>
            </a:endParaRPr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en-US" sz="2800" b="1" dirty="0">
                <a:solidFill>
                  <a:srgbClr val="000000"/>
                </a:solidFill>
              </a:rPr>
              <a:t>-nNH</a:t>
            </a:r>
            <a:r>
              <a:rPr lang="en-US" sz="2800" b="1" baseline="-25000" dirty="0">
                <a:solidFill>
                  <a:srgbClr val="000000"/>
                </a:solidFill>
              </a:rPr>
              <a:t>2  </a:t>
            </a:r>
            <a:r>
              <a:rPr lang="en-US" sz="2800" b="1" dirty="0">
                <a:solidFill>
                  <a:srgbClr val="000000"/>
                </a:solidFill>
              </a:rPr>
              <a:t>– (CH</a:t>
            </a:r>
            <a:r>
              <a:rPr lang="en-US" sz="2800" b="1" baseline="-25000" dirty="0">
                <a:solidFill>
                  <a:srgbClr val="000000"/>
                </a:solidFill>
              </a:rPr>
              <a:t>2</a:t>
            </a:r>
            <a:r>
              <a:rPr lang="en-US" sz="2800" b="1" dirty="0">
                <a:solidFill>
                  <a:srgbClr val="000000"/>
                </a:solidFill>
              </a:rPr>
              <a:t>)</a:t>
            </a:r>
            <a:r>
              <a:rPr lang="en-US" sz="2800" b="1" baseline="-25000" dirty="0">
                <a:solidFill>
                  <a:srgbClr val="000000"/>
                </a:solidFill>
              </a:rPr>
              <a:t>5</a:t>
            </a:r>
            <a:r>
              <a:rPr lang="en-US" sz="2800" b="1" dirty="0">
                <a:solidFill>
                  <a:srgbClr val="000000"/>
                </a:solidFill>
              </a:rPr>
              <a:t> –COOH</a:t>
            </a:r>
            <a:r>
              <a:rPr lang="ru-RU" sz="2800" b="1" dirty="0">
                <a:solidFill>
                  <a:srgbClr val="000000"/>
                </a:solidFill>
              </a:rPr>
              <a:t> </a:t>
            </a:r>
            <a:r>
              <a:rPr lang="ru-RU" sz="2800" b="1" dirty="0">
                <a:solidFill>
                  <a:srgbClr val="000000"/>
                </a:solidFill>
                <a:sym typeface="Symbol" pitchFamily="18" charset="2"/>
              </a:rPr>
              <a:t></a:t>
            </a:r>
            <a:endParaRPr lang="en-US" sz="2800" b="1" dirty="0">
              <a:solidFill>
                <a:srgbClr val="000000"/>
              </a:solidFill>
            </a:endParaRPr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800" b="1" dirty="0" smtClean="0">
                <a:solidFill>
                  <a:srgbClr val="000000"/>
                </a:solidFill>
                <a:sym typeface="Symbol" pitchFamily="18" charset="2"/>
              </a:rPr>
              <a:t></a:t>
            </a:r>
            <a:r>
              <a:rPr lang="en-US" sz="2800" b="1" dirty="0" smtClean="0">
                <a:solidFill>
                  <a:srgbClr val="000000"/>
                </a:solidFill>
              </a:rPr>
              <a:t>(</a:t>
            </a:r>
            <a:r>
              <a:rPr lang="ru-RU" sz="2800" b="1" dirty="0">
                <a:solidFill>
                  <a:srgbClr val="000000"/>
                </a:solidFill>
              </a:rPr>
              <a:t>-</a:t>
            </a:r>
            <a:r>
              <a:rPr lang="en-US" sz="2800" b="1" dirty="0">
                <a:solidFill>
                  <a:srgbClr val="000000"/>
                </a:solidFill>
              </a:rPr>
              <a:t>NH - (CH</a:t>
            </a:r>
            <a:r>
              <a:rPr lang="en-US" sz="2800" b="1" baseline="-25000" dirty="0">
                <a:solidFill>
                  <a:srgbClr val="000000"/>
                </a:solidFill>
              </a:rPr>
              <a:t>2</a:t>
            </a:r>
            <a:r>
              <a:rPr lang="en-US" sz="2800" b="1" dirty="0">
                <a:solidFill>
                  <a:srgbClr val="000000"/>
                </a:solidFill>
              </a:rPr>
              <a:t>)</a:t>
            </a:r>
            <a:r>
              <a:rPr lang="en-US" sz="2800" b="1" baseline="-25000" dirty="0">
                <a:solidFill>
                  <a:srgbClr val="000000"/>
                </a:solidFill>
              </a:rPr>
              <a:t>5</a:t>
            </a:r>
            <a:r>
              <a:rPr lang="en-US" sz="2800" b="1" dirty="0">
                <a:solidFill>
                  <a:srgbClr val="000000"/>
                </a:solidFill>
              </a:rPr>
              <a:t>-COO</a:t>
            </a:r>
            <a:r>
              <a:rPr lang="ru-RU" sz="2800" b="1" dirty="0">
                <a:solidFill>
                  <a:srgbClr val="000000"/>
                </a:solidFill>
              </a:rPr>
              <a:t>-</a:t>
            </a:r>
            <a:r>
              <a:rPr lang="en-US" sz="2800" b="1" dirty="0">
                <a:solidFill>
                  <a:srgbClr val="000000"/>
                </a:solidFill>
              </a:rPr>
              <a:t>)</a:t>
            </a:r>
            <a:r>
              <a:rPr lang="en-US" sz="2800" b="1" baseline="-25000" dirty="0">
                <a:solidFill>
                  <a:srgbClr val="000000"/>
                </a:solidFill>
              </a:rPr>
              <a:t>n</a:t>
            </a:r>
            <a:r>
              <a:rPr lang="en-US" sz="2800" b="1" dirty="0" smtClean="0">
                <a:solidFill>
                  <a:srgbClr val="000000"/>
                </a:solidFill>
              </a:rPr>
              <a:t>+</a:t>
            </a:r>
            <a:r>
              <a:rPr lang="ru-RU" sz="2800" b="1" dirty="0" smtClean="0">
                <a:solidFill>
                  <a:srgbClr val="000000"/>
                </a:solidFill>
              </a:rPr>
              <a:t>     +</a:t>
            </a:r>
            <a:r>
              <a:rPr lang="en-US" sz="2800" b="1" dirty="0" smtClean="0">
                <a:solidFill>
                  <a:srgbClr val="000000"/>
                </a:solidFill>
              </a:rPr>
              <a:t>(</a:t>
            </a:r>
            <a:r>
              <a:rPr lang="en-US" sz="2800" b="1" dirty="0">
                <a:solidFill>
                  <a:srgbClr val="000000"/>
                </a:solidFill>
              </a:rPr>
              <a:t>n-1)H</a:t>
            </a:r>
            <a:r>
              <a:rPr lang="en-US" sz="2800" b="1" baseline="-25000" dirty="0">
                <a:solidFill>
                  <a:srgbClr val="000000"/>
                </a:solidFill>
              </a:rPr>
              <a:t>2</a:t>
            </a:r>
            <a:r>
              <a:rPr lang="en-US" sz="2800" b="1" dirty="0">
                <a:solidFill>
                  <a:srgbClr val="000000"/>
                </a:solidFill>
              </a:rPr>
              <a:t>O </a:t>
            </a:r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 flipH="1">
            <a:off x="2000250" y="928688"/>
            <a:ext cx="1441450" cy="571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5357813" y="928688"/>
            <a:ext cx="172720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Формула" r:id="rId3" imgW="114120" imgH="215640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00034" y="0"/>
            <a:ext cx="821537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Синтез полимеров</a:t>
            </a:r>
          </a:p>
        </p:txBody>
      </p:sp>
      <p:pic>
        <p:nvPicPr>
          <p:cNvPr id="9" name="Picture 14" descr="C:\Documents and Settings\Администратор\Рабочий стол\)))\химия\1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5223855"/>
            <a:ext cx="2286016" cy="1634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C:\Documents and Settings\Администратор\Рабочий стол\)))\химия\Gipervitaminoz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5324475"/>
            <a:ext cx="1905000" cy="1533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трелка влево 10">
            <a:hlinkClick r:id="rId6" action="ppaction://hlinksldjump"/>
          </p:cNvPr>
          <p:cNvSpPr/>
          <p:nvPr/>
        </p:nvSpPr>
        <p:spPr>
          <a:xfrm>
            <a:off x="0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uiExpand="1" build="p"/>
      <p:bldP spid="1024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sz="half" idx="1"/>
          </p:nvPr>
        </p:nvSpPr>
        <p:spPr>
          <a:xfrm>
            <a:off x="-214313" y="1285875"/>
            <a:ext cx="4038601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800" dirty="0" smtClean="0"/>
              <a:t>      </a:t>
            </a:r>
            <a:r>
              <a:rPr lang="ru-RU" sz="2800" dirty="0" smtClean="0"/>
              <a:t>Пластиковые челюсти, суставы, сосуды, уже никого не удивляют. Из пластмассы удалось  сконструировать очень сложные по «архитектуре» среднее ухо.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85728"/>
            <a:ext cx="809747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>
                  <a:solidFill>
                    <a:srgbClr val="CC0099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Полимеры в медицине</a:t>
            </a:r>
          </a:p>
        </p:txBody>
      </p:sp>
      <p:pic>
        <p:nvPicPr>
          <p:cNvPr id="7" name="Picture 10" descr="Химия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643050"/>
            <a:ext cx="3714744" cy="46132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6" name="Picture 4" descr="Химия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071942"/>
            <a:ext cx="3343275" cy="22764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9" name="Picture 7" descr="Химия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937250" y="2636838"/>
            <a:ext cx="2657475" cy="387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5000" name="Text Box 8"/>
          <p:cNvSpPr txBox="1">
            <a:spLocks noChangeArrowheads="1"/>
          </p:cNvSpPr>
          <p:nvPr/>
        </p:nvSpPr>
        <p:spPr bwMode="auto">
          <a:xfrm>
            <a:off x="323850" y="1557338"/>
            <a:ext cx="5616575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dirty="0">
                <a:solidFill>
                  <a:schemeClr val="tx1"/>
                </a:solidFill>
              </a:rPr>
              <a:t>Космонавтика требовала все новых и новых материалов более легких, чем алюминий, более прочных и стойких в условиях тысячеградусных температур, чем гранит.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428604"/>
            <a:ext cx="5674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Космос и химия</a:t>
            </a:r>
          </a:p>
        </p:txBody>
      </p:sp>
      <p:sp>
        <p:nvSpPr>
          <p:cNvPr id="8" name="Стрелка влево 7">
            <a:hlinkClick r:id="rId4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3"/>
          <p:cNvSpPr>
            <a:spLocks noGrp="1"/>
          </p:cNvSpPr>
          <p:nvPr>
            <p:ph sz="half" idx="2"/>
          </p:nvPr>
        </p:nvSpPr>
        <p:spPr>
          <a:xfrm>
            <a:off x="5000625" y="928688"/>
            <a:ext cx="3929063" cy="592931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3200" smtClean="0"/>
              <a:t>Полимерный стебель растет из определенной точки, этот опыт дает основание считать, что данный процесс прекрасно моделирует биологический рост.</a:t>
            </a:r>
          </a:p>
          <a:p>
            <a:pPr eaLnBrk="1" hangingPunct="1"/>
            <a:endParaRPr lang="ru-RU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42852"/>
            <a:ext cx="828680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>
                  <a:solidFill>
                    <a:srgbClr val="CC0099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Это интересно</a:t>
            </a:r>
          </a:p>
        </p:txBody>
      </p:sp>
      <p:pic>
        <p:nvPicPr>
          <p:cNvPr id="25603" name="Picture 3" descr="C:\Documents and Settings\Администратор\Рабочий стол\)))\химия\672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00438"/>
            <a:ext cx="4282898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Химия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357298"/>
            <a:ext cx="2868833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C:\Documents and Settings\Администратор\Рабочий стол\)))\химия\Gipervitaminoz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071546"/>
            <a:ext cx="2619380" cy="2108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трелка влево 7">
            <a:hlinkClick r:id="rId5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4356"/>
            <a:ext cx="9144000" cy="78581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2000" dirty="0" smtClean="0">
                <a:solidFill>
                  <a:schemeClr val="bg1"/>
                </a:solidFill>
              </a:rPr>
              <a:t>Пластмассы – полимеры, способные в процессе переработки приобретать заданную форму и сохранять ее при эксплуатации.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2000" u="sng" dirty="0">
                <a:solidFill>
                  <a:srgbClr val="663300"/>
                </a:solidFill>
              </a:rPr>
              <a:t/>
            </a:r>
            <a:br>
              <a:rPr lang="ru-RU" sz="2000" u="sng" dirty="0">
                <a:solidFill>
                  <a:srgbClr val="663300"/>
                </a:solidFill>
              </a:rPr>
            </a:br>
            <a:endParaRPr lang="ru-RU" sz="2000" u="sng" dirty="0">
              <a:solidFill>
                <a:srgbClr val="663300"/>
              </a:solidFill>
            </a:endParaRPr>
          </a:p>
        </p:txBody>
      </p:sp>
      <p:sp>
        <p:nvSpPr>
          <p:cNvPr id="25606" name="Rectangle 6"/>
          <p:cNvSpPr>
            <a:spLocks noGrp="1" noChangeArrowheads="1"/>
          </p:cNvSpPr>
          <p:nvPr>
            <p:ph sz="half" idx="1"/>
          </p:nvPr>
        </p:nvSpPr>
        <p:spPr>
          <a:xfrm>
            <a:off x="0" y="2428875"/>
            <a:ext cx="4362450" cy="39100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dirty="0" err="1" smtClean="0">
                <a:solidFill>
                  <a:srgbClr val="FFFFFF"/>
                </a:solidFill>
              </a:rPr>
              <a:t>Термопластичность</a:t>
            </a:r>
            <a:r>
              <a:rPr lang="ru-RU" sz="2000" dirty="0" smtClean="0">
                <a:solidFill>
                  <a:srgbClr val="000000"/>
                </a:solidFill>
              </a:rPr>
              <a:t> - </a:t>
            </a:r>
            <a:r>
              <a:rPr lang="ru-RU" sz="1800" dirty="0" smtClean="0">
                <a:solidFill>
                  <a:srgbClr val="000000"/>
                </a:solidFill>
              </a:rPr>
              <a:t>способность полимера изменять при нагревании форму и сохранять ее при охлаждении.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>
                <a:solidFill>
                  <a:srgbClr val="000000"/>
                </a:solidFill>
              </a:rPr>
              <a:t>Характерна для молекул линейной структуры (полиэтилен).</a:t>
            </a:r>
          </a:p>
          <a:p>
            <a:pPr eaLnBrk="1" hangingPunct="1">
              <a:lnSpc>
                <a:spcPct val="80000"/>
              </a:lnSpc>
            </a:pPr>
            <a:endParaRPr lang="ru-RU" sz="16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dirty="0" smtClean="0">
              <a:solidFill>
                <a:srgbClr val="008000"/>
              </a:solidFill>
            </a:endParaRPr>
          </a:p>
        </p:txBody>
      </p:sp>
      <p:sp>
        <p:nvSpPr>
          <p:cNvPr id="25607" name="Rectangle 7"/>
          <p:cNvSpPr>
            <a:spLocks noGrp="1" noChangeArrowheads="1"/>
          </p:cNvSpPr>
          <p:nvPr>
            <p:ph sz="half" idx="2"/>
          </p:nvPr>
        </p:nvSpPr>
        <p:spPr>
          <a:xfrm>
            <a:off x="4429125" y="2143125"/>
            <a:ext cx="4714875" cy="42973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800" smtClean="0"/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solidFill>
                  <a:srgbClr val="FFFFFF"/>
                </a:solidFill>
              </a:rPr>
              <a:t>Термореактивность</a:t>
            </a:r>
            <a:r>
              <a:rPr lang="ru-RU" sz="2000" smtClean="0">
                <a:solidFill>
                  <a:srgbClr val="000000"/>
                </a:solidFill>
              </a:rPr>
              <a:t> - </a:t>
            </a:r>
            <a:r>
              <a:rPr lang="ru-RU" sz="1800" smtClean="0">
                <a:solidFill>
                  <a:srgbClr val="000000"/>
                </a:solidFill>
              </a:rPr>
              <a:t>это свойство характерно для полимеров с пространственной структурой, переработка которых в изделия сопровождается необратимой химической реакцией, приводит к образованию нерастворимого материала.</a:t>
            </a:r>
            <a:r>
              <a:rPr lang="ru-RU" sz="2000" smtClean="0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</a:pPr>
            <a:endParaRPr lang="ru-RU" sz="180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600" smtClean="0"/>
          </a:p>
          <a:p>
            <a:pPr eaLnBrk="1" hangingPunct="1">
              <a:lnSpc>
                <a:spcPct val="80000"/>
              </a:lnSpc>
            </a:pPr>
            <a:endParaRPr lang="ru-RU" sz="1600" smtClean="0"/>
          </a:p>
          <a:p>
            <a:pPr eaLnBrk="1" hangingPunct="1">
              <a:lnSpc>
                <a:spcPct val="80000"/>
              </a:lnSpc>
            </a:pPr>
            <a:endParaRPr lang="ru-RU" sz="1600" smtClean="0"/>
          </a:p>
          <a:p>
            <a:pPr eaLnBrk="1" hangingPunct="1">
              <a:lnSpc>
                <a:spcPct val="80000"/>
              </a:lnSpc>
            </a:pPr>
            <a:endParaRPr lang="ru-RU" sz="1600" smtClean="0"/>
          </a:p>
          <a:p>
            <a:pPr eaLnBrk="1" hangingPunct="1">
              <a:lnSpc>
                <a:spcPct val="80000"/>
              </a:lnSpc>
            </a:pPr>
            <a:endParaRPr lang="ru-RU" sz="1600" smtClean="0"/>
          </a:p>
          <a:p>
            <a:pPr eaLnBrk="1" hangingPunct="1">
              <a:lnSpc>
                <a:spcPct val="80000"/>
              </a:lnSpc>
            </a:pPr>
            <a:endParaRPr lang="ru-RU" sz="1600" smtClean="0"/>
          </a:p>
          <a:p>
            <a:pPr eaLnBrk="1" hangingPunct="1">
              <a:lnSpc>
                <a:spcPct val="80000"/>
              </a:lnSpc>
            </a:pPr>
            <a:endParaRPr lang="ru-RU" sz="1600" smtClean="0"/>
          </a:p>
        </p:txBody>
      </p:sp>
      <p:sp>
        <p:nvSpPr>
          <p:cNvPr id="11269" name="Line 8"/>
          <p:cNvSpPr>
            <a:spLocks noChangeShapeType="1"/>
          </p:cNvSpPr>
          <p:nvPr/>
        </p:nvSpPr>
        <p:spPr bwMode="auto">
          <a:xfrm>
            <a:off x="2916238" y="1989138"/>
            <a:ext cx="1587" cy="36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70" name="Line 9"/>
          <p:cNvSpPr>
            <a:spLocks noChangeShapeType="1"/>
          </p:cNvSpPr>
          <p:nvPr/>
        </p:nvSpPr>
        <p:spPr bwMode="auto">
          <a:xfrm>
            <a:off x="2916238" y="1989138"/>
            <a:ext cx="32400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1" name="Line 10"/>
          <p:cNvSpPr>
            <a:spLocks noChangeShapeType="1"/>
          </p:cNvSpPr>
          <p:nvPr/>
        </p:nvSpPr>
        <p:spPr bwMode="auto">
          <a:xfrm>
            <a:off x="6156325" y="1989138"/>
            <a:ext cx="1588" cy="36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5613" name="Picture 13" descr="фильт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71942"/>
            <a:ext cx="379272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4" name="Picture 14" descr="куз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397392"/>
            <a:ext cx="3386137" cy="2460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928662" y="1357298"/>
            <a:ext cx="721523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solidFill>
                  <a:srgbClr val="99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Свойство пластмасс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016125" y="2967038"/>
            <a:ext cx="185738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42852"/>
            <a:ext cx="914400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/>
                <a:solidFill>
                  <a:schemeClr val="accent3"/>
                </a:solidFill>
              </a:rPr>
              <a:t>Пластические массы(пластмассы)</a:t>
            </a:r>
          </a:p>
        </p:txBody>
      </p:sp>
      <p:pic>
        <p:nvPicPr>
          <p:cNvPr id="17" name="Picture 7" descr="plastmassa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357554" y="4433907"/>
            <a:ext cx="2143140" cy="2424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Стрелка влево 17">
            <a:hlinkClick r:id="rId5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uiExpand="1" build="p"/>
      <p:bldP spid="2560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836613"/>
            <a:ext cx="7162800" cy="5029200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grpSp>
        <p:nvGrpSpPr>
          <p:cNvPr id="12291" name="Group 4"/>
          <p:cNvGrpSpPr>
            <a:grpSpLocks/>
          </p:cNvGrpSpPr>
          <p:nvPr/>
        </p:nvGrpSpPr>
        <p:grpSpPr bwMode="auto">
          <a:xfrm>
            <a:off x="214313" y="857250"/>
            <a:ext cx="7124700" cy="3214688"/>
            <a:chOff x="736" y="438"/>
            <a:chExt cx="4488" cy="2025"/>
          </a:xfrm>
        </p:grpSpPr>
        <p:sp>
          <p:nvSpPr>
            <p:cNvPr id="36871" name="Text Box 7"/>
            <p:cNvSpPr txBox="1">
              <a:spLocks noChangeArrowheads="1"/>
            </p:cNvSpPr>
            <p:nvPr/>
          </p:nvSpPr>
          <p:spPr bwMode="auto">
            <a:xfrm>
              <a:off x="738" y="1344"/>
              <a:ext cx="973" cy="36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растительного</a:t>
              </a:r>
            </a:p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происхождения</a:t>
              </a:r>
            </a:p>
          </p:txBody>
        </p:sp>
        <p:sp>
          <p:nvSpPr>
            <p:cNvPr id="36872" name="Text Box 8"/>
            <p:cNvSpPr txBox="1">
              <a:spLocks noChangeArrowheads="1"/>
            </p:cNvSpPr>
            <p:nvPr/>
          </p:nvSpPr>
          <p:spPr bwMode="auto">
            <a:xfrm>
              <a:off x="1890" y="1344"/>
              <a:ext cx="973" cy="36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животного</a:t>
              </a:r>
            </a:p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происхождения</a:t>
              </a:r>
              <a:endParaRPr lang="ru-RU" sz="2000" dirty="0">
                <a:solidFill>
                  <a:srgbClr val="000000"/>
                </a:solidFill>
              </a:endParaRPr>
            </a:p>
          </p:txBody>
        </p:sp>
        <p:sp>
          <p:nvSpPr>
            <p:cNvPr id="36873" name="Text Box 9"/>
            <p:cNvSpPr txBox="1">
              <a:spLocks noChangeArrowheads="1"/>
            </p:cNvSpPr>
            <p:nvPr/>
          </p:nvSpPr>
          <p:spPr bwMode="auto">
            <a:xfrm>
              <a:off x="4290" y="1344"/>
              <a:ext cx="926" cy="349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синтетические</a:t>
              </a:r>
            </a:p>
            <a:p>
              <a:pPr algn="ctr" eaLnBrk="0" hangingPunct="0">
                <a:defRPr/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36874" name="Text Box 10"/>
            <p:cNvSpPr txBox="1">
              <a:spLocks noChangeArrowheads="1"/>
            </p:cNvSpPr>
            <p:nvPr/>
          </p:nvSpPr>
          <p:spPr bwMode="auto">
            <a:xfrm>
              <a:off x="736" y="1920"/>
              <a:ext cx="891" cy="54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хлопковое,</a:t>
              </a:r>
            </a:p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 льняное и др.</a:t>
              </a:r>
              <a:endParaRPr lang="ru-RU" sz="2000" dirty="0">
                <a:solidFill>
                  <a:srgbClr val="000000"/>
                </a:solidFill>
              </a:endParaRPr>
            </a:p>
            <a:p>
              <a:pPr algn="ctr" eaLnBrk="0" hangingPunct="0">
                <a:defRPr/>
              </a:pPr>
              <a:endParaRPr lang="ru-RU" sz="1800" dirty="0">
                <a:solidFill>
                  <a:schemeClr val="tx1"/>
                </a:solidFill>
              </a:endParaRPr>
            </a:p>
          </p:txBody>
        </p:sp>
        <p:sp>
          <p:nvSpPr>
            <p:cNvPr id="36875" name="Text Box 11"/>
            <p:cNvSpPr txBox="1">
              <a:spLocks noChangeArrowheads="1"/>
            </p:cNvSpPr>
            <p:nvPr/>
          </p:nvSpPr>
          <p:spPr bwMode="auto">
            <a:xfrm>
              <a:off x="1939" y="1920"/>
              <a:ext cx="736" cy="54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шерстяное,</a:t>
              </a:r>
            </a:p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шелковое</a:t>
              </a:r>
              <a:endParaRPr lang="ru-RU" sz="2000" dirty="0">
                <a:solidFill>
                  <a:srgbClr val="000000"/>
                </a:solidFill>
              </a:endParaRPr>
            </a:p>
            <a:p>
              <a:pPr algn="ctr" eaLnBrk="0" hangingPunct="0">
                <a:defRPr/>
              </a:pPr>
              <a:endParaRPr lang="ru-RU" sz="1800" dirty="0">
                <a:solidFill>
                  <a:schemeClr val="tx1"/>
                </a:solidFill>
              </a:endParaRPr>
            </a:p>
          </p:txBody>
        </p:sp>
        <p:sp>
          <p:nvSpPr>
            <p:cNvPr id="36876" name="Text Box 12"/>
            <p:cNvSpPr txBox="1">
              <a:spLocks noChangeArrowheads="1"/>
            </p:cNvSpPr>
            <p:nvPr/>
          </p:nvSpPr>
          <p:spPr bwMode="auto">
            <a:xfrm>
              <a:off x="2977" y="1920"/>
              <a:ext cx="1087" cy="52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вискозное,</a:t>
              </a:r>
            </a:p>
            <a:p>
              <a:pPr algn="ctr" eaLnBrk="0" hangingPunct="0">
                <a:defRPr/>
              </a:pPr>
              <a:r>
                <a:rPr lang="ru-RU" dirty="0" err="1">
                  <a:solidFill>
                    <a:srgbClr val="000000"/>
                  </a:solidFill>
                </a:rPr>
                <a:t>медноаммиачное</a:t>
              </a:r>
              <a:r>
                <a:rPr lang="ru-RU" dirty="0">
                  <a:solidFill>
                    <a:srgbClr val="000000"/>
                  </a:solidFill>
                </a:rPr>
                <a:t>,</a:t>
              </a:r>
            </a:p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ацетатное</a:t>
              </a:r>
            </a:p>
          </p:txBody>
        </p:sp>
        <p:sp>
          <p:nvSpPr>
            <p:cNvPr id="36877" name="Text Box 13"/>
            <p:cNvSpPr txBox="1">
              <a:spLocks noChangeArrowheads="1"/>
            </p:cNvSpPr>
            <p:nvPr/>
          </p:nvSpPr>
          <p:spPr bwMode="auto">
            <a:xfrm>
              <a:off x="4249" y="1920"/>
              <a:ext cx="975" cy="54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капрон, лавсан</a:t>
              </a:r>
            </a:p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хлорин, нитрон</a:t>
              </a:r>
              <a:endParaRPr lang="ru-RU" sz="2000" dirty="0">
                <a:solidFill>
                  <a:srgbClr val="000000"/>
                </a:solidFill>
              </a:endParaRPr>
            </a:p>
            <a:p>
              <a:pPr algn="ctr" eaLnBrk="0" hangingPunct="0">
                <a:defRPr/>
              </a:pPr>
              <a:endParaRPr lang="ru-RU" sz="1800" dirty="0">
                <a:solidFill>
                  <a:schemeClr val="tx1"/>
                </a:solidFill>
              </a:endParaRPr>
            </a:p>
          </p:txBody>
        </p:sp>
        <p:sp>
          <p:nvSpPr>
            <p:cNvPr id="36878" name="Text Box 14"/>
            <p:cNvSpPr txBox="1">
              <a:spLocks noChangeArrowheads="1"/>
            </p:cNvSpPr>
            <p:nvPr/>
          </p:nvSpPr>
          <p:spPr bwMode="auto">
            <a:xfrm>
              <a:off x="2356" y="438"/>
              <a:ext cx="855" cy="23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ru-RU" sz="1800" b="1" dirty="0">
                  <a:solidFill>
                    <a:srgbClr val="FF0000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Волокна</a:t>
              </a:r>
              <a:r>
                <a:rPr lang="ru-RU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36879" name="Text Box 15"/>
            <p:cNvSpPr txBox="1">
              <a:spLocks noChangeArrowheads="1"/>
            </p:cNvSpPr>
            <p:nvPr/>
          </p:nvSpPr>
          <p:spPr bwMode="auto">
            <a:xfrm>
              <a:off x="3035" y="1344"/>
              <a:ext cx="942" cy="349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ru-RU" dirty="0">
                  <a:solidFill>
                    <a:srgbClr val="000000"/>
                  </a:solidFill>
                </a:rPr>
                <a:t>искусственные</a:t>
              </a:r>
            </a:p>
            <a:p>
              <a:pPr algn="ctr" eaLnBrk="0" hangingPunct="0">
                <a:defRPr/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2308" name="Line 16"/>
            <p:cNvSpPr>
              <a:spLocks noChangeShapeType="1"/>
            </p:cNvSpPr>
            <p:nvPr/>
          </p:nvSpPr>
          <p:spPr bwMode="auto">
            <a:xfrm>
              <a:off x="1152" y="168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9" name="Line 17"/>
            <p:cNvSpPr>
              <a:spLocks noChangeShapeType="1"/>
            </p:cNvSpPr>
            <p:nvPr/>
          </p:nvSpPr>
          <p:spPr bwMode="auto">
            <a:xfrm>
              <a:off x="2400" y="168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0" name="Line 18"/>
            <p:cNvSpPr>
              <a:spLocks noChangeShapeType="1"/>
            </p:cNvSpPr>
            <p:nvPr/>
          </p:nvSpPr>
          <p:spPr bwMode="auto">
            <a:xfrm>
              <a:off x="3456" y="168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1" name="Line 19"/>
            <p:cNvSpPr>
              <a:spLocks noChangeShapeType="1"/>
            </p:cNvSpPr>
            <p:nvPr/>
          </p:nvSpPr>
          <p:spPr bwMode="auto">
            <a:xfrm>
              <a:off x="4704" y="168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2" name="Line 20"/>
            <p:cNvSpPr>
              <a:spLocks noChangeShapeType="1"/>
            </p:cNvSpPr>
            <p:nvPr/>
          </p:nvSpPr>
          <p:spPr bwMode="auto">
            <a:xfrm flipH="1">
              <a:off x="2131" y="663"/>
              <a:ext cx="33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3" name="Line 22"/>
            <p:cNvSpPr>
              <a:spLocks noChangeShapeType="1"/>
            </p:cNvSpPr>
            <p:nvPr/>
          </p:nvSpPr>
          <p:spPr bwMode="auto">
            <a:xfrm flipH="1">
              <a:off x="1440" y="1068"/>
              <a:ext cx="241" cy="2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4" name="Line 21"/>
            <p:cNvSpPr>
              <a:spLocks noChangeShapeType="1"/>
            </p:cNvSpPr>
            <p:nvPr/>
          </p:nvSpPr>
          <p:spPr bwMode="auto">
            <a:xfrm>
              <a:off x="3076" y="663"/>
              <a:ext cx="52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5" name="Line 23"/>
            <p:cNvSpPr>
              <a:spLocks noChangeShapeType="1"/>
            </p:cNvSpPr>
            <p:nvPr/>
          </p:nvSpPr>
          <p:spPr bwMode="auto">
            <a:xfrm>
              <a:off x="2221" y="1068"/>
              <a:ext cx="227" cy="2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6" name="Line 24"/>
            <p:cNvSpPr>
              <a:spLocks noChangeShapeType="1"/>
            </p:cNvSpPr>
            <p:nvPr/>
          </p:nvSpPr>
          <p:spPr bwMode="auto">
            <a:xfrm flipH="1">
              <a:off x="3256" y="1068"/>
              <a:ext cx="279" cy="2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17" name="Line 25"/>
            <p:cNvSpPr>
              <a:spLocks noChangeShapeType="1"/>
            </p:cNvSpPr>
            <p:nvPr/>
          </p:nvSpPr>
          <p:spPr bwMode="auto">
            <a:xfrm>
              <a:off x="4156" y="1113"/>
              <a:ext cx="404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869" name="Text Box 5"/>
            <p:cNvSpPr txBox="1">
              <a:spLocks noChangeArrowheads="1"/>
            </p:cNvSpPr>
            <p:nvPr/>
          </p:nvSpPr>
          <p:spPr bwMode="auto">
            <a:xfrm>
              <a:off x="1546" y="843"/>
              <a:ext cx="945" cy="25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ru-RU" sz="2000" i="1" dirty="0">
                  <a:ln>
                    <a:solidFill>
                      <a:srgbClr val="000100"/>
                    </a:solidFill>
                  </a:ln>
                  <a:solidFill>
                    <a:srgbClr val="A50021"/>
                  </a:solidFill>
                </a:rPr>
                <a:t>природные</a:t>
              </a:r>
            </a:p>
          </p:txBody>
        </p:sp>
        <p:sp>
          <p:nvSpPr>
            <p:cNvPr id="36870" name="Text Box 6"/>
            <p:cNvSpPr txBox="1">
              <a:spLocks noChangeArrowheads="1"/>
            </p:cNvSpPr>
            <p:nvPr/>
          </p:nvSpPr>
          <p:spPr bwMode="auto">
            <a:xfrm>
              <a:off x="3391" y="843"/>
              <a:ext cx="990" cy="25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ru-RU" sz="2000" i="1" dirty="0">
                  <a:ln>
                    <a:solidFill>
                      <a:srgbClr val="000100"/>
                    </a:solidFill>
                  </a:ln>
                  <a:solidFill>
                    <a:srgbClr val="000000"/>
                  </a:solidFill>
                </a:rPr>
                <a:t>химические</a:t>
              </a:r>
            </a:p>
          </p:txBody>
        </p:sp>
      </p:grpSp>
      <p:pic>
        <p:nvPicPr>
          <p:cNvPr id="36890" name="Picture 26" descr="маша 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97700" y="4000504"/>
            <a:ext cx="2146300" cy="1643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91" name="Picture 27" descr="маша 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857250"/>
            <a:ext cx="1500187" cy="2379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93" name="Picture 29" descr="DSC003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14818"/>
            <a:ext cx="2570163" cy="2103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95" name="Picture 31" descr="маша 0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24313" y="4143375"/>
            <a:ext cx="2490787" cy="1868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94" name="Picture 30" descr="маша 0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63" y="5072063"/>
            <a:ext cx="2238375" cy="1785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" name="Прямоугольник 34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Синтетические волокна</a:t>
            </a:r>
          </a:p>
        </p:txBody>
      </p:sp>
      <p:pic>
        <p:nvPicPr>
          <p:cNvPr id="36892" name="Picture 28" descr="маша 0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3563" y="5527675"/>
            <a:ext cx="2611437" cy="1330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Стрелка влево 31">
            <a:hlinkClick r:id="rId8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5286380" cy="6186518"/>
          </a:xfrm>
        </p:spPr>
        <p:txBody>
          <a:bodyPr/>
          <a:lstStyle/>
          <a:p>
            <a:pPr algn="ctr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Искусственные волокна - из природных высокомолекулярных соединений, в основном из целлюлозы.</a:t>
            </a:r>
          </a:p>
          <a:p>
            <a:pPr algn="ctr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Синтетические волокна изготовляют из синтетических высокомолекулярных соединений. </a:t>
            </a:r>
          </a:p>
          <a:p>
            <a:pPr algn="ctr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Химические волокна - в виде бесконечной нити.</a:t>
            </a:r>
          </a:p>
          <a:p>
            <a:pPr algn="ctr">
              <a:buFont typeface="Wingdings" pitchFamily="2" charset="2"/>
              <a:buChar char="ü"/>
            </a:pPr>
            <a:endParaRPr lang="ru-RU" dirty="0">
              <a:solidFill>
                <a:srgbClr val="33CC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14290"/>
            <a:ext cx="818442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ПОЛУЧЕНИЕ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СИНТЕТИЧЕСКИХ ВОЛОКОН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 descr="I:\Химия\02417632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0144" y="3929066"/>
            <a:ext cx="4053856" cy="2691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-3.12139E-6 L 8.33333E-7 -3.1213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kern="10" dirty="0">
                <a:ln w="9525">
                  <a:round/>
                  <a:headEnd/>
                  <a:tailEnd/>
                </a:ln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/>
            </a:r>
            <a:br>
              <a:rPr lang="ru-RU" kern="10" dirty="0">
                <a:ln w="9525">
                  <a:round/>
                  <a:headEnd/>
                  <a:tailEnd/>
                </a:ln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</a:br>
            <a:endParaRPr lang="ru-RU" dirty="0"/>
          </a:p>
        </p:txBody>
      </p:sp>
      <p:pic>
        <p:nvPicPr>
          <p:cNvPr id="21" name="Picture 7" descr="686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714752"/>
            <a:ext cx="3168650" cy="2376487"/>
          </a:xfrm>
          <a:effectLst>
            <a:softEdge rad="112500"/>
          </a:effectLst>
        </p:spPr>
      </p:pic>
      <p:sp>
        <p:nvSpPr>
          <p:cNvPr id="39941" name="WordArt 5"/>
          <p:cNvSpPr>
            <a:spLocks noChangeArrowheads="1" noChangeShapeType="1" noTextEdit="1"/>
          </p:cNvSpPr>
          <p:nvPr/>
        </p:nvSpPr>
        <p:spPr bwMode="auto">
          <a:xfrm>
            <a:off x="900113" y="404813"/>
            <a:ext cx="795655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>
              <a:defRPr/>
            </a:pPr>
            <a:endParaRPr lang="ru-RU" sz="3600" kern="10" dirty="0">
              <a:ln w="9525">
                <a:round/>
                <a:headEnd/>
                <a:tailEnd/>
              </a:ln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Arial"/>
              <a:cs typeface="Arial"/>
            </a:endParaRPr>
          </a:p>
        </p:txBody>
      </p:sp>
      <p:pic>
        <p:nvPicPr>
          <p:cNvPr id="39944" name="Picture 8" descr="маша 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214422"/>
            <a:ext cx="249835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</a:t>
            </a:r>
            <a:r>
              <a:rPr lang="ru-RU" sz="5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интетические</a:t>
            </a: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каучуки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86116" y="1142984"/>
            <a:ext cx="3143272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800" dirty="0">
                <a:ln>
                  <a:solidFill>
                    <a:srgbClr val="000100"/>
                  </a:solidFill>
                </a:ln>
                <a:solidFill>
                  <a:srgbClr val="000066"/>
                </a:solidFill>
              </a:rPr>
              <a:t>Впервые в мире промышленный выпуск синтетического каучука был организован в Советском </a:t>
            </a:r>
          </a:p>
          <a:p>
            <a:pPr>
              <a:defRPr/>
            </a:pPr>
            <a:r>
              <a:rPr lang="ru-RU" sz="1800" dirty="0">
                <a:ln>
                  <a:solidFill>
                    <a:srgbClr val="000100"/>
                  </a:solidFill>
                </a:ln>
                <a:solidFill>
                  <a:srgbClr val="000066"/>
                </a:solidFill>
              </a:rPr>
              <a:t>союзе в 1932 г. По технологии, разработанной</a:t>
            </a:r>
          </a:p>
          <a:p>
            <a:pPr>
              <a:defRPr/>
            </a:pPr>
            <a:r>
              <a:rPr lang="ru-RU" sz="1800" dirty="0">
                <a:ln>
                  <a:solidFill>
                    <a:srgbClr val="000100"/>
                  </a:solidFill>
                </a:ln>
                <a:solidFill>
                  <a:srgbClr val="000066"/>
                </a:solidFill>
              </a:rPr>
              <a:t>академиком С.В. Лебедевым.</a:t>
            </a:r>
          </a:p>
        </p:txBody>
      </p:sp>
      <p:pic>
        <p:nvPicPr>
          <p:cNvPr id="39943" name="Picture 7" descr="маша 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568046"/>
            <a:ext cx="2749539" cy="2289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2" name="Picture 6" descr="DSC003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1357298"/>
            <a:ext cx="255300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 descr="шин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3357562"/>
            <a:ext cx="2977612" cy="2355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6" name="Picture 2" descr="F:\предметы\химия\конкурс\каучук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3769132"/>
            <a:ext cx="1928826" cy="308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трелка влево 11">
            <a:hlinkClick r:id="rId8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357166"/>
            <a:ext cx="623241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Сегодня на уроке…</a:t>
            </a:r>
            <a:endParaRPr lang="ru-RU" sz="4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85720" y="1357313"/>
            <a:ext cx="6500813" cy="55006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85720" y="1357313"/>
            <a:ext cx="6500813" cy="55006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tabLst/>
              <a:defRPr/>
            </a:pP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42844" y="1357313"/>
            <a:ext cx="6500813" cy="55006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214422"/>
            <a:ext cx="9144000" cy="4918269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2" action="ppaction://hlinksldjump"/>
              </a:rPr>
              <a:t>Общая характеристика синтетических  высокомолекулярных соединений(ВМС).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3" action="ppaction://hlinksldjump"/>
              </a:rPr>
              <a:t>Полимеры.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4" action="ppaction://hlinksldjump"/>
              </a:rPr>
              <a:t>Происхождение полимеров.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5" action="ppaction://hlinksldjump"/>
              </a:rPr>
              <a:t>Способ получения полимеров.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6" action="ppaction://hlinksldjump"/>
              </a:rPr>
              <a:t>Степень полимеризации.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7" action="ppaction://hlinksldjump"/>
              </a:rPr>
              <a:t>Геометрическая форма полимера.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8" action="ppaction://hlinksldjump"/>
              </a:rPr>
              <a:t>Широко распространяет химия руки свои в дела человека…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9" action="ppaction://hlinksldjump"/>
              </a:rPr>
              <a:t>Физические свойства ВМС.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10" action="ppaction://hlinksldjump"/>
              </a:rPr>
              <a:t>Сополимеризация.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11" action="ppaction://hlinksldjump"/>
              </a:rPr>
              <a:t>Синтез полимеров.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12" action="ppaction://hlinksldjump"/>
              </a:rPr>
              <a:t>Полимеры в медицине.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13" action="ppaction://hlinksldjump"/>
              </a:rPr>
              <a:t>Космос и химия.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14" action="ppaction://hlinksldjump"/>
              </a:rPr>
              <a:t>Это интересно.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" action="ppaction://noaction"/>
              </a:rPr>
              <a:t>Пластические массы(пластмассы).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15" action="ppaction://hlinksldjump"/>
              </a:rPr>
              <a:t>Синтетические волокна.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16" action="ppaction://hlinksldjump"/>
              </a:rPr>
              <a:t>Получение синтетических волокон.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17" action="ppaction://hlinksldjump"/>
              </a:rPr>
              <a:t>Синтетические каучуки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18" action="ppaction://hlinksldjump"/>
              </a:rPr>
              <a:t>Метод Лебедева.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19" action="ppaction://hlinksldjump"/>
              </a:rPr>
              <a:t>Вклад химии в победу.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20" action="ppaction://hlinksldjump"/>
              </a:rPr>
              <a:t>Знаете ли вы, что…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21" action="ppaction://hlinksldjump"/>
              </a:rPr>
              <a:t>К вашему сведенью.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u="sng" dirty="0" smtClean="0">
                <a:solidFill>
                  <a:srgbClr val="6600CC"/>
                </a:solidFill>
                <a:hlinkClick r:id="rId22" action="ppaction://hlinksldjump"/>
              </a:rPr>
              <a:t>Заключение .</a:t>
            </a:r>
            <a:endParaRPr lang="ru-RU" b="1" u="sng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+mj-lt"/>
              <a:buAutoNum type="arabicPeriod"/>
              <a:defRPr/>
            </a:pPr>
            <a:r>
              <a:rPr lang="ru-RU" b="1" dirty="0" smtClean="0">
                <a:solidFill>
                  <a:srgbClr val="6600CC"/>
                </a:solidFill>
                <a:hlinkClick r:id="rId23" action="ppaction://hlinksldjump"/>
              </a:rPr>
              <a:t>Вопросы по теме для самопроверки.</a:t>
            </a:r>
            <a:endParaRPr lang="ru-RU" b="1" dirty="0" smtClean="0">
              <a:solidFill>
                <a:srgbClr val="6600CC"/>
              </a:solidFill>
            </a:endParaRPr>
          </a:p>
          <a:p>
            <a:pPr marL="609600" lvl="0" indent="-6096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" pitchFamily="2" charset="2"/>
              <a:buChar char="§"/>
              <a:defRPr/>
            </a:pPr>
            <a:endParaRPr lang="ru-RU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5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5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45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450"/>
                            </p:stCondLst>
                            <p:childTnLst>
                              <p:par>
                                <p:cTn id="5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450"/>
                            </p:stCondLst>
                            <p:childTnLst>
                              <p:par>
                                <p:cTn id="5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450"/>
                            </p:stCondLst>
                            <p:childTnLst>
                              <p:par>
                                <p:cTn id="6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450"/>
                            </p:stCondLst>
                            <p:childTnLst>
                              <p:par>
                                <p:cTn id="7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450"/>
                            </p:stCondLst>
                            <p:childTnLst>
                              <p:par>
                                <p:cTn id="7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450"/>
                            </p:stCondLst>
                            <p:childTnLst>
                              <p:par>
                                <p:cTn id="8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450"/>
                            </p:stCondLst>
                            <p:childTnLst>
                              <p:par>
                                <p:cTn id="8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450"/>
                            </p:stCondLst>
                            <p:childTnLst>
                              <p:par>
                                <p:cTn id="9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0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6450"/>
                            </p:stCondLst>
                            <p:childTnLst>
                              <p:par>
                                <p:cTn id="10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7450"/>
                            </p:stCondLst>
                            <p:childTnLst>
                              <p:par>
                                <p:cTn id="1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8450"/>
                            </p:stCondLst>
                            <p:childTnLst>
                              <p:par>
                                <p:cTn id="1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450"/>
                            </p:stCondLst>
                            <p:childTnLst>
                              <p:par>
                                <p:cTn id="1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9" dur="1000"/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450"/>
                            </p:stCondLst>
                            <p:childTnLst>
                              <p:par>
                                <p:cTn id="1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1450"/>
                            </p:stCondLst>
                            <p:childTnLst>
                              <p:par>
                                <p:cTn id="1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1" dur="1000"/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2450"/>
                            </p:stCondLst>
                            <p:childTnLst>
                              <p:par>
                                <p:cTn id="14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7" dur="1000"/>
                                        <p:tgtEl>
                                          <p:spTgt spid="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3450"/>
                            </p:stCondLst>
                            <p:childTnLst>
                              <p:par>
                                <p:cTn id="14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3" dur="1000"/>
                                        <p:tgtEl>
                                          <p:spTgt spid="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Метод Лебедева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>
          <a:xfrm>
            <a:off x="3814754" y="1714488"/>
            <a:ext cx="5329246" cy="4708525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Arial" charset="0"/>
              </a:rPr>
              <a:t>Получение из этилового спирта бутадиена, реакция дегидратации и дегидрирования с последующей полимеризацией</a:t>
            </a:r>
            <a:r>
              <a:rPr lang="en-US" dirty="0" smtClean="0">
                <a:latin typeface="Arial" charset="0"/>
              </a:rPr>
              <a:t>.</a:t>
            </a:r>
            <a:endParaRPr lang="ru-RU" dirty="0" smtClean="0">
              <a:latin typeface="Arial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Arial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C</a:t>
            </a:r>
            <a:r>
              <a:rPr lang="en-US" sz="1600" dirty="0" smtClean="0">
                <a:solidFill>
                  <a:srgbClr val="002060"/>
                </a:solidFill>
                <a:latin typeface="Arial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H</a:t>
            </a:r>
            <a:r>
              <a:rPr lang="en-US" sz="1600" dirty="0" smtClean="0">
                <a:solidFill>
                  <a:srgbClr val="002060"/>
                </a:solidFill>
                <a:latin typeface="Arial" charset="0"/>
              </a:rPr>
              <a:t>5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OH </a:t>
            </a:r>
            <a:r>
              <a:rPr lang="en-US" sz="2000" dirty="0" smtClean="0">
                <a:solidFill>
                  <a:srgbClr val="002060"/>
                </a:solidFill>
                <a:latin typeface="Arial" charset="0"/>
              </a:rPr>
              <a:t>→</a:t>
            </a:r>
            <a:r>
              <a:rPr lang="ru-RU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C</a:t>
            </a:r>
            <a:r>
              <a:rPr lang="en-US" sz="1600" dirty="0" smtClean="0">
                <a:solidFill>
                  <a:srgbClr val="002060"/>
                </a:solidFill>
                <a:latin typeface="Arial" charset="0"/>
              </a:rPr>
              <a:t>4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H</a:t>
            </a:r>
            <a:r>
              <a:rPr lang="en-US" sz="1600" dirty="0" smtClean="0">
                <a:solidFill>
                  <a:srgbClr val="002060"/>
                </a:solidFill>
                <a:latin typeface="Arial" charset="0"/>
              </a:rPr>
              <a:t>6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+2H</a:t>
            </a:r>
            <a:r>
              <a:rPr lang="en-US" sz="1600" dirty="0" smtClean="0">
                <a:solidFill>
                  <a:srgbClr val="002060"/>
                </a:solidFill>
                <a:latin typeface="Arial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O+H</a:t>
            </a:r>
            <a:r>
              <a:rPr lang="en-US" sz="1600" dirty="0" smtClean="0">
                <a:solidFill>
                  <a:srgbClr val="002060"/>
                </a:solidFill>
                <a:latin typeface="Arial" charset="0"/>
              </a:rPr>
              <a:t>2</a:t>
            </a:r>
            <a:endParaRPr lang="ru-RU" dirty="0" smtClean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32772" name="Picture 4" descr="F:\предметы\химия\1927_1-b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3602038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929322" y="4429132"/>
            <a:ext cx="2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857884" y="4643446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кат</a:t>
            </a:r>
            <a:endParaRPr lang="ru-RU" sz="1200" dirty="0"/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8001024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33295 L 4.72222E-6 2.3121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-428625" y="1071563"/>
            <a:ext cx="7572375" cy="15716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b="1" i="1" smtClean="0">
                <a:latin typeface="Comic Sans MS" pitchFamily="66" charset="0"/>
              </a:rPr>
              <a:t>  Полиэтилен применили для изоляции электрических кабелей, в том числе и подводных.</a:t>
            </a:r>
          </a:p>
          <a:p>
            <a:pPr eaLnBrk="1" hangingPunct="1"/>
            <a:endParaRPr lang="ru-RU" smtClean="0"/>
          </a:p>
        </p:txBody>
      </p:sp>
      <p:pic>
        <p:nvPicPr>
          <p:cNvPr id="4" name="Picture 5" descr="звез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786190"/>
            <a:ext cx="2422525" cy="23256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Picture 9" descr="pic-ind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000372"/>
            <a:ext cx="2663825" cy="2847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8" name="Picture 2" descr="F:\химия\полиэтилен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124141">
            <a:off x="5828665" y="2061249"/>
            <a:ext cx="3143272" cy="2711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28596" y="214290"/>
            <a:ext cx="81012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Вклад химии в победу.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0" name="Стрелка влево 9">
            <a:hlinkClick r:id="rId5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Химия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557338"/>
            <a:ext cx="4176713" cy="4679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2420938"/>
            <a:ext cx="4103687" cy="2374900"/>
          </a:xfrm>
        </p:spPr>
        <p:txBody>
          <a:bodyPr/>
          <a:lstStyle/>
          <a:p>
            <a:pPr marL="3175" indent="290513" algn="ctr">
              <a:buFont typeface="Wingdings" pitchFamily="2" charset="2"/>
              <a:buNone/>
            </a:pPr>
            <a:r>
              <a:rPr lang="ru-RU" sz="2400" dirty="0"/>
              <a:t>В настоящее время нет необходимости говорить о важной роли полимеров. Все живое состоит из полимеров:</a:t>
            </a:r>
            <a:endParaRPr lang="ru-RU" sz="2400" b="1" dirty="0"/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539750" y="476250"/>
            <a:ext cx="8135938" cy="10080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4714876" y="4143380"/>
            <a:ext cx="39592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полисахариды, белки и синтетические материалы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428604"/>
            <a:ext cx="74857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Знаете ли вы, что…</a:t>
            </a:r>
            <a:endParaRPr lang="ru-RU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9" name="Стрелка влево 8">
            <a:hlinkClick r:id="rId3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build="p"/>
      <p:bldP spid="2055" grpId="0" animBg="1"/>
      <p:bldP spid="20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00174"/>
            <a:ext cx="7696200" cy="3657600"/>
          </a:xfrm>
        </p:spPr>
        <p:txBody>
          <a:bodyPr/>
          <a:lstStyle/>
          <a:p>
            <a:pPr indent="282575">
              <a:buFontTx/>
              <a:buNone/>
              <a:tabLst>
                <a:tab pos="182563" algn="l"/>
              </a:tabLst>
            </a:pPr>
            <a:r>
              <a:rPr lang="ru-RU" dirty="0"/>
              <a:t>В 20-х годах нашего столетия синтетические материалы были всего лишь неполноценными заменителями традиционных природных материалов – металла, дерева, шелковых и хлопчатобумажных тканей.</a:t>
            </a:r>
          </a:p>
        </p:txBody>
      </p:sp>
      <p:pic>
        <p:nvPicPr>
          <p:cNvPr id="73736" name="Picture 8" descr="Химия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2714620"/>
            <a:ext cx="2341593" cy="26114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3737" name="Picture 9" descr="Химия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09204">
            <a:off x="2361800" y="4354919"/>
            <a:ext cx="2714644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10" y="357166"/>
            <a:ext cx="77753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 вашему сведенью…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 bldLvl="2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химия\kapron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3071802" cy="21614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627" name="Picture 3" descr="F:\химия\1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429000"/>
            <a:ext cx="2732884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F:\химия\капро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0"/>
            <a:ext cx="2857520" cy="2144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9" name="Picture 5" descr="F:\химия\макромолек4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2000240"/>
            <a:ext cx="2428892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0" name="Picture 6" descr="F:\химия\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4357670"/>
            <a:ext cx="3236697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1" name="Picture 7" descr="F:\химия\шерсть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642918"/>
            <a:ext cx="2571736" cy="2694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2" name="Picture 8" descr="F:\химия\капрон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2071678"/>
            <a:ext cx="228601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3" name="Picture 9" descr="F:\химия\шерсть5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3693607"/>
            <a:ext cx="2643206" cy="3164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F:\химия\полипропилен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0288" y="357166"/>
            <a:ext cx="4303712" cy="328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 Box 5"/>
          <p:cNvSpPr>
            <a:spLocks noGrp="1" noChangeArrowheads="1"/>
          </p:cNvSpPr>
          <p:nvPr>
            <p:ph idx="1"/>
          </p:nvPr>
        </p:nvSpPr>
        <p:spPr>
          <a:xfrm>
            <a:off x="-857288" y="1214422"/>
            <a:ext cx="5429288" cy="4967514"/>
          </a:xfrm>
        </p:spPr>
        <p:txBody>
          <a:bodyPr wrap="square">
            <a:spAutoFit/>
          </a:bodyPr>
          <a:lstStyle/>
          <a:p>
            <a:pPr indent="625475" algn="ctr" eaLnBrk="1" hangingPunct="1">
              <a:buFont typeface="Wingdings 2" pitchFamily="18" charset="2"/>
              <a:buNone/>
            </a:pP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Химия синтетических полимеров находится в состоянии непрерывного развития.</a:t>
            </a:r>
          </a:p>
          <a:p>
            <a:pPr indent="625475" algn="ctr" eaLnBrk="1" hangingPunct="1">
              <a:buFont typeface="Wingdings 2" pitchFamily="18" charset="2"/>
              <a:buNone/>
            </a:pP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Открываются новые способы получения полимеров, расширяются наши представления об их тонкой структуре, развиваются методы модификации и создаются принципиально новые материалы будущего.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222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Заключение</a:t>
            </a:r>
            <a:endParaRPr lang="ru-RU" sz="6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386" name="Picture 4" descr="F:\химия\полиэтил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512" y="3286134"/>
            <a:ext cx="4762488" cy="3571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71435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Вопросы по теме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428604"/>
          <a:ext cx="8643998" cy="62865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2015"/>
                <a:gridCol w="4321983"/>
              </a:tblGrid>
              <a:tr h="2985084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                  1 вариант</a:t>
                      </a:r>
                      <a:r>
                        <a:rPr lang="en-US" dirty="0" smtClean="0"/>
                        <a:t>        </a:t>
                      </a:r>
                      <a:endParaRPr lang="ru-RU" dirty="0" smtClean="0"/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dirty="0" smtClean="0"/>
                        <a:t>Вставьте</a:t>
                      </a:r>
                      <a:r>
                        <a:rPr lang="ru-RU" baseline="0" dirty="0" smtClean="0"/>
                        <a:t> пропущенное слово</a:t>
                      </a:r>
                    </a:p>
                    <a:p>
                      <a:pPr marL="342900" indent="-342900" algn="l">
                        <a:buNone/>
                      </a:pPr>
                      <a:r>
                        <a:rPr lang="ru-RU" baseline="0" dirty="0" smtClean="0"/>
                        <a:t>      </a:t>
                      </a:r>
                    </a:p>
                    <a:p>
                      <a:pPr marL="342900" indent="-342900" algn="l">
                        <a:buNone/>
                      </a:pPr>
                      <a:r>
                        <a:rPr lang="ru-RU" baseline="0" dirty="0" smtClean="0"/>
                        <a:t>    ……… -</a:t>
                      </a:r>
                      <a:r>
                        <a:rPr lang="ru-RU" sz="1800" dirty="0" smtClean="0"/>
                        <a:t>структура крахмала,  полиэтилена высокого давления.</a:t>
                      </a:r>
                      <a:endParaRPr lang="ru-RU" dirty="0" smtClean="0"/>
                    </a:p>
                    <a:p>
                      <a:pPr algn="l"/>
                      <a:endParaRPr lang="en-US" dirty="0" smtClean="0"/>
                    </a:p>
                    <a:p>
                      <a:pPr algn="l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2 вариант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Вставьте пропущенное слово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dirty="0" smtClean="0"/>
                        <a:t>     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   ……..-</a:t>
                      </a:r>
                      <a:r>
                        <a:rPr lang="ru-RU" sz="1800" dirty="0" smtClean="0"/>
                        <a:t>когда линейные молекулы соединены между собой химическими связями, например, резина, фенолформальдегидная смола.</a:t>
                      </a:r>
                    </a:p>
                    <a:p>
                      <a:pPr marL="342900" indent="-342900">
                        <a:buNone/>
                      </a:pPr>
                      <a:endParaRPr lang="ru-RU" dirty="0" smtClean="0"/>
                    </a:p>
                    <a:p>
                      <a:pPr marL="342900" indent="-342900">
                        <a:buNone/>
                      </a:pPr>
                      <a:r>
                        <a:rPr lang="ru-RU" dirty="0" smtClean="0"/>
                        <a:t>      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22415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2. Каких</a:t>
                      </a:r>
                      <a:r>
                        <a:rPr lang="ru-RU" b="1" baseline="0" dirty="0" smtClean="0"/>
                        <a:t> видов</a:t>
                      </a:r>
                      <a:r>
                        <a:rPr lang="ru-RU" b="1" dirty="0" smtClean="0"/>
                        <a:t> бывают полимеры ?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2.Какие два</a:t>
                      </a:r>
                      <a:r>
                        <a:rPr lang="ru-RU" b="1" baseline="0" dirty="0" smtClean="0"/>
                        <a:t> вида синтеза</a:t>
                      </a:r>
                      <a:r>
                        <a:rPr lang="ru-RU" b="1" dirty="0" smtClean="0"/>
                        <a:t> вы знаете?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207728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3.Какие синтетические волокна вы знаете?</a:t>
                      </a:r>
                      <a:endParaRPr lang="ru-RU" b="1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3.</a:t>
                      </a:r>
                      <a:r>
                        <a:rPr lang="ru-RU" b="1" i="1" dirty="0" smtClean="0">
                          <a:latin typeface="Comic Sans MS" pitchFamily="66" charset="0"/>
                        </a:rPr>
                        <a:t> Что применили для изоляции электрических кабелей, в том числе и подводных.</a:t>
                      </a:r>
                    </a:p>
                    <a:p>
                      <a:r>
                        <a:rPr lang="ru-RU" b="1" i="1" dirty="0" smtClean="0">
                          <a:solidFill>
                            <a:schemeClr val="bg1"/>
                          </a:solidFill>
                          <a:latin typeface="Comic Sans MS" pitchFamily="66" charset="0"/>
                        </a:rPr>
                        <a:t>1)</a:t>
                      </a:r>
                      <a:r>
                        <a:rPr lang="ru-RU" b="1" i="1" dirty="0" err="1" smtClean="0">
                          <a:solidFill>
                            <a:schemeClr val="bg1"/>
                          </a:solidFill>
                          <a:latin typeface="Comic Sans MS" pitchFamily="66" charset="0"/>
                        </a:rPr>
                        <a:t>Полиэт</a:t>
                      </a:r>
                      <a:endParaRPr lang="ru-RU" b="1" i="1" dirty="0" smtClean="0">
                        <a:solidFill>
                          <a:schemeClr val="bg1"/>
                        </a:solidFill>
                        <a:latin typeface="Comic Sans MS" pitchFamily="66" charset="0"/>
                      </a:endParaRPr>
                    </a:p>
                    <a:p>
                      <a:r>
                        <a:rPr lang="ru-RU" b="1" i="1" dirty="0" smtClean="0">
                          <a:solidFill>
                            <a:schemeClr val="bg1"/>
                          </a:solidFill>
                          <a:latin typeface="Comic Sans MS" pitchFamily="66" charset="0"/>
                        </a:rPr>
                        <a:t>2)Полипропилен</a:t>
                      </a:r>
                    </a:p>
                    <a:p>
                      <a:r>
                        <a:rPr lang="ru-RU" b="1" i="1" dirty="0" smtClean="0">
                          <a:solidFill>
                            <a:schemeClr val="bg1"/>
                          </a:solidFill>
                          <a:latin typeface="Comic Sans MS" pitchFamily="66" charset="0"/>
                        </a:rPr>
                        <a:t>3)Полиэтилен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4" descr="Химия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5357826"/>
            <a:ext cx="2000264" cy="941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4" name="Picture 2" descr="C:\Documents and Settings\Администратор\Рабочий стол\)))\химия\333375_w640_h640_fullerenebeardmo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5143512"/>
            <a:ext cx="2357454" cy="113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5" name="Picture 3" descr="C:\Documents and Settings\Администратор\Рабочий стол\)))\химия\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071678"/>
            <a:ext cx="1762125" cy="1138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F:\химия\макромолек3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879682">
            <a:off x="3304472" y="3737019"/>
            <a:ext cx="920262" cy="907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7" name="Picture 5" descr="F:\химия\макроле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6578" y="3714752"/>
            <a:ext cx="1460647" cy="57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трелка вправо 8">
            <a:hlinkClick r:id="rId7" action="ppaction://hlinksldjump"/>
          </p:cNvPr>
          <p:cNvSpPr/>
          <p:nvPr/>
        </p:nvSpPr>
        <p:spPr>
          <a:xfrm>
            <a:off x="7500958" y="6215058"/>
            <a:ext cx="1357322" cy="64294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0" name="Стрелка влево 9">
            <a:hlinkClick r:id="rId8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00958" y="6357958"/>
            <a:ext cx="1500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FF"/>
                </a:solidFill>
                <a:hlinkClick r:id="rId7" action="ppaction://hlinksldjump"/>
              </a:rPr>
              <a:t>ответы</a:t>
            </a:r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1500174"/>
            <a:ext cx="8743740" cy="1754326"/>
          </a:xfrm>
          <a:prstGeom prst="rect">
            <a:avLst/>
          </a:prstGeom>
          <a:noFill/>
        </p:spPr>
        <p:txBody>
          <a:bodyPr>
            <a:prstTxWarp prst="textPlain">
              <a:avLst/>
            </a:prstTxWarp>
            <a:spAutoFit/>
            <a:scene3d>
              <a:camera prst="obliqueTopLef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СПАСИБО ЗА ВНИМАНИЕ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929586" y="6215082"/>
            <a:ext cx="978408" cy="48463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214290"/>
            <a:ext cx="5500694" cy="214314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None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algn="ctr">
              <a:buNone/>
            </a:pPr>
            <a:r>
              <a:rPr lang="ru-RU" b="1" dirty="0" smtClean="0">
                <a:ln/>
                <a:solidFill>
                  <a:schemeClr val="accent3"/>
                </a:solidFill>
              </a:rPr>
              <a:t>    Руководитель</a:t>
            </a:r>
            <a:r>
              <a:rPr lang="en-US" b="1" dirty="0" smtClean="0">
                <a:ln/>
                <a:solidFill>
                  <a:schemeClr val="accent3"/>
                </a:solidFill>
              </a:rPr>
              <a:t>:</a:t>
            </a:r>
          </a:p>
          <a:p>
            <a:pPr algn="ctr">
              <a:buNone/>
            </a:pPr>
            <a:r>
              <a:rPr lang="ru-RU" b="1" dirty="0" smtClean="0">
                <a:ln/>
                <a:solidFill>
                  <a:schemeClr val="accent3"/>
                </a:solidFill>
              </a:rPr>
              <a:t>Петрунина Светлана  Валентиновна</a:t>
            </a:r>
          </a:p>
          <a:p>
            <a:pPr algn="ctr">
              <a:buNone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algn="ctr">
              <a:buNone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algn="ctr">
              <a:buNone/>
            </a:pPr>
            <a:endParaRPr lang="ru-RU" b="1" dirty="0" smtClean="0">
              <a:ln/>
              <a:solidFill>
                <a:schemeClr val="accent3"/>
              </a:solidFill>
            </a:endParaRPr>
          </a:p>
        </p:txBody>
      </p:sp>
      <p:pic>
        <p:nvPicPr>
          <p:cNvPr id="31746" name="Picture 2" descr="F:\фото\Копия DSC_06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3786190"/>
            <a:ext cx="1714512" cy="264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85728"/>
            <a:ext cx="1998879" cy="2714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3714752"/>
            <a:ext cx="6072198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2800" b="1" dirty="0" smtClean="0">
                <a:ln/>
                <a:solidFill>
                  <a:schemeClr val="accent3"/>
                </a:solidFill>
              </a:rPr>
              <a:t>Работу  выполнила</a:t>
            </a:r>
          </a:p>
          <a:p>
            <a:pPr algn="ctr">
              <a:buNone/>
            </a:pPr>
            <a:r>
              <a:rPr lang="ru-RU" sz="2800" b="1" dirty="0" smtClean="0">
                <a:ln/>
                <a:solidFill>
                  <a:schemeClr val="accent3"/>
                </a:solidFill>
              </a:rPr>
              <a:t> ученица 11 «Б» класс </a:t>
            </a:r>
          </a:p>
          <a:p>
            <a:pPr algn="ctr">
              <a:buNone/>
            </a:pPr>
            <a:r>
              <a:rPr lang="ru-RU" sz="2800" b="1" dirty="0" smtClean="0">
                <a:ln/>
                <a:solidFill>
                  <a:schemeClr val="accent3"/>
                </a:solidFill>
              </a:rPr>
              <a:t>лицея – интерната «Подмосковный»</a:t>
            </a:r>
          </a:p>
          <a:p>
            <a:pPr algn="ctr">
              <a:buNone/>
            </a:pPr>
            <a:r>
              <a:rPr lang="ru-RU" sz="2800" b="1" dirty="0" smtClean="0">
                <a:ln/>
                <a:solidFill>
                  <a:schemeClr val="accent3"/>
                </a:solidFill>
              </a:rPr>
              <a:t> Цирихова  </a:t>
            </a:r>
            <a:r>
              <a:rPr lang="ru-RU" sz="2800" b="1" dirty="0" err="1" smtClean="0">
                <a:ln/>
                <a:solidFill>
                  <a:schemeClr val="accent3"/>
                </a:solidFill>
              </a:rPr>
              <a:t>Залина</a:t>
            </a:r>
            <a:r>
              <a:rPr lang="ru-RU" sz="28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2800" b="1" dirty="0" err="1" smtClean="0">
                <a:ln/>
                <a:solidFill>
                  <a:schemeClr val="accent3"/>
                </a:solidFill>
              </a:rPr>
              <a:t>Казбековна</a:t>
            </a:r>
            <a:endParaRPr lang="ru-RU" sz="2800" b="1" dirty="0" smtClean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57166"/>
            <a:ext cx="70475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Ответы на вопросы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9432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14800"/>
                <a:gridCol w="4114800"/>
              </a:tblGrid>
              <a:tr h="47147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r>
                        <a:rPr lang="ru-RU" baseline="0" dirty="0" smtClean="0"/>
                        <a:t> вариант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вариант</a:t>
                      </a:r>
                      <a:endParaRPr lang="ru-RU" dirty="0"/>
                    </a:p>
                  </a:txBody>
                  <a:tcPr/>
                </a:tc>
              </a:tr>
              <a:tr h="778671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Разветвленная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Пространственная</a:t>
                      </a:r>
                      <a:endParaRPr lang="ru-RU" dirty="0"/>
                    </a:p>
                  </a:txBody>
                  <a:tcPr/>
                </a:tc>
              </a:tr>
              <a:tr h="778671"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ru-RU" dirty="0" smtClean="0"/>
                        <a:t>Кристаллическая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ru-RU" baseline="0" dirty="0" smtClean="0"/>
                        <a:t>Амфотерная  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ru-RU" dirty="0" smtClean="0"/>
                        <a:t>Полимеризация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ru-RU" dirty="0" smtClean="0"/>
                        <a:t>Поликонденсация </a:t>
                      </a:r>
                      <a:endParaRPr lang="ru-RU" dirty="0"/>
                    </a:p>
                  </a:txBody>
                  <a:tcPr/>
                </a:tc>
              </a:tr>
              <a:tr h="778671"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ru-RU" dirty="0" smtClean="0"/>
                        <a:t>Природные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ru-RU" dirty="0" smtClean="0"/>
                        <a:t>Химические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 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Стрелка влево 8">
            <a:hlinkClick r:id="rId2" action="ppaction://hlinksldjump"/>
          </p:cNvPr>
          <p:cNvSpPr/>
          <p:nvPr/>
        </p:nvSpPr>
        <p:spPr>
          <a:xfrm>
            <a:off x="214282" y="6000768"/>
            <a:ext cx="978408" cy="484632"/>
          </a:xfrm>
          <a:prstGeom prst="leftArrow">
            <a:avLst/>
          </a:prstGeom>
          <a:solidFill>
            <a:srgbClr val="BA7A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Администратор\Рабочий стол\)))\химия\u_0_img_07082310381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4214818"/>
            <a:ext cx="3143272" cy="24517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148" name="Picture 4" descr="C:\Documents and Settings\Администратор\Рабочий стол\)))\химия\3165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642918"/>
            <a:ext cx="1905000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-642938" y="1357313"/>
            <a:ext cx="6500813" cy="5500687"/>
          </a:xfrm>
        </p:spPr>
        <p:txBody>
          <a:bodyPr>
            <a:normAutofit/>
          </a:bodyPr>
          <a:lstStyle/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en-US" sz="2400" b="1" dirty="0" smtClean="0">
                <a:solidFill>
                  <a:srgbClr val="0033CC"/>
                </a:solidFill>
              </a:rPr>
              <a:t>          </a:t>
            </a:r>
            <a:r>
              <a:rPr lang="ru-RU" sz="2400" b="1" dirty="0" smtClean="0">
                <a:solidFill>
                  <a:srgbClr val="0033CC"/>
                </a:solidFill>
              </a:rPr>
              <a:t>Высокомолекулярные соединения, полимеры — вещества, обладающие большим 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 smtClean="0">
                <a:solidFill>
                  <a:srgbClr val="0033CC"/>
                </a:solidFill>
              </a:rPr>
              <a:t>молекулярным весом. </a:t>
            </a:r>
            <a:endParaRPr lang="en-US" sz="2400" b="1" dirty="0" smtClean="0">
              <a:solidFill>
                <a:srgbClr val="0033CC"/>
              </a:solidFill>
            </a:endParaRP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en-US" sz="2400" b="1" dirty="0" smtClean="0">
                <a:solidFill>
                  <a:srgbClr val="0033CC"/>
                </a:solidFill>
              </a:rPr>
              <a:t>           </a:t>
            </a:r>
            <a:r>
              <a:rPr lang="ru-RU" sz="2400" b="1" dirty="0" smtClean="0">
                <a:solidFill>
                  <a:srgbClr val="0033CC"/>
                </a:solidFill>
              </a:rPr>
              <a:t>К природным высокомолекулярным соединениям(биополимерам) относятся белки </a:t>
            </a:r>
            <a:r>
              <a:rPr lang="en-US" sz="2400" b="1" dirty="0" smtClean="0">
                <a:solidFill>
                  <a:srgbClr val="0033CC"/>
                </a:solidFill>
              </a:rPr>
              <a:t>,</a:t>
            </a:r>
            <a:r>
              <a:rPr lang="ru-RU" sz="2400" b="1" dirty="0" smtClean="0">
                <a:solidFill>
                  <a:srgbClr val="0033CC"/>
                </a:solidFill>
              </a:rPr>
              <a:t>нуклеиновые кислоты ,полисахариды  и т. д. </a:t>
            </a:r>
            <a:endParaRPr lang="en-US" sz="2400" b="1" dirty="0" smtClean="0">
              <a:solidFill>
                <a:srgbClr val="0033CC"/>
              </a:solidFill>
            </a:endParaRP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en-US" sz="2400" b="1" dirty="0" smtClean="0">
                <a:solidFill>
                  <a:srgbClr val="0033CC"/>
                </a:solidFill>
              </a:rPr>
              <a:t>          </a:t>
            </a:r>
            <a:r>
              <a:rPr lang="ru-RU" sz="2400" b="1" dirty="0" smtClean="0">
                <a:solidFill>
                  <a:srgbClr val="0033CC"/>
                </a:solidFill>
              </a:rPr>
              <a:t>К синтетическим — различные пластмассы </a:t>
            </a:r>
            <a:r>
              <a:rPr lang="ru-RU" sz="2400" b="1" i="1" dirty="0" smtClean="0">
                <a:solidFill>
                  <a:srgbClr val="0033CC"/>
                </a:solidFill>
              </a:rPr>
              <a:t>,</a:t>
            </a:r>
            <a:r>
              <a:rPr lang="ru-RU" sz="2400" b="1" dirty="0" smtClean="0">
                <a:solidFill>
                  <a:srgbClr val="0033CC"/>
                </a:solidFill>
              </a:rPr>
              <a:t> синтетические каучуки и волокна. 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Общая характеристика синтетических высокомолекулярных </a:t>
            </a:r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соединений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(ВМС)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Rainbow_Ring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0"/>
            <a:ext cx="9753600" cy="7315201"/>
          </a:xfrm>
          <a:prstGeom prst="rect">
            <a:avLst/>
          </a:prstGeom>
          <a:gradFill rotWithShape="1">
            <a:gsLst>
              <a:gs pos="0">
                <a:srgbClr val="9933FF"/>
              </a:gs>
              <a:gs pos="50000">
                <a:srgbClr val="FFFF5B"/>
              </a:gs>
              <a:gs pos="100000">
                <a:srgbClr val="9933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</p:pic>
      <p:sp>
        <p:nvSpPr>
          <p:cNvPr id="922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941888"/>
            <a:ext cx="7416800" cy="1916112"/>
          </a:xfrm>
          <a:gradFill rotWithShape="1">
            <a:gsLst>
              <a:gs pos="0">
                <a:srgbClr val="9933FF"/>
              </a:gs>
              <a:gs pos="50000">
                <a:srgbClr val="CDA8F2"/>
              </a:gs>
              <a:gs pos="100000">
                <a:srgbClr val="9933FF"/>
              </a:gs>
            </a:gsLst>
            <a:lin ang="5400000" scaled="1"/>
          </a:gradFill>
          <a:scene3d>
            <a:camera prst="legacyPerspectiveTop"/>
            <a:lightRig rig="legacyFlat3" dir="b"/>
          </a:scene3d>
          <a:sp3d extrusionH="887400" prstMaterial="legacyMetal">
            <a:bevelT w="13500" h="13500" prst="angle"/>
            <a:bevelB w="13500" h="13500" prst="angle"/>
            <a:extrusionClr>
              <a:srgbClr val="9933FF"/>
            </a:extrusionClr>
          </a:sp3d>
        </p:spPr>
        <p:txBody>
          <a:bodyPr>
            <a:flatTx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z="2400" b="1" u="sng" dirty="0" smtClean="0"/>
              <a:t>Полимеры</a:t>
            </a:r>
            <a:r>
              <a:rPr lang="ru-RU" sz="2400" dirty="0" smtClean="0"/>
              <a:t> - высокомолекулярные соединения, молекулы которых состоят из множества повторяющихся структурных звеньев (белки, нуклеиновые кислоты, целлюлоза, крахмал, каучук и другие органические вещества).</a:t>
            </a:r>
          </a:p>
          <a:p>
            <a:pPr eaLnBrk="1" hangingPunct="1">
              <a:lnSpc>
                <a:spcPct val="90000"/>
              </a:lnSpc>
            </a:pPr>
            <a:endParaRPr lang="ru-RU" sz="2400" dirty="0" smtClean="0"/>
          </a:p>
        </p:txBody>
      </p:sp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8001024" y="6429396"/>
            <a:ext cx="1142976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2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uild="p"/>
      <p:bldP spid="9221" grpI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3d_27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8100"/>
            <a:ext cx="91440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Oval 3"/>
          <p:cNvSpPr>
            <a:spLocks noChangeArrowheads="1"/>
          </p:cNvSpPr>
          <p:nvPr/>
        </p:nvSpPr>
        <p:spPr bwMode="auto">
          <a:xfrm>
            <a:off x="4427538" y="476250"/>
            <a:ext cx="1960562" cy="1600200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r>
              <a:rPr lang="ru-RU" sz="2000"/>
              <a:t>Природное</a:t>
            </a:r>
          </a:p>
        </p:txBody>
      </p:sp>
      <p:sp>
        <p:nvSpPr>
          <p:cNvPr id="5124" name="Oval 4"/>
          <p:cNvSpPr>
            <a:spLocks noChangeArrowheads="1"/>
          </p:cNvSpPr>
          <p:nvPr/>
        </p:nvSpPr>
        <p:spPr bwMode="auto">
          <a:xfrm>
            <a:off x="3708400" y="4437063"/>
            <a:ext cx="2363798" cy="1800225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r>
              <a:rPr lang="ru-RU" sz="1800" b="1"/>
              <a:t>Искусственное</a:t>
            </a:r>
          </a:p>
        </p:txBody>
      </p:sp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1643042" y="2214554"/>
            <a:ext cx="2500330" cy="1800225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r>
              <a:rPr lang="ru-RU" sz="1800" b="1" dirty="0"/>
              <a:t>Синтетическое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-1000164" y="357166"/>
            <a:ext cx="63414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ПРОИСХОЖДЕНИЕ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трелка влево 7">
            <a:hlinkClick r:id="rId4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4" grpId="0" animBg="1"/>
      <p:bldP spid="51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3d_1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Oval 3"/>
          <p:cNvSpPr>
            <a:spLocks noChangeArrowheads="1"/>
          </p:cNvSpPr>
          <p:nvPr/>
        </p:nvSpPr>
        <p:spPr bwMode="auto">
          <a:xfrm>
            <a:off x="0" y="4572008"/>
            <a:ext cx="2449512" cy="2087562"/>
          </a:xfrm>
          <a:prstGeom prst="ellipse">
            <a:avLst/>
          </a:prstGeom>
          <a:gradFill rotWithShape="0">
            <a:gsLst>
              <a:gs pos="0">
                <a:srgbClr val="FFFF00"/>
              </a:gs>
              <a:gs pos="100000">
                <a:srgbClr val="009200"/>
              </a:gs>
            </a:gsLst>
            <a:path path="shape">
              <a:fillToRect l="50000" t="50000" r="50000" b="50000"/>
            </a:path>
          </a:gradFill>
          <a:ln w="19050">
            <a:noFill/>
            <a:round/>
            <a:headEnd/>
            <a:tailEnd/>
          </a:ln>
          <a:effectLst>
            <a:prstShdw prst="shdw17" dist="17961" dir="2700000">
              <a:srgbClr val="005800"/>
            </a:prstShdw>
          </a:effectLst>
        </p:spPr>
        <p:txBody>
          <a:bodyPr wrap="none" anchor="ctr"/>
          <a:lstStyle/>
          <a:p>
            <a:r>
              <a:rPr lang="ru-RU" sz="1800" b="1"/>
              <a:t>Полимеризация</a:t>
            </a:r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0" y="500042"/>
            <a:ext cx="2232025" cy="1943100"/>
          </a:xfrm>
          <a:prstGeom prst="ellipse">
            <a:avLst/>
          </a:prstGeom>
          <a:gradFill rotWithShape="0">
            <a:gsLst>
              <a:gs pos="0">
                <a:srgbClr val="FFFF00"/>
              </a:gs>
              <a:gs pos="100000">
                <a:srgbClr val="009200"/>
              </a:gs>
            </a:gsLst>
            <a:path path="shape">
              <a:fillToRect l="50000" t="50000" r="50000" b="50000"/>
            </a:path>
          </a:gradFill>
          <a:ln w="19050">
            <a:noFill/>
            <a:round/>
            <a:headEnd/>
            <a:tailEnd/>
          </a:ln>
          <a:effectLst>
            <a:prstShdw prst="shdw17" dist="17961" dir="2700000">
              <a:srgbClr val="005800"/>
            </a:prstShdw>
          </a:effectLst>
        </p:spPr>
        <p:txBody>
          <a:bodyPr wrap="none" anchor="ctr"/>
          <a:lstStyle/>
          <a:p>
            <a:pPr algn="ctr"/>
            <a:r>
              <a:rPr lang="ru-RU" sz="1800" b="1" dirty="0"/>
              <a:t>Поликонденсация</a:t>
            </a:r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6072198" y="0"/>
            <a:ext cx="3419475" cy="3284538"/>
          </a:xfrm>
          <a:prstGeom prst="ellipse">
            <a:avLst/>
          </a:prstGeom>
          <a:gradFill rotWithShape="0">
            <a:gsLst>
              <a:gs pos="0">
                <a:srgbClr val="FFFF00"/>
              </a:gs>
              <a:gs pos="100000">
                <a:srgbClr val="009900"/>
              </a:gs>
            </a:gsLst>
            <a:path path="shape">
              <a:fillToRect l="50000" t="50000" r="50000" b="50000"/>
            </a:path>
          </a:gradFill>
          <a:ln w="19050">
            <a:noFill/>
            <a:round/>
            <a:headEnd/>
            <a:tailEnd/>
          </a:ln>
          <a:effectLst>
            <a:prstShdw prst="shdw17" dist="17961" dir="2700000">
              <a:srgbClr val="999900"/>
            </a:prstShdw>
          </a:effectLst>
        </p:spPr>
        <p:txBody>
          <a:bodyPr anchor="ctr"/>
          <a:lstStyle/>
          <a:p>
            <a:pPr algn="ctr"/>
            <a:r>
              <a:rPr lang="ru-RU" sz="1600" b="1" dirty="0"/>
              <a:t>Это химический процесс соединения  исходных молекул мономера в макромолекулы полимера, идущий с образованием побочного низкомолекулярного продукта (чаще всего воды)</a:t>
            </a:r>
            <a:endParaRPr lang="ru-RU" sz="1600" dirty="0"/>
          </a:p>
          <a:p>
            <a:pPr algn="ctr"/>
            <a:endParaRPr lang="ru-RU" sz="1600" dirty="0"/>
          </a:p>
        </p:txBody>
      </p:sp>
      <p:cxnSp>
        <p:nvCxnSpPr>
          <p:cNvPr id="6165" name="AutoShape 21"/>
          <p:cNvCxnSpPr>
            <a:cxnSpLocks noChangeShapeType="1"/>
          </p:cNvCxnSpPr>
          <p:nvPr/>
        </p:nvCxnSpPr>
        <p:spPr bwMode="auto">
          <a:xfrm flipV="1">
            <a:off x="2143108" y="928670"/>
            <a:ext cx="4286280" cy="185756"/>
          </a:xfrm>
          <a:prstGeom prst="curvedConnector3">
            <a:avLst>
              <a:gd name="adj1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scene3d>
            <a:camera prst="legacyPerspectiveBottom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</p:cxnSp>
      <p:sp>
        <p:nvSpPr>
          <p:cNvPr id="6168" name="Oval 24"/>
          <p:cNvSpPr>
            <a:spLocks noChangeArrowheads="1"/>
          </p:cNvSpPr>
          <p:nvPr/>
        </p:nvSpPr>
        <p:spPr bwMode="auto">
          <a:xfrm>
            <a:off x="5940425" y="3573463"/>
            <a:ext cx="3203575" cy="3284537"/>
          </a:xfrm>
          <a:prstGeom prst="ellipse">
            <a:avLst/>
          </a:prstGeom>
          <a:gradFill rotWithShape="0">
            <a:gsLst>
              <a:gs pos="0">
                <a:srgbClr val="FFFF00"/>
              </a:gs>
              <a:gs pos="100000">
                <a:srgbClr val="009900"/>
              </a:gs>
            </a:gsLst>
            <a:path path="shape">
              <a:fillToRect l="50000" t="50000" r="50000" b="50000"/>
            </a:path>
          </a:gradFill>
          <a:ln w="19050">
            <a:noFill/>
            <a:round/>
            <a:headEnd/>
            <a:tailEnd/>
          </a:ln>
          <a:effectLst>
            <a:prstShdw prst="shdw17" dist="17961" dir="2700000">
              <a:srgbClr val="999900"/>
            </a:prstShdw>
          </a:effectLst>
        </p:spPr>
        <p:txBody>
          <a:bodyPr anchor="ctr"/>
          <a:lstStyle/>
          <a:p>
            <a:pPr algn="ctr"/>
            <a:r>
              <a:rPr lang="ru-RU" sz="1600" b="1" dirty="0"/>
              <a:t>Это химический процесс соединения множества исходных молекул низкомолекулярного вещества (мономера) в крупные молекулы (макромолекулы) полимера</a:t>
            </a:r>
            <a:r>
              <a:rPr lang="ru-RU" sz="1400" dirty="0"/>
              <a:t>.</a:t>
            </a:r>
          </a:p>
          <a:p>
            <a:pPr algn="ctr"/>
            <a:endParaRPr lang="ru-RU" sz="1400" dirty="0"/>
          </a:p>
        </p:txBody>
      </p:sp>
      <p:cxnSp>
        <p:nvCxnSpPr>
          <p:cNvPr id="6169" name="AutoShape 25"/>
          <p:cNvCxnSpPr>
            <a:cxnSpLocks noChangeShapeType="1"/>
          </p:cNvCxnSpPr>
          <p:nvPr/>
        </p:nvCxnSpPr>
        <p:spPr bwMode="auto">
          <a:xfrm>
            <a:off x="2285984" y="5572140"/>
            <a:ext cx="4000528" cy="142876"/>
          </a:xfrm>
          <a:prstGeom prst="curvedConnector3">
            <a:avLst>
              <a:gd name="adj1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scene3d>
            <a:camera prst="legacyPerspectiveBottom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</p:cxnSp>
      <p:sp>
        <p:nvSpPr>
          <p:cNvPr id="6170" name="Oval 26"/>
          <p:cNvSpPr>
            <a:spLocks noChangeArrowheads="1"/>
          </p:cNvSpPr>
          <p:nvPr/>
        </p:nvSpPr>
        <p:spPr bwMode="auto">
          <a:xfrm>
            <a:off x="-214346" y="2428868"/>
            <a:ext cx="3273459" cy="2225682"/>
          </a:xfrm>
          <a:prstGeom prst="ellipse">
            <a:avLst/>
          </a:prstGeom>
          <a:gradFill rotWithShape="0">
            <a:gsLst>
              <a:gs pos="0">
                <a:srgbClr val="FFFF5B"/>
              </a:gs>
              <a:gs pos="100000">
                <a:srgbClr val="FF47FF"/>
              </a:gs>
            </a:gsLst>
            <a:path path="shape">
              <a:fillToRect l="50000" t="50000" r="50000" b="50000"/>
            </a:path>
          </a:gradFill>
          <a:ln w="19050">
            <a:noFill/>
            <a:round/>
            <a:headEnd/>
            <a:tailEnd/>
          </a:ln>
          <a:effectLst>
            <a:prstShdw prst="shdw17" dist="17961" dir="2700000">
              <a:srgbClr val="992B99"/>
            </a:prstShdw>
          </a:effectLst>
        </p:spPr>
        <p:txBody>
          <a:bodyPr/>
          <a:lstStyle/>
          <a:p>
            <a:r>
              <a:rPr lang="ru-RU" sz="1600" b="1" dirty="0" err="1"/>
              <a:t>Гомополимеризация</a:t>
            </a:r>
            <a:r>
              <a:rPr lang="ru-RU" sz="1400" b="1" dirty="0"/>
              <a:t> </a:t>
            </a:r>
            <a:r>
              <a:rPr lang="ru-RU" sz="1400" dirty="0"/>
              <a:t>– соединение молекул одного мономера </a:t>
            </a:r>
          </a:p>
        </p:txBody>
      </p:sp>
      <p:sp>
        <p:nvSpPr>
          <p:cNvPr id="6171" name="Oval 27"/>
          <p:cNvSpPr>
            <a:spLocks noChangeArrowheads="1"/>
          </p:cNvSpPr>
          <p:nvPr/>
        </p:nvSpPr>
        <p:spPr bwMode="auto">
          <a:xfrm>
            <a:off x="2571736" y="571480"/>
            <a:ext cx="3024187" cy="2087563"/>
          </a:xfrm>
          <a:prstGeom prst="ellipse">
            <a:avLst/>
          </a:prstGeom>
          <a:gradFill rotWithShape="0">
            <a:gsLst>
              <a:gs pos="0">
                <a:srgbClr val="FFFF5B"/>
              </a:gs>
              <a:gs pos="100000">
                <a:srgbClr val="FF47FF"/>
              </a:gs>
            </a:gsLst>
            <a:path path="shape">
              <a:fillToRect l="50000" t="50000" r="50000" b="50000"/>
            </a:path>
          </a:gradFill>
          <a:ln w="19050">
            <a:noFill/>
            <a:round/>
            <a:headEnd/>
            <a:tailEnd/>
          </a:ln>
          <a:effectLst>
            <a:prstShdw prst="shdw17" dist="17961" dir="2700000">
              <a:srgbClr val="992B99"/>
            </a:prstShdw>
          </a:effectLst>
        </p:spPr>
        <p:txBody>
          <a:bodyPr/>
          <a:lstStyle/>
          <a:p>
            <a:r>
              <a:rPr lang="ru-RU" sz="1600" b="1" dirty="0"/>
              <a:t>Сополимеризация </a:t>
            </a:r>
            <a:r>
              <a:rPr lang="ru-RU" sz="1400" dirty="0"/>
              <a:t>– соединение молекул двух и более исходных веществ</a:t>
            </a:r>
            <a:endParaRPr lang="ru-RU" dirty="0"/>
          </a:p>
        </p:txBody>
      </p:sp>
      <p:sp>
        <p:nvSpPr>
          <p:cNvPr id="7169" name="Oval 1025"/>
          <p:cNvSpPr>
            <a:spLocks noChangeArrowheads="1"/>
          </p:cNvSpPr>
          <p:nvPr/>
        </p:nvSpPr>
        <p:spPr bwMode="auto">
          <a:xfrm>
            <a:off x="2571736" y="4286256"/>
            <a:ext cx="3311525" cy="2301875"/>
          </a:xfrm>
          <a:prstGeom prst="ellipse">
            <a:avLst/>
          </a:prstGeom>
          <a:gradFill rotWithShape="0">
            <a:gsLst>
              <a:gs pos="0">
                <a:srgbClr val="FFFF5B"/>
              </a:gs>
              <a:gs pos="100000">
                <a:srgbClr val="FF47FF"/>
              </a:gs>
            </a:gsLst>
            <a:path path="shape">
              <a:fillToRect l="50000" t="50000" r="50000" b="50000"/>
            </a:path>
          </a:gradFill>
          <a:ln w="19050">
            <a:noFill/>
            <a:round/>
            <a:headEnd/>
            <a:tailEnd/>
          </a:ln>
          <a:effectLst>
            <a:prstShdw prst="shdw17" dist="17961" dir="2700000">
              <a:srgbClr val="992B99"/>
            </a:prstShdw>
          </a:effectLst>
        </p:spPr>
        <p:txBody>
          <a:bodyPr/>
          <a:lstStyle/>
          <a:p>
            <a:r>
              <a:rPr lang="ru-RU" sz="1600" b="1" dirty="0" err="1"/>
              <a:t>Сополиконденсация</a:t>
            </a:r>
            <a:r>
              <a:rPr lang="ru-RU" sz="1400" dirty="0"/>
              <a:t>– соединение молекул двух и более исходных веществ</a:t>
            </a:r>
            <a:endParaRPr lang="ru-RU" dirty="0"/>
          </a:p>
        </p:txBody>
      </p:sp>
      <p:sp>
        <p:nvSpPr>
          <p:cNvPr id="7171" name="Oval 1027"/>
          <p:cNvSpPr>
            <a:spLocks noChangeArrowheads="1"/>
          </p:cNvSpPr>
          <p:nvPr/>
        </p:nvSpPr>
        <p:spPr bwMode="auto">
          <a:xfrm>
            <a:off x="2571736" y="2643182"/>
            <a:ext cx="3597278" cy="1728788"/>
          </a:xfrm>
          <a:prstGeom prst="ellipse">
            <a:avLst/>
          </a:prstGeom>
          <a:gradFill rotWithShape="0">
            <a:gsLst>
              <a:gs pos="0">
                <a:srgbClr val="FFFF5B"/>
              </a:gs>
              <a:gs pos="100000">
                <a:srgbClr val="FF47FF"/>
              </a:gs>
            </a:gsLst>
            <a:path path="shape">
              <a:fillToRect l="50000" t="50000" r="50000" b="50000"/>
            </a:path>
          </a:gradFill>
          <a:ln w="19050">
            <a:noFill/>
            <a:round/>
            <a:headEnd/>
            <a:tailEnd/>
          </a:ln>
          <a:effectLst>
            <a:prstShdw prst="shdw17" dist="17961" dir="2700000">
              <a:srgbClr val="992B99"/>
            </a:prstShdw>
          </a:effectLst>
        </p:spPr>
        <p:txBody>
          <a:bodyPr/>
          <a:lstStyle/>
          <a:p>
            <a:r>
              <a:rPr lang="ru-RU" sz="1600" b="1" dirty="0" err="1"/>
              <a:t>Гомополиконденсация</a:t>
            </a:r>
            <a:r>
              <a:rPr lang="ru-RU" sz="1400" b="1" dirty="0"/>
              <a:t> </a:t>
            </a:r>
            <a:r>
              <a:rPr lang="ru-RU" sz="1400" dirty="0"/>
              <a:t>– соединение молекул одного мономера </a:t>
            </a:r>
          </a:p>
        </p:txBody>
      </p:sp>
      <p:pic>
        <p:nvPicPr>
          <p:cNvPr id="7184" name="Picture 10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86190"/>
            <a:ext cx="2562225" cy="85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5" name="Picture 104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3929066"/>
            <a:ext cx="3768593" cy="70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7" name="Picture 104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1857364"/>
            <a:ext cx="3357586" cy="71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" name="Picture 104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5572140"/>
            <a:ext cx="342902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0" y="0"/>
            <a:ext cx="66205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Способ получения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Стрелка влево 17">
            <a:hlinkClick r:id="rId8" action="ppaction://hlinksldjump"/>
          </p:cNvPr>
          <p:cNvSpPr/>
          <p:nvPr/>
        </p:nvSpPr>
        <p:spPr>
          <a:xfrm>
            <a:off x="0" y="6429396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3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85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35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85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675"/>
                            </p:stCondLst>
                            <p:childTnLst>
                              <p:par>
                                <p:cTn id="4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175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85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 autoUpdateAnimBg="0"/>
      <p:bldP spid="6155" grpId="0" animBg="1" autoUpdateAnimBg="0"/>
      <p:bldP spid="6163" grpId="0" animBg="1" autoUpdateAnimBg="0"/>
      <p:bldP spid="6168" grpId="0" animBg="1" autoUpdateAnimBg="0"/>
      <p:bldP spid="6170" grpId="0" animBg="1" autoUpdateAnimBg="0"/>
      <p:bldP spid="6171" grpId="0" animBg="1" autoUpdateAnimBg="0"/>
      <p:bldP spid="7169" grpId="0" animBg="1" autoUpdateAnimBg="0"/>
      <p:bldP spid="7171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Геометрическая форма полимера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979613" y="1628775"/>
            <a:ext cx="7164387" cy="4895850"/>
          </a:xfrm>
        </p:spPr>
        <p:txBody>
          <a:bodyPr>
            <a:normAutofit fontScale="92500" lnSpcReduction="1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400" dirty="0">
                <a:solidFill>
                  <a:srgbClr val="FF0000"/>
                </a:solidFill>
              </a:rPr>
              <a:t>   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b="1" i="1" dirty="0">
                <a:solidFill>
                  <a:srgbClr val="FFFF00"/>
                </a:solidFill>
              </a:rPr>
              <a:t>Линейная</a:t>
            </a:r>
            <a:r>
              <a:rPr lang="ru-RU" dirty="0"/>
              <a:t> </a:t>
            </a:r>
            <a:r>
              <a:rPr lang="ru-RU" sz="2400" dirty="0"/>
              <a:t>– при которой структурные звенья    соединены в длинные цепи последовательно одно за другим (такую структуру имеют полиэтилен и полипропилен)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400" dirty="0">
                <a:solidFill>
                  <a:srgbClr val="FF0000"/>
                </a:solidFill>
              </a:rPr>
              <a:t>  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i="1" dirty="0">
                <a:solidFill>
                  <a:srgbClr val="FFFF00"/>
                </a:solidFill>
              </a:rPr>
              <a:t>Разветвленная</a:t>
            </a:r>
            <a:r>
              <a:rPr lang="ru-RU" b="1" dirty="0"/>
              <a:t> </a:t>
            </a:r>
            <a:r>
              <a:rPr lang="ru-RU" sz="2400" dirty="0"/>
              <a:t>– структура крахмала,  полиэтилена высокого давления.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400" dirty="0"/>
              <a:t>   </a:t>
            </a:r>
            <a:r>
              <a:rPr lang="ru-RU" sz="2400" b="1" i="1" dirty="0">
                <a:solidFill>
                  <a:srgbClr val="FFFF00"/>
                </a:solidFill>
              </a:rPr>
              <a:t> </a:t>
            </a:r>
            <a:r>
              <a:rPr lang="ru-RU" b="1" i="1" dirty="0">
                <a:solidFill>
                  <a:srgbClr val="FFFF00"/>
                </a:solidFill>
              </a:rPr>
              <a:t>Пространственная </a:t>
            </a:r>
            <a:r>
              <a:rPr lang="ru-RU" sz="2400" dirty="0"/>
              <a:t>– когда линейные молекулы соединены между собой химическими связями, </a:t>
            </a:r>
            <a:r>
              <a:rPr lang="ru-RU" sz="2400" dirty="0" smtClean="0"/>
              <a:t>например, </a:t>
            </a:r>
            <a:r>
              <a:rPr lang="ru-RU" sz="2400" dirty="0"/>
              <a:t>резина, фенолформальдегидная смола.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endParaRPr lang="ru-RU" sz="2400" dirty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400" dirty="0">
                <a:solidFill>
                  <a:srgbClr val="FFFF00"/>
                </a:solidFill>
              </a:rPr>
              <a:t>   </a:t>
            </a:r>
            <a:r>
              <a:rPr lang="ru-RU" dirty="0">
                <a:solidFill>
                  <a:srgbClr val="FFFF00"/>
                </a:solidFill>
              </a:rPr>
              <a:t>Геометрическая форма полимеров существенно влияет на их свойства.</a:t>
            </a:r>
            <a:endParaRPr lang="ru-RU" sz="2400" dirty="0">
              <a:solidFill>
                <a:srgbClr val="FFFF00"/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endParaRPr lang="ru-RU" sz="2400" dirty="0"/>
          </a:p>
        </p:txBody>
      </p:sp>
      <p:pic>
        <p:nvPicPr>
          <p:cNvPr id="7172" name="Picture 7" descr="линейная структу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63"/>
            <a:ext cx="2303463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8" descr="раветвленная ст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3250"/>
            <a:ext cx="229870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9" descr="пространственна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14875"/>
            <a:ext cx="23368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лево 6">
            <a:hlinkClick r:id="rId5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14422"/>
            <a:ext cx="8686800" cy="4911741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/>
              <a:t>Одним из важных химических свойств непредельных углеводородов — алкенов и диенов — является способность их молекул соединяться друг с другом в длинные цепи. Этот процесс происходит за счёт раскрытия двойных связей и называется полимеризацией:</a:t>
            </a:r>
          </a:p>
          <a:p>
            <a:pPr>
              <a:buNone/>
            </a:pPr>
            <a:r>
              <a:rPr lang="ru-RU" dirty="0" smtClean="0"/>
              <a:t> </a:t>
            </a:r>
            <a:r>
              <a:rPr lang="ru-RU" dirty="0" err="1" smtClean="0">
                <a:solidFill>
                  <a:srgbClr val="C00000"/>
                </a:solidFill>
              </a:rPr>
              <a:t>nR</a:t>
            </a:r>
            <a:r>
              <a:rPr lang="ru-RU" dirty="0" smtClean="0">
                <a:solidFill>
                  <a:srgbClr val="C00000"/>
                </a:solidFill>
              </a:rPr>
              <a:t>—СН=СН</a:t>
            </a:r>
            <a:r>
              <a:rPr lang="ru-RU" sz="1800" dirty="0" smtClean="0">
                <a:solidFill>
                  <a:srgbClr val="C00000"/>
                </a:solidFill>
              </a:rPr>
              <a:t>2</a:t>
            </a:r>
            <a:r>
              <a:rPr lang="ru-RU" dirty="0" smtClean="0">
                <a:solidFill>
                  <a:srgbClr val="C00000"/>
                </a:solidFill>
              </a:rPr>
              <a:t> -&gt; — (СНК—СН</a:t>
            </a:r>
            <a:r>
              <a:rPr lang="ru-RU" sz="1800" dirty="0" smtClean="0">
                <a:solidFill>
                  <a:srgbClr val="C00000"/>
                </a:solidFill>
              </a:rPr>
              <a:t>2</a:t>
            </a:r>
            <a:r>
              <a:rPr lang="ru-RU" dirty="0" smtClean="0">
                <a:solidFill>
                  <a:srgbClr val="C00000"/>
                </a:solidFill>
              </a:rPr>
              <a:t>)</a:t>
            </a:r>
            <a:r>
              <a:rPr lang="ru-RU" dirty="0" err="1" smtClean="0">
                <a:solidFill>
                  <a:srgbClr val="C00000"/>
                </a:solidFill>
              </a:rPr>
              <a:t>n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</a:p>
          <a:p>
            <a:pPr algn="ctr">
              <a:buNone/>
            </a:pPr>
            <a:r>
              <a:rPr lang="ru-RU" dirty="0" smtClean="0"/>
              <a:t> </a:t>
            </a:r>
            <a:r>
              <a:rPr lang="ru-RU" sz="2400" dirty="0" smtClean="0"/>
              <a:t>Полимеризация непредельных соединений в зависимости от механизма может быть радикальной или ионной. Радикальную полимеризацию вызывают инициаторы, которые при нагревании распадаются на свободные радикалы. Присоединяясь к молекуле мономера, они порождают новый радикал — прообраз будущей макромолекулы полимера.</a:t>
            </a:r>
          </a:p>
          <a:p>
            <a:pPr algn="ctr">
              <a:buNone/>
            </a:pPr>
            <a:r>
              <a:rPr lang="ru-RU" sz="2400" dirty="0" smtClean="0"/>
              <a:t> 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85728"/>
            <a:ext cx="781701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Степень полимеризации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6870700" cy="16002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9900CC"/>
                </a:solidFill>
              </a:rPr>
              <a:t>Широко распространяет химия руки свои в дела человеческие…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2363" y="1916113"/>
            <a:ext cx="3381375" cy="736600"/>
          </a:xfrm>
        </p:spPr>
        <p:txBody>
          <a:bodyPr/>
          <a:lstStyle/>
          <a:p>
            <a:pPr>
              <a:buFontTx/>
              <a:buNone/>
            </a:pPr>
            <a:r>
              <a:rPr lang="ru-RU" dirty="0">
                <a:solidFill>
                  <a:srgbClr val="FFFFFF"/>
                </a:solidFill>
              </a:rPr>
              <a:t>М. Ломоносов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0" y="2786058"/>
            <a:ext cx="557213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365125" algn="ctr">
              <a:spcBef>
                <a:spcPct val="50000"/>
              </a:spcBef>
            </a:pPr>
            <a:r>
              <a:rPr lang="ru-RU" sz="3200" dirty="0">
                <a:solidFill>
                  <a:srgbClr val="000000"/>
                </a:solidFill>
              </a:rPr>
              <a:t>Полимерные материалы проникли сейчас в самые потаенные уголки человеческой жизни, науки и культуры.</a:t>
            </a:r>
          </a:p>
        </p:txBody>
      </p:sp>
      <p:pic>
        <p:nvPicPr>
          <p:cNvPr id="33795" name="Picture 3" descr="F:\предметы\химия\Image113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214686"/>
            <a:ext cx="3429008" cy="3429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214282" y="6286520"/>
            <a:ext cx="1000100" cy="428604"/>
          </a:xfrm>
          <a:prstGeom prst="leftArrow">
            <a:avLst/>
          </a:prstGeom>
          <a:solidFill>
            <a:srgbClr val="0000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1733</TotalTime>
  <Words>1098</Words>
  <Application>Microsoft Office PowerPoint</Application>
  <PresentationFormat>Экран (4:3)</PresentationFormat>
  <Paragraphs>192</Paragraphs>
  <Slides>29</Slides>
  <Notes>3</Notes>
  <HiddenSlides>1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Апекс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Геометрическая форма полимера</vt:lpstr>
      <vt:lpstr>Слайд 8</vt:lpstr>
      <vt:lpstr>Широко распространяет химия руки свои в дела человеческие…</vt:lpstr>
      <vt:lpstr>Физические свойства ВМС</vt:lpstr>
      <vt:lpstr>Слайд 11</vt:lpstr>
      <vt:lpstr>Слайд 12</vt:lpstr>
      <vt:lpstr>Слайд 13</vt:lpstr>
      <vt:lpstr>Слайд 14</vt:lpstr>
      <vt:lpstr>Слайд 15</vt:lpstr>
      <vt:lpstr>     Пластмассы – полимеры, способные в процессе переработки приобретать заданную форму и сохранять ее при эксплуатации.   </vt:lpstr>
      <vt:lpstr>Слайд 17</vt:lpstr>
      <vt:lpstr>Слайд 18</vt:lpstr>
      <vt:lpstr> </vt:lpstr>
      <vt:lpstr>Метод Лебедева</vt:lpstr>
      <vt:lpstr>Слайд 21</vt:lpstr>
      <vt:lpstr>Слайд 22</vt:lpstr>
      <vt:lpstr>Слайд 23</vt:lpstr>
      <vt:lpstr>Слайд 24</vt:lpstr>
      <vt:lpstr>Заключение</vt:lpstr>
      <vt:lpstr>Вопросы по теме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Синтетические высокомолекулярные соединения и полимеры  на их основе</dc:title>
  <dc:creator>Test</dc:creator>
  <cp:lastModifiedBy>саня</cp:lastModifiedBy>
  <cp:revision>132</cp:revision>
  <dcterms:created xsi:type="dcterms:W3CDTF">2006-11-23T08:27:40Z</dcterms:created>
  <dcterms:modified xsi:type="dcterms:W3CDTF">2010-11-30T13:41:06Z</dcterms:modified>
</cp:coreProperties>
</file>