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51" r:id="rId1"/>
  </p:sldMasterIdLst>
  <p:notesMasterIdLst>
    <p:notesMasterId r:id="rId10"/>
  </p:notesMasterIdLst>
  <p:sldIdLst>
    <p:sldId id="346" r:id="rId2"/>
    <p:sldId id="349" r:id="rId3"/>
    <p:sldId id="356" r:id="rId4"/>
    <p:sldId id="357" r:id="rId5"/>
    <p:sldId id="359" r:id="rId6"/>
    <p:sldId id="358" r:id="rId7"/>
    <p:sldId id="355" r:id="rId8"/>
    <p:sldId id="350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58" autoAdjust="0"/>
    <p:restoredTop sz="82403" autoAdjust="0"/>
  </p:normalViewPr>
  <p:slideViewPr>
    <p:cSldViewPr>
      <p:cViewPr>
        <p:scale>
          <a:sx n="100" d="100"/>
          <a:sy n="100" d="100"/>
        </p:scale>
        <p:origin x="-360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827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Бег кошки</a:t>
            </a:r>
          </a:p>
        </c:rich>
      </c:tx>
      <c:layout>
        <c:manualLayout>
          <c:xMode val="edge"/>
          <c:yMode val="edge"/>
          <c:x val="0.43031943059519306"/>
          <c:y val="0.10723448301356697"/>
        </c:manualLayout>
      </c:layout>
      <c:overlay val="0"/>
      <c:spPr>
        <a:noFill/>
        <a:ln w="2624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0491071428571429"/>
          <c:y val="0.33333333333333331"/>
          <c:w val="0.875"/>
          <c:h val="0.33333333333333331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Расстояние, м</c:v>
                </c:pt>
              </c:strCache>
            </c:strRef>
          </c:tx>
          <c:spPr>
            <a:ln w="13121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dLbls>
            <c:spPr>
              <a:noFill/>
              <a:ln w="26243">
                <a:noFill/>
              </a:ln>
            </c:spPr>
            <c:txPr>
              <a:bodyPr/>
              <a:lstStyle/>
              <a:p>
                <a:pPr>
                  <a:defRPr sz="594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</c:dLbls>
          <c:cat>
            <c:numRef>
              <c:f>Sheet1!$B$1:$E$1</c:f>
              <c:numCache>
                <c:formatCode>General</c:formatCode>
                <c:ptCount val="4"/>
                <c:pt idx="0">
                  <c:v>4.4000000000000004</c:v>
                </c:pt>
                <c:pt idx="1">
                  <c:v>6.5</c:v>
                </c:pt>
                <c:pt idx="2">
                  <c:v>8.3000000000000007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 formatCode="#,##0.0">
                  <c:v>5</c:v>
                </c:pt>
                <c:pt idx="1">
                  <c:v>7</c:v>
                </c:pt>
                <c:pt idx="2">
                  <c:v>9</c:v>
                </c:pt>
              </c:numCache>
            </c:numRef>
          </c:val>
          <c:smooth val="0"/>
        </c:ser>
        <c:dLbls>
          <c:showLegendKey val="0"/>
          <c:showVal val="0"/>
          <c:showCatName val="1"/>
          <c:showSerName val="0"/>
          <c:showPercent val="0"/>
          <c:showBubbleSize val="0"/>
        </c:dLbls>
        <c:marker val="1"/>
        <c:smooth val="0"/>
        <c:axId val="92343296"/>
        <c:axId val="107233280"/>
      </c:lineChart>
      <c:catAx>
        <c:axId val="923432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594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ru-RU"/>
                  <a:t>Время движения </a:t>
                </a:r>
                <a:r>
                  <a:rPr lang="en-US"/>
                  <a:t>t, </a:t>
                </a:r>
                <a:r>
                  <a:rPr lang="ru-RU"/>
                  <a:t>с</a:t>
                </a:r>
              </a:p>
            </c:rich>
          </c:tx>
          <c:layout>
            <c:manualLayout>
              <c:xMode val="edge"/>
              <c:yMode val="edge"/>
              <c:x val="0.45982142857142855"/>
              <c:y val="0.80303030303030298"/>
            </c:manualLayout>
          </c:layout>
          <c:overlay val="0"/>
          <c:spPr>
            <a:noFill/>
            <a:ln w="26243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28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594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0723328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7233280"/>
        <c:scaling>
          <c:orientation val="minMax"/>
        </c:scaling>
        <c:delete val="0"/>
        <c:axPos val="l"/>
        <c:majorGridlines>
          <c:spPr>
            <a:ln w="3280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594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ru-RU"/>
                  <a:t>Расстояние </a:t>
                </a:r>
                <a:r>
                  <a:rPr lang="en-US"/>
                  <a:t>S, </a:t>
                </a:r>
                <a:r>
                  <a:rPr lang="ru-RU"/>
                  <a:t>м</a:t>
                </a:r>
              </a:p>
            </c:rich>
          </c:tx>
          <c:layout>
            <c:manualLayout>
              <c:xMode val="edge"/>
              <c:yMode val="edge"/>
              <c:x val="2.4553571428571428E-2"/>
              <c:y val="0.2878787878787879"/>
            </c:manualLayout>
          </c:layout>
          <c:overlay val="0"/>
          <c:spPr>
            <a:noFill/>
            <a:ln w="26243">
              <a:noFill/>
            </a:ln>
          </c:spPr>
        </c:title>
        <c:numFmt formatCode="#,##0.0" sourceLinked="0"/>
        <c:majorTickMark val="out"/>
        <c:minorTickMark val="none"/>
        <c:tickLblPos val="nextTo"/>
        <c:spPr>
          <a:ln w="328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594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92343296"/>
        <c:crosses val="autoZero"/>
        <c:crossBetween val="between"/>
      </c:valAx>
      <c:spPr>
        <a:solidFill>
          <a:srgbClr val="C0C0C0"/>
        </a:solidFill>
        <a:ln w="13121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594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7D70C5B-4FC8-4D27-ABD4-1F7CB8CC3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7521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9D0EF3-8815-4E59-A1AE-0A5D484029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973E9-25FC-49E0-91CA-DF68A95AD5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189CF5-B05E-4164-B835-23AB45DF35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860591-C15C-40FA-B606-1F854E089D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9603D8-9652-4DFE-AD0E-8AEB118704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31F38A-FAC1-4C9F-9565-889F864F8F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8AF0E1-6F75-46BB-99B7-82959B462A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3E1A97-0D03-4A83-A62E-F5BB7660DC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3D10EA-7991-4333-973C-FB7FE88545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6A5975-F90A-4449-8EFD-9ED531749F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0D4F05-A725-4E23-8221-C9813585CF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A18B9C26-9084-4795-B24A-DAB6B50403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53" r:id="rId2"/>
    <p:sldLayoutId id="2147484254" r:id="rId3"/>
    <p:sldLayoutId id="2147484255" r:id="rId4"/>
    <p:sldLayoutId id="2147484256" r:id="rId5"/>
    <p:sldLayoutId id="2147484257" r:id="rId6"/>
    <p:sldLayoutId id="2147484258" r:id="rId7"/>
    <p:sldLayoutId id="2147484259" r:id="rId8"/>
    <p:sldLayoutId id="2147484260" r:id="rId9"/>
    <p:sldLayoutId id="2147484261" r:id="rId10"/>
    <p:sldLayoutId id="2147484262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6.jpe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4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9.wmf"/><Relationship Id="rId3" Type="http://schemas.openxmlformats.org/officeDocument/2006/relationships/image" Target="../media/image10.jpeg"/><Relationship Id="rId7" Type="http://schemas.openxmlformats.org/officeDocument/2006/relationships/image" Target="../media/image12.png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11" Type="http://schemas.openxmlformats.org/officeDocument/2006/relationships/chart" Target="../charts/chart1.xml"/><Relationship Id="rId5" Type="http://schemas.openxmlformats.org/officeDocument/2006/relationships/oleObject" Target="../embeddings/_____Microsoft_Excel_97-20031.xls"/><Relationship Id="rId10" Type="http://schemas.openxmlformats.org/officeDocument/2006/relationships/image" Target="../media/image15.jpeg"/><Relationship Id="rId4" Type="http://schemas.openxmlformats.org/officeDocument/2006/relationships/image" Target="../media/image11.pn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_____Microsoft_Excel_97-20032.xls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9.emf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6;&#1077;&#1082;&#1090;&#1085;&#1099;&#1081;%20&#1087;&#1088;&#1086;&#1076;&#1091;&#1082;&#1090;.%20&#1041;&#1091;&#1082;&#1083;&#1077;&#1090;.pub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koshsps.ru/skelet.php" TargetMode="External"/><Relationship Id="rId13" Type="http://schemas.openxmlformats.org/officeDocument/2006/relationships/hyperlink" Target="http://vetua.com/article/Anatomija-koshki-Lechenie-koshek" TargetMode="External"/><Relationship Id="rId18" Type="http://schemas.openxmlformats.org/officeDocument/2006/relationships/hyperlink" Target="http://bugabooks.com/book/22-biomexanika/50-75-statika-centr-tyazhesti-rychagi-i-bloki.html" TargetMode="External"/><Relationship Id="rId26" Type="http://schemas.openxmlformats.org/officeDocument/2006/relationships/hyperlink" Target="http://muxtar.com.ua/index.php?page=949" TargetMode="External"/><Relationship Id="rId3" Type="http://schemas.openxmlformats.org/officeDocument/2006/relationships/hyperlink" Target="http://lilek.ucoz.ru/index/koshki/0-4" TargetMode="External"/><Relationship Id="rId21" Type="http://schemas.openxmlformats.org/officeDocument/2006/relationships/hyperlink" Target="http://mainecoon-club.ru/kosti-i-sustavy-koshki.html" TargetMode="External"/><Relationship Id="rId7" Type="http://schemas.openxmlformats.org/officeDocument/2006/relationships/hyperlink" Target="http://www.liveinternet.ru/users/helenlibra/post154003008/" TargetMode="External"/><Relationship Id="rId12" Type="http://schemas.openxmlformats.org/officeDocument/2006/relationships/hyperlink" Target="http://newsru.com/world/22mar2006/cat.html" TargetMode="External"/><Relationship Id="rId17" Type="http://schemas.openxmlformats.org/officeDocument/2006/relationships/hyperlink" Target="http://adv.doortrade.ru/cats/muscles/" TargetMode="External"/><Relationship Id="rId25" Type="http://schemas.openxmlformats.org/officeDocument/2006/relationships/hyperlink" Target="http://ru.wikipedia.org/wiki/%CB%EE%EA%EE%EC%EE%F6%E8%FF" TargetMode="External"/><Relationship Id="rId2" Type="http://schemas.openxmlformats.org/officeDocument/2006/relationships/hyperlink" Target="http://ru.wikipedia.org/wiki/&#1050;&#1086;&#1090;_&#1064;&#1088;&#1105;&#1076;&#1080;&#1085;&#1075;&#1077;&#1088;&#1072;" TargetMode="External"/><Relationship Id="rId16" Type="http://schemas.openxmlformats.org/officeDocument/2006/relationships/hyperlink" Target="http://www.mosross.ru/index.php?option=com_content&amp;view=article&amp;id=65:2011-08-30-11-16-01&amp;catid=36:2010-12-17-11-28-50" TargetMode="External"/><Relationship Id="rId20" Type="http://schemas.openxmlformats.org/officeDocument/2006/relationships/hyperlink" Target="http://zcats.ru/biblioteka/otdelnye_publikatsii/47-anatomiya-i-fiziologiya-koshki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oyalcats.ru/veterinarnyi-spravochnik-koshki/4" TargetMode="External"/><Relationship Id="rId11" Type="http://schemas.openxmlformats.org/officeDocument/2006/relationships/hyperlink" Target="http://pusya-class.ucoz.ru/index/0-104" TargetMode="External"/><Relationship Id="rId24" Type="http://schemas.openxmlformats.org/officeDocument/2006/relationships/hyperlink" Target="http://pitomec72.ru/library/23.html" TargetMode="External"/><Relationship Id="rId5" Type="http://schemas.openxmlformats.org/officeDocument/2006/relationships/hyperlink" Target="http://copy.yandex.net/?fmode=envelope&amp;url=http://extremfighting.narod.ru/biomeh.pdf&amp;lr=2&amp;text=%D0%B7%D0%B0%D0%B4%D0%B0%D1%87%D0%B8%20%D0%BD%D0%B0%20%D1%80%D0%B0%D0%B2%D0%BD%D0%BE%D0%B2%D0%B5%D1%81%D0%B8%D0%B5%20%D1%80%D1%8B%D1%87%D0%B0%D0%B3%D0%B0%20%D0%BC%D1%8B%D1%88%D1%86%D1%8B&amp;l10n=ru&amp;mime=pdf&amp;sign=18ce2400fff8e409d7be116b87afe863&amp;keyno=0" TargetMode="External"/><Relationship Id="rId15" Type="http://schemas.openxmlformats.org/officeDocument/2006/relationships/hyperlink" Target="http://www.davijahn.ru/biomekhanika.html" TargetMode="External"/><Relationship Id="rId23" Type="http://schemas.openxmlformats.org/officeDocument/2006/relationships/hyperlink" Target="http://www.zoodrug.ru/topic2067.html" TargetMode="External"/><Relationship Id="rId10" Type="http://schemas.openxmlformats.org/officeDocument/2006/relationships/hyperlink" Target="http://russtil1.narod.ru/utkin5.htm" TargetMode="External"/><Relationship Id="rId19" Type="http://schemas.openxmlformats.org/officeDocument/2006/relationships/hyperlink" Target="http://petovod.ru/article/cats/poleznye-fakty/osobennosti-stroeniya-skeleta-i-myshts-koshki-196.html" TargetMode="External"/><Relationship Id="rId4" Type="http://schemas.openxmlformats.org/officeDocument/2006/relationships/hyperlink" Target="http://zoosfera.kz/articles.phtml?art=330" TargetMode="External"/><Relationship Id="rId9" Type="http://schemas.openxmlformats.org/officeDocument/2006/relationships/hyperlink" Target="http://farai.ru/ru/anatomy" TargetMode="External"/><Relationship Id="rId14" Type="http://schemas.openxmlformats.org/officeDocument/2006/relationships/hyperlink" Target="http://secret-nature.ucoz.ru/publ/9" TargetMode="External"/><Relationship Id="rId22" Type="http://schemas.openxmlformats.org/officeDocument/2006/relationships/hyperlink" Target="http://zoobusiness.kiev.ua/27/38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/>
          </p:cNvSpPr>
          <p:nvPr>
            <p:ph type="subTitle" idx="1"/>
          </p:nvPr>
        </p:nvSpPr>
        <p:spPr>
          <a:xfrm>
            <a:off x="6172200" y="4419600"/>
            <a:ext cx="2770188" cy="2362200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4800" dirty="0" smtClean="0">
                <a:solidFill>
                  <a:schemeClr val="tx1"/>
                </a:solidFill>
              </a:rPr>
              <a:t>Автор: </a:t>
            </a:r>
            <a:r>
              <a:rPr lang="ru-RU" sz="6400" b="1" dirty="0" smtClean="0">
                <a:solidFill>
                  <a:schemeClr val="tx1"/>
                </a:solidFill>
              </a:rPr>
              <a:t>Осипова Ольга, 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6400" b="1" dirty="0" smtClean="0">
                <a:solidFill>
                  <a:schemeClr val="tx1"/>
                </a:solidFill>
              </a:rPr>
              <a:t>8 класс,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6400" b="1" dirty="0" smtClean="0">
                <a:solidFill>
                  <a:schemeClr val="tx1"/>
                </a:solidFill>
              </a:rPr>
              <a:t> </a:t>
            </a:r>
            <a:r>
              <a:rPr lang="ru-RU" sz="4800" b="1" dirty="0" smtClean="0">
                <a:solidFill>
                  <a:schemeClr val="tx1"/>
                </a:solidFill>
              </a:rPr>
              <a:t>МБОУ </a:t>
            </a:r>
            <a:r>
              <a:rPr lang="ru-RU" sz="4800" b="1" dirty="0">
                <a:solidFill>
                  <a:schemeClr val="tx1"/>
                </a:solidFill>
              </a:rPr>
              <a:t>ООШ № 269</a:t>
            </a:r>
          </a:p>
          <a:p>
            <a:pPr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ЗАТО </a:t>
            </a:r>
            <a:r>
              <a:rPr lang="ru-RU" sz="4800" b="1" dirty="0" smtClean="0">
                <a:solidFill>
                  <a:schemeClr val="tx1"/>
                </a:solidFill>
              </a:rPr>
              <a:t>Александровск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1"/>
                </a:solidFill>
              </a:rPr>
              <a:t>Научный руководитель:</a:t>
            </a:r>
            <a:r>
              <a:rPr lang="ru-RU" sz="6400" dirty="0" smtClean="0">
                <a:solidFill>
                  <a:schemeClr val="tx1"/>
                </a:solidFill>
              </a:rPr>
              <a:t/>
            </a:r>
            <a:br>
              <a:rPr lang="ru-RU" sz="6400" dirty="0" smtClean="0">
                <a:solidFill>
                  <a:schemeClr val="tx1"/>
                </a:solidFill>
              </a:rPr>
            </a:br>
            <a:r>
              <a:rPr lang="ru-RU" sz="6400" b="1" dirty="0" smtClean="0">
                <a:solidFill>
                  <a:schemeClr val="tx1"/>
                </a:solidFill>
              </a:rPr>
              <a:t>М.В. Огнева,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1"/>
                </a:solidFill>
              </a:rPr>
              <a:t>учитель физики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1"/>
                </a:solidFill>
              </a:rPr>
              <a:t>МБОУ ООШ № 269 ЗАТО Александровск</a:t>
            </a:r>
            <a:r>
              <a:rPr lang="ru-RU" sz="4800" dirty="0" smtClean="0">
                <a:solidFill>
                  <a:schemeClr val="tx1"/>
                </a:solidFill>
              </a:rPr>
              <a:t/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6400" dirty="0" smtClean="0">
                <a:solidFill>
                  <a:schemeClr val="tx1"/>
                </a:solidFill>
              </a:rPr>
              <a:t/>
            </a:r>
            <a:br>
              <a:rPr lang="ru-RU" sz="6400" dirty="0" smtClean="0">
                <a:solidFill>
                  <a:schemeClr val="tx1"/>
                </a:solidFill>
              </a:rPr>
            </a:br>
            <a:endParaRPr lang="ru-RU" sz="6400" dirty="0" smtClean="0">
              <a:solidFill>
                <a:schemeClr val="tx1"/>
              </a:solidFill>
            </a:endParaRPr>
          </a:p>
        </p:txBody>
      </p:sp>
      <p:pic>
        <p:nvPicPr>
          <p:cNvPr id="512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447800"/>
            <a:ext cx="33115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95400" y="6096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95400" y="609600"/>
            <a:ext cx="632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Bookman Old Style" pitchFamily="18" charset="0"/>
              </a:rPr>
              <a:t>Биомеханика кошки</a:t>
            </a:r>
            <a:endParaRPr lang="ru-RU" sz="3200" b="1" dirty="0">
              <a:solidFill>
                <a:srgbClr val="00B05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/>
          </p:cNvSpPr>
          <p:nvPr>
            <p:ph sz="quarter" idx="13"/>
          </p:nvPr>
        </p:nvSpPr>
        <p:spPr>
          <a:xfrm>
            <a:off x="457199" y="381000"/>
            <a:ext cx="8239125" cy="83820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Цель работы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:</a:t>
            </a:r>
            <a:endParaRPr lang="ru-RU" sz="3200" b="1" dirty="0" smtClean="0">
              <a:solidFill>
                <a:schemeClr val="bg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Rectangle 3"/>
          <p:cNvSpPr txBox="1">
            <a:spLocks/>
          </p:cNvSpPr>
          <p:nvPr/>
        </p:nvSpPr>
        <p:spPr bwMode="auto">
          <a:xfrm>
            <a:off x="323850" y="1219201"/>
            <a:ext cx="82391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80000"/>
              </a:lnSpc>
              <a:buNone/>
              <a:defRPr/>
            </a:pPr>
            <a:r>
              <a:rPr lang="ru-RU" sz="1800" dirty="0" smtClean="0"/>
              <a:t>выяснить </a:t>
            </a:r>
            <a:r>
              <a:rPr lang="ru-RU" sz="1800" dirty="0"/>
              <a:t>действие законов механики на кошку  и создать «биомеханический паспорт» кошки </a:t>
            </a:r>
            <a:r>
              <a:rPr lang="ru-RU" sz="1800" dirty="0" smtClean="0"/>
              <a:t>Дуси.</a:t>
            </a:r>
          </a:p>
          <a:p>
            <a:pPr marL="495300" indent="-495300">
              <a:lnSpc>
                <a:spcPct val="80000"/>
              </a:lnSpc>
              <a:buNone/>
              <a:defRPr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Задачи: </a:t>
            </a:r>
          </a:p>
          <a:p>
            <a:pPr algn="just">
              <a:lnSpc>
                <a:spcPct val="80000"/>
              </a:lnSpc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1800" dirty="0" smtClean="0">
                <a:cs typeface="Times New Roman" pitchFamily="18" charset="0"/>
              </a:rPr>
              <a:t>изучить  литературу по биомеханике и выяснить, как законы механики связаны с кошкой;</a:t>
            </a:r>
          </a:p>
          <a:p>
            <a:pPr algn="just">
              <a:lnSpc>
                <a:spcPct val="80000"/>
              </a:lnSpc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ru-RU" sz="1800" dirty="0" smtClean="0">
                <a:cs typeface="Times New Roman" pitchFamily="18" charset="0"/>
              </a:rPr>
              <a:t> изучить  основы </a:t>
            </a:r>
            <a:r>
              <a:rPr lang="ru-RU" sz="1800" dirty="0" err="1" smtClean="0">
                <a:cs typeface="Times New Roman" pitchFamily="18" charset="0"/>
              </a:rPr>
              <a:t>пазематологии</a:t>
            </a:r>
            <a:r>
              <a:rPr lang="ru-RU" sz="1800" dirty="0" smtClean="0">
                <a:cs typeface="Times New Roman" pitchFamily="18" charset="0"/>
              </a:rPr>
              <a:t>; </a:t>
            </a:r>
          </a:p>
          <a:p>
            <a:pPr algn="just">
              <a:lnSpc>
                <a:spcPct val="80000"/>
              </a:lnSpc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ru-RU" sz="1800" dirty="0" smtClean="0">
                <a:cs typeface="Times New Roman" pitchFamily="18" charset="0"/>
              </a:rPr>
              <a:t>исследовать некоторые механические характеристики кошки; </a:t>
            </a:r>
          </a:p>
          <a:p>
            <a:pPr algn="just">
              <a:lnSpc>
                <a:spcPct val="80000"/>
              </a:lnSpc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ru-RU" sz="1800" dirty="0" smtClean="0">
                <a:cs typeface="Times New Roman" pitchFamily="18" charset="0"/>
              </a:rPr>
              <a:t>выявить основные общие закономерности биомеханики к</a:t>
            </a:r>
            <a:r>
              <a:rPr lang="ru-RU" sz="1800" dirty="0" smtClean="0"/>
              <a:t>ошки  и составить её «биомеханический паспорт».</a:t>
            </a:r>
            <a:endParaRPr lang="ru-RU" sz="1800" dirty="0"/>
          </a:p>
          <a:p>
            <a:pPr>
              <a:lnSpc>
                <a:spcPct val="80000"/>
              </a:lnSpc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endParaRPr lang="ru-RU" sz="2400" dirty="0" smtClean="0"/>
          </a:p>
        </p:txBody>
      </p:sp>
      <p:sp>
        <p:nvSpPr>
          <p:cNvPr id="6149" name="Rectangle 3"/>
          <p:cNvSpPr txBox="1">
            <a:spLocks/>
          </p:cNvSpPr>
          <p:nvPr/>
        </p:nvSpPr>
        <p:spPr bwMode="auto">
          <a:xfrm>
            <a:off x="180975" y="4114800"/>
            <a:ext cx="8382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Constantia" pitchFamily="18" charset="0"/>
              </a:rPr>
              <a:t>      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Гипотеза:</a:t>
            </a: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ru-RU" sz="2400" dirty="0" smtClean="0">
                <a:latin typeface="Trebuchet MS" pitchFamily="34" charset="0"/>
              </a:rPr>
              <a:t>       </a:t>
            </a:r>
            <a:r>
              <a:rPr lang="ru-RU" dirty="0" smtClean="0">
                <a:latin typeface="Trebuchet MS" pitchFamily="34" charset="0"/>
                <a:cs typeface="Times New Roman" pitchFamily="18" charset="0"/>
              </a:rPr>
              <a:t>Если исследовать  виды механического движения и механические характеристики кошки, можно выяснить, какие законы механики проявляются в её  жизни.</a:t>
            </a:r>
          </a:p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lang="ru-RU" dirty="0" smtClean="0">
              <a:latin typeface="Trebuchet MS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459114"/>
              </p:ext>
            </p:extLst>
          </p:nvPr>
        </p:nvGraphicFramePr>
        <p:xfrm>
          <a:off x="1981200" y="762000"/>
          <a:ext cx="6934201" cy="685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3017"/>
                <a:gridCol w="1733728"/>
                <a:gridCol w="1733728"/>
                <a:gridCol w="1733728"/>
              </a:tblGrid>
              <a:tr h="381000"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Объект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5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Масса общая </a:t>
                      </a:r>
                      <a:r>
                        <a:rPr lang="en-US" sz="1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m </a:t>
                      </a:r>
                      <a:r>
                        <a:rPr lang="ru-RU" sz="1000" spc="15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общая</a:t>
                      </a:r>
                      <a:r>
                        <a:rPr lang="ru-RU" sz="1000" spc="15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</a:t>
                      </a:r>
                      <a:r>
                        <a:rPr lang="ru-RU" sz="1000" spc="25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г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spc="-5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Масса </a:t>
                      </a:r>
                      <a:r>
                        <a:rPr lang="ru-RU" sz="1000" spc="25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пакета</a:t>
                      </a:r>
                      <a:r>
                        <a:rPr lang="ru-RU" sz="1000" spc="-6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en-US" sz="1000" spc="15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m </a:t>
                      </a:r>
                      <a:r>
                        <a:rPr lang="ru-RU" sz="1000" spc="15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пакета</a:t>
                      </a:r>
                      <a:r>
                        <a:rPr lang="ru-RU" sz="1000" spc="25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 г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Масса кошки </a:t>
                      </a:r>
                      <a:r>
                        <a:rPr lang="en-US" sz="1000" spc="-1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m </a:t>
                      </a:r>
                      <a:r>
                        <a:rPr lang="ru-RU" sz="1000" spc="-1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кошки</a:t>
                      </a:r>
                      <a:r>
                        <a:rPr lang="ru-RU" sz="1000" spc="-25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 г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04800"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Кошка Дуся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5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2600</a:t>
                      </a:r>
                      <a:endParaRPr lang="ru-RU" sz="120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100</a:t>
                      </a:r>
                      <a:endParaRPr lang="ru-RU" sz="120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2500</a:t>
                      </a:r>
                      <a:endParaRPr lang="ru-RU" sz="10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175" name="Рисунок 120" descr="Изображение 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647700"/>
            <a:ext cx="1323975" cy="98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Объект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152401" y="5486400"/>
                <a:ext cx="8963025" cy="914400"/>
              </a:xfrm>
            </p:spPr>
            <p:txBody>
              <a:bodyPr>
                <a:normAutofit fontScale="92500" lnSpcReduction="10000"/>
              </a:bodyPr>
              <a:lstStyle/>
              <a:p>
                <a:pPr marL="45720" indent="0">
                  <a:buNone/>
                </a:pPr>
                <a:r>
                  <a:rPr lang="ru-RU" sz="1400" dirty="0" smtClean="0">
                    <a:solidFill>
                      <a:schemeClr val="tx1"/>
                    </a:solidFill>
                    <a:effectLst/>
                  </a:rPr>
                  <a:t>Формула нахождения плотности кошки:</a:t>
                </a:r>
                <a:br>
                  <a:rPr lang="ru-RU" sz="1400" dirty="0" smtClean="0">
                    <a:solidFill>
                      <a:schemeClr val="tx1"/>
                    </a:solidFill>
                    <a:effectLst/>
                  </a:rPr>
                </a:br>
                <a:r>
                  <a:rPr lang="ru-RU" sz="1500" b="1" dirty="0" smtClean="0">
                    <a:solidFill>
                      <a:schemeClr val="tx1"/>
                    </a:solidFill>
                    <a:effectLst/>
                  </a:rPr>
                  <a:t>Вывод: </a:t>
                </a:r>
                <a:r>
                  <a:rPr lang="ru-RU" sz="1400" dirty="0" smtClean="0">
                    <a:solidFill>
                      <a:schemeClr val="tx1"/>
                    </a:solidFill>
                    <a:effectLst/>
                  </a:rPr>
                  <a:t>таким </a:t>
                </a:r>
                <a:r>
                  <a:rPr lang="ru-RU" sz="1400" dirty="0">
                    <a:solidFill>
                      <a:schemeClr val="tx1"/>
                    </a:solidFill>
                    <a:effectLst/>
                  </a:rPr>
                  <a:t>образом</a:t>
                </a:r>
                <a:r>
                  <a:rPr lang="ru-RU" sz="1400" dirty="0" smtClean="0">
                    <a:solidFill>
                      <a:schemeClr val="tx1"/>
                    </a:solidFill>
                    <a:effectLst/>
                  </a:rPr>
                  <a:t>, </a:t>
                </a:r>
                <a14:m>
                  <m:oMath xmlns:m="http://schemas.openxmlformats.org/officeDocument/2006/math">
                    <m:r>
                      <a:rPr lang="ru-RU" sz="1400" i="1" smtClean="0">
                        <a:solidFill>
                          <a:schemeClr val="tx1"/>
                        </a:solidFill>
                        <a:effectLst/>
                        <a:latin typeface="Cambria Math"/>
                        <a:ea typeface="Cambria Math"/>
                      </a:rPr>
                      <m:t>𝜌</m:t>
                    </m:r>
                  </m:oMath>
                </a14:m>
                <a:r>
                  <a:rPr lang="ru-RU" sz="1400" baseline="-25000" dirty="0" smtClean="0">
                    <a:solidFill>
                      <a:schemeClr val="tx1"/>
                    </a:solidFill>
                    <a:effectLst/>
                  </a:rPr>
                  <a:t>кошки </a:t>
                </a:r>
                <a:r>
                  <a:rPr lang="ru-RU" sz="1400" baseline="-25000" dirty="0">
                    <a:solidFill>
                      <a:schemeClr val="tx1"/>
                    </a:solidFill>
                    <a:effectLst/>
                  </a:rPr>
                  <a:t>= </a:t>
                </a:r>
                <a:r>
                  <a:rPr lang="ru-RU" sz="1400" dirty="0" smtClean="0">
                    <a:solidFill>
                      <a:schemeClr val="tx1"/>
                    </a:solidFill>
                    <a:effectLst/>
                  </a:rPr>
                  <a:t>1017 г/</a:t>
                </a:r>
                <a:r>
                  <a:rPr lang="ru-RU" sz="1400" spc="-15" dirty="0" smtClean="0">
                    <a:solidFill>
                      <a:schemeClr val="tx1"/>
                    </a:solidFill>
                    <a:effectLst/>
                  </a:rPr>
                  <a:t>см</a:t>
                </a:r>
                <a:r>
                  <a:rPr lang="ru-RU" sz="1400" spc="-15" baseline="30000" dirty="0" smtClean="0">
                    <a:solidFill>
                      <a:schemeClr val="tx1"/>
                    </a:solidFill>
                    <a:effectLst/>
                  </a:rPr>
                  <a:t>3</a:t>
                </a:r>
                <a:r>
                  <a:rPr lang="ru-RU" sz="1400" spc="-15" dirty="0" smtClean="0">
                    <a:solidFill>
                      <a:schemeClr val="tx1"/>
                    </a:solidFill>
                    <a:effectLst/>
                  </a:rPr>
                  <a:t>,</a:t>
                </a:r>
                <a:r>
                  <a:rPr lang="ru-RU" sz="1400" dirty="0">
                    <a:solidFill>
                      <a:schemeClr val="tx1"/>
                    </a:solidFill>
                    <a:effectLst/>
                  </a:rPr>
                  <a:t> с плотностью человека </a:t>
                </a:r>
                <a:r>
                  <a:rPr lang="ru-RU" sz="1400" dirty="0" smtClean="0">
                    <a:solidFill>
                      <a:schemeClr val="tx1"/>
                    </a:solidFill>
                    <a:effectLst/>
                  </a:rPr>
                  <a:t>                 , </a:t>
                </a:r>
                <a:r>
                  <a:rPr lang="ru-RU" sz="1400" dirty="0">
                    <a:solidFill>
                      <a:schemeClr val="tx1"/>
                    </a:solidFill>
                    <a:effectLst/>
                  </a:rPr>
                  <a:t>и с плотностью воды , мы видим, что плотность человека равна плотности воды, т.к. человек в основном состоит из воды, а плотность кошки незначительно больше. </a:t>
                </a:r>
              </a:p>
              <a:p>
                <a:pPr marL="45720" indent="0">
                  <a:buNone/>
                </a:pPr>
                <a:endParaRPr lang="ru-RU" sz="1400" dirty="0">
                  <a:solidFill>
                    <a:schemeClr val="tx1"/>
                  </a:solidFill>
                  <a:effectLst>
                    <a:outerShdw blurRad="50800" dist="38100" algn="tr" rotWithShape="0">
                      <a:prstClr val="black">
                        <a:alpha val="40000"/>
                      </a:prstClr>
                    </a:outerShdw>
                  </a:effectLst>
                  <a:latin typeface="Times New Roman"/>
                  <a:ea typeface="Times New Roman"/>
                </a:endParaRPr>
              </a:p>
            </p:txBody>
          </p:sp>
        </mc:Choice>
        <mc:Fallback xmlns="">
          <p:sp>
            <p:nvSpPr>
              <p:cNvPr id="11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152401" y="5486400"/>
                <a:ext cx="8963025" cy="914400"/>
              </a:xfrm>
              <a:blipFill rotWithShape="1">
                <a:blip r:embed="rId4"/>
                <a:stretch>
                  <a:fillRect t="-2667" r="-3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Заголовок 1"/>
          <p:cNvSpPr txBox="1">
            <a:spLocks/>
          </p:cNvSpPr>
          <p:nvPr/>
        </p:nvSpPr>
        <p:spPr>
          <a:xfrm>
            <a:off x="1371600" y="2057400"/>
            <a:ext cx="5791200" cy="4572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solidFill>
                  <a:schemeClr val="tx1"/>
                </a:solidFill>
                <a:effectLst/>
              </a:rPr>
              <a:t>       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Измерение 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объёма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кошки</a:t>
            </a:r>
          </a:p>
          <a:p>
            <a:pPr marL="0" indent="0" algn="ctr">
              <a:buNone/>
            </a:pPr>
            <a:endParaRPr lang="ru-RU" sz="2400" dirty="0">
              <a:solidFill>
                <a:schemeClr val="bg2">
                  <a:lumMod val="50000"/>
                </a:schemeClr>
              </a:solidFill>
              <a:effectLst/>
              <a:latin typeface="Bookman Old Style" pitchFamily="18" charset="0"/>
            </a:endParaRPr>
          </a:p>
          <a:p>
            <a:pPr marL="0" indent="0" algn="ctr">
              <a:buNone/>
            </a:pPr>
            <a:endParaRPr lang="ru-RU" sz="2400" dirty="0" smtClean="0">
              <a:solidFill>
                <a:schemeClr val="bg2">
                  <a:lumMod val="50000"/>
                </a:schemeClr>
              </a:solidFill>
              <a:effectLst/>
              <a:latin typeface="Bookman Old Style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797861"/>
              </p:ext>
            </p:extLst>
          </p:nvPr>
        </p:nvGraphicFramePr>
        <p:xfrm>
          <a:off x="90487" y="2590800"/>
          <a:ext cx="8991600" cy="10685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/>
                <a:gridCol w="1066800"/>
                <a:gridCol w="1219200"/>
                <a:gridCol w="1219200"/>
                <a:gridCol w="1295400"/>
                <a:gridCol w="1143000"/>
                <a:gridCol w="1219200"/>
                <a:gridCol w="1143000"/>
              </a:tblGrid>
              <a:tr h="553013"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0" dirty="0" smtClean="0">
                          <a:effectLst/>
                        </a:rPr>
                        <a:t> Объект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Длина ванны </a:t>
                      </a:r>
                      <a:r>
                        <a:rPr lang="en-US" sz="1200" dirty="0">
                          <a:effectLst/>
                        </a:rPr>
                        <a:t>L</a:t>
                      </a:r>
                      <a:r>
                        <a:rPr lang="ru-RU" sz="1200" dirty="0">
                          <a:effectLst/>
                        </a:rPr>
                        <a:t>,см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Ширина </a:t>
                      </a:r>
                      <a:r>
                        <a:rPr lang="ru-RU" sz="1200" dirty="0" smtClean="0">
                          <a:effectLst/>
                        </a:rPr>
                        <a:t>ванны</a:t>
                      </a:r>
                      <a:r>
                        <a:rPr lang="ru-RU" sz="1200" baseline="0" dirty="0" smtClean="0">
                          <a:effectLst/>
                        </a:rPr>
                        <a:t> </a:t>
                      </a:r>
                      <a:r>
                        <a:rPr lang="en-US" sz="1200" dirty="0" smtClean="0">
                          <a:effectLst/>
                        </a:rPr>
                        <a:t>b</a:t>
                      </a:r>
                      <a:r>
                        <a:rPr lang="ru-RU" sz="1200" dirty="0">
                          <a:effectLst/>
                        </a:rPr>
                        <a:t>,см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Высота подъема воды</a:t>
                      </a:r>
                    </a:p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∆</a:t>
                      </a:r>
                      <a:r>
                        <a:rPr lang="en-US" sz="1200" dirty="0">
                          <a:effectLst/>
                        </a:rPr>
                        <a:t>h</a:t>
                      </a:r>
                      <a:r>
                        <a:rPr lang="ru-RU" sz="1200" dirty="0" smtClean="0">
                          <a:effectLst/>
                        </a:rPr>
                        <a:t>, см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30" dirty="0">
                          <a:effectLst/>
                        </a:rPr>
                        <a:t>Объём</a:t>
                      </a:r>
                      <a:endParaRPr lang="ru-RU" sz="1200" dirty="0">
                        <a:effectLst/>
                      </a:endParaRPr>
                    </a:p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effectLst/>
                        </a:rPr>
                        <a:t>долитой</a:t>
                      </a:r>
                      <a:endParaRPr lang="ru-RU" sz="1200" dirty="0">
                        <a:effectLst/>
                      </a:endParaRPr>
                    </a:p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20" dirty="0" smtClean="0">
                          <a:effectLst/>
                        </a:rPr>
                        <a:t>Воды</a:t>
                      </a:r>
                      <a:r>
                        <a:rPr lang="ru-RU" sz="1200" spc="0" baseline="0" dirty="0" smtClean="0">
                          <a:effectLst/>
                        </a:rPr>
                        <a:t> </a:t>
                      </a:r>
                      <a:r>
                        <a:rPr lang="ru-RU" sz="1200" dirty="0" smtClean="0">
                          <a:effectLst/>
                        </a:rPr>
                        <a:t>∆</a:t>
                      </a:r>
                      <a:r>
                        <a:rPr lang="en-US" sz="1200" dirty="0">
                          <a:effectLst/>
                        </a:rPr>
                        <a:t>V</a:t>
                      </a:r>
                      <a:r>
                        <a:rPr lang="ru-RU" sz="1200" spc="-65" dirty="0">
                          <a:effectLst/>
                        </a:rPr>
                        <a:t>, см</a:t>
                      </a:r>
                      <a:r>
                        <a:rPr lang="ru-RU" sz="1200" spc="-65" baseline="30000" dirty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25" dirty="0">
                          <a:effectLst/>
                        </a:rPr>
                        <a:t>Обхват</a:t>
                      </a:r>
                      <a:endParaRPr lang="ru-RU" sz="1200" dirty="0">
                        <a:effectLst/>
                      </a:endParaRPr>
                    </a:p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25" dirty="0">
                          <a:effectLst/>
                        </a:rPr>
                        <a:t>головы</a:t>
                      </a:r>
                      <a:endParaRPr lang="ru-RU" sz="1200" dirty="0">
                        <a:effectLst/>
                      </a:endParaRPr>
                    </a:p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pc="-25" dirty="0">
                          <a:effectLst/>
                        </a:rPr>
                        <a:t> l</a:t>
                      </a:r>
                      <a:r>
                        <a:rPr lang="ru-RU" sz="1200" spc="-25" dirty="0" smtClean="0">
                          <a:effectLst/>
                        </a:rPr>
                        <a:t>,</a:t>
                      </a:r>
                      <a:r>
                        <a:rPr lang="ru-RU" sz="1200" dirty="0" smtClean="0">
                          <a:effectLst/>
                        </a:rPr>
                        <a:t>см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30" dirty="0">
                          <a:effectLst/>
                        </a:rPr>
                        <a:t>Объём</a:t>
                      </a:r>
                      <a:endParaRPr lang="ru-RU" sz="1200" dirty="0">
                        <a:effectLst/>
                      </a:endParaRPr>
                    </a:p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15" dirty="0">
                          <a:effectLst/>
                        </a:rPr>
                        <a:t>головы</a:t>
                      </a:r>
                      <a:endParaRPr lang="ru-RU" sz="1200" dirty="0">
                        <a:effectLst/>
                      </a:endParaRPr>
                    </a:p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pc="-15" dirty="0">
                          <a:effectLst/>
                        </a:rPr>
                        <a:t>V </a:t>
                      </a:r>
                      <a:r>
                        <a:rPr lang="ru-RU" sz="1000" spc="-15" dirty="0">
                          <a:effectLst/>
                        </a:rPr>
                        <a:t>головы</a:t>
                      </a:r>
                      <a:r>
                        <a:rPr lang="ru-RU" sz="1200" spc="-15" dirty="0">
                          <a:effectLst/>
                        </a:rPr>
                        <a:t>, см</a:t>
                      </a:r>
                      <a:r>
                        <a:rPr lang="ru-RU" sz="1200" spc="-15" baseline="30000" dirty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30" dirty="0">
                          <a:effectLst/>
                        </a:rPr>
                        <a:t>Объём </a:t>
                      </a:r>
                      <a:r>
                        <a:rPr lang="ru-RU" sz="1200" dirty="0">
                          <a:effectLst/>
                        </a:rPr>
                        <a:t> тела кошки</a:t>
                      </a:r>
                    </a:p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spc="-15" dirty="0">
                          <a:effectLst/>
                        </a:rPr>
                        <a:t>V</a:t>
                      </a:r>
                      <a:r>
                        <a:rPr lang="ru-RU" sz="1200" cap="small" spc="-60" dirty="0">
                          <a:effectLst/>
                        </a:rPr>
                        <a:t>,</a:t>
                      </a:r>
                      <a:r>
                        <a:rPr lang="ru-RU" sz="1200" spc="-15" dirty="0">
                          <a:effectLst/>
                        </a:rPr>
                        <a:t> см</a:t>
                      </a:r>
                      <a:r>
                        <a:rPr lang="ru-RU" sz="1200" spc="-15" baseline="30000" dirty="0">
                          <a:effectLst/>
                        </a:rPr>
                        <a:t>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37586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 Кошка </a:t>
                      </a:r>
                      <a:r>
                        <a:rPr lang="ru-RU" sz="1200" dirty="0">
                          <a:effectLst/>
                        </a:rPr>
                        <a:t>Дуся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142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0,23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2000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456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</a:t>
                      </a:r>
                      <a:r>
                        <a:rPr lang="ru-RU" sz="1200" dirty="0">
                          <a:effectLst/>
                        </a:rPr>
                        <a:t>56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2" name="Объект 2"/>
          <p:cNvSpPr txBox="1">
            <a:spLocks/>
          </p:cNvSpPr>
          <p:nvPr/>
        </p:nvSpPr>
        <p:spPr>
          <a:xfrm>
            <a:off x="90487" y="3719887"/>
            <a:ext cx="8963025" cy="465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1500" dirty="0" smtClean="0">
                <a:solidFill>
                  <a:schemeClr val="tx1"/>
                </a:solidFill>
              </a:rPr>
              <a:t>Формула нахождения объёма тела кошки: </a:t>
            </a:r>
            <a:r>
              <a:rPr lang="en-US" sz="1500" dirty="0"/>
              <a:t>V</a:t>
            </a:r>
            <a:r>
              <a:rPr lang="ru-RU" sz="1500" dirty="0"/>
              <a:t>= </a:t>
            </a:r>
            <a:r>
              <a:rPr lang="en-US" sz="1500" dirty="0"/>
              <a:t>V </a:t>
            </a:r>
            <a:r>
              <a:rPr lang="ru-RU" sz="1500" i="1" dirty="0"/>
              <a:t>головы+</a:t>
            </a:r>
            <a:r>
              <a:rPr lang="ru-RU" sz="1500" dirty="0"/>
              <a:t>∆</a:t>
            </a:r>
            <a:r>
              <a:rPr lang="en-US" sz="1500" dirty="0" smtClean="0"/>
              <a:t>V</a:t>
            </a:r>
            <a:r>
              <a:rPr lang="ru-RU" sz="1500" dirty="0"/>
              <a:t> </a:t>
            </a:r>
            <a:r>
              <a:rPr lang="ru-RU" sz="1500" dirty="0" smtClean="0"/>
              <a:t>;</a:t>
            </a:r>
            <a:r>
              <a:rPr lang="en-US" sz="1500" dirty="0" smtClean="0"/>
              <a:t> </a:t>
            </a:r>
            <a:r>
              <a:rPr lang="ru-RU" sz="1500" dirty="0"/>
              <a:t>∆</a:t>
            </a:r>
            <a:r>
              <a:rPr lang="en-US" sz="1500" dirty="0"/>
              <a:t>V</a:t>
            </a:r>
            <a:r>
              <a:rPr lang="ru-RU" sz="1500" dirty="0"/>
              <a:t>= </a:t>
            </a:r>
            <a:r>
              <a:rPr lang="en-US" sz="1500" dirty="0"/>
              <a:t>L</a:t>
            </a:r>
            <a:r>
              <a:rPr lang="ru-RU" sz="1500" dirty="0"/>
              <a:t>*</a:t>
            </a:r>
            <a:r>
              <a:rPr lang="en-US" sz="1500" dirty="0"/>
              <a:t>b</a:t>
            </a:r>
            <a:r>
              <a:rPr lang="ru-RU" sz="1500" dirty="0"/>
              <a:t>*∆</a:t>
            </a:r>
            <a:r>
              <a:rPr lang="en-US" sz="1500" dirty="0" smtClean="0"/>
              <a:t>h</a:t>
            </a:r>
            <a:r>
              <a:rPr lang="ru-RU" sz="1500" dirty="0" smtClean="0"/>
              <a:t> ;</a:t>
            </a:r>
            <a:r>
              <a:rPr lang="ru-RU" sz="1500" dirty="0" smtClean="0">
                <a:solidFill>
                  <a:schemeClr val="tx1"/>
                </a:solidFill>
              </a:rPr>
              <a:t/>
            </a:r>
            <a:br>
              <a:rPr lang="ru-RU" sz="1500" dirty="0" smtClean="0">
                <a:solidFill>
                  <a:schemeClr val="tx1"/>
                </a:solidFill>
              </a:rPr>
            </a:br>
            <a:r>
              <a:rPr lang="ru-RU" sz="1500" b="1" dirty="0" smtClean="0">
                <a:solidFill>
                  <a:schemeClr val="tx1"/>
                </a:solidFill>
              </a:rPr>
              <a:t>Вывод: </a:t>
            </a:r>
            <a:r>
              <a:rPr lang="ru-RU" sz="1400" dirty="0" smtClean="0">
                <a:solidFill>
                  <a:schemeClr val="tx1"/>
                </a:solidFill>
              </a:rPr>
              <a:t>таким образом, </a:t>
            </a:r>
            <a:r>
              <a:rPr lang="en-US" sz="1400" dirty="0" smtClean="0">
                <a:solidFill>
                  <a:schemeClr val="tx1"/>
                </a:solidFill>
              </a:rPr>
              <a:t>V </a:t>
            </a:r>
            <a:r>
              <a:rPr lang="ru-RU" sz="1400" baseline="-25000" dirty="0" smtClean="0">
                <a:solidFill>
                  <a:schemeClr val="tx1"/>
                </a:solidFill>
              </a:rPr>
              <a:t>кошки = </a:t>
            </a:r>
            <a:r>
              <a:rPr lang="ru-RU" sz="1400" dirty="0" smtClean="0">
                <a:solidFill>
                  <a:schemeClr val="tx1"/>
                </a:solidFill>
              </a:rPr>
              <a:t>2</a:t>
            </a:r>
            <a:r>
              <a:rPr lang="en-US" sz="1400" dirty="0" smtClean="0">
                <a:solidFill>
                  <a:schemeClr val="tx1"/>
                </a:solidFill>
              </a:rPr>
              <a:t>456 </a:t>
            </a:r>
            <a:r>
              <a:rPr lang="ru-RU" sz="1400" spc="-15" dirty="0" smtClean="0">
                <a:solidFill>
                  <a:schemeClr val="tx1"/>
                </a:solidFill>
              </a:rPr>
              <a:t>см</a:t>
            </a:r>
            <a:r>
              <a:rPr lang="ru-RU" sz="1400" spc="-15" baseline="30000" dirty="0" smtClean="0">
                <a:solidFill>
                  <a:schemeClr val="tx1"/>
                </a:solidFill>
              </a:rPr>
              <a:t>3</a:t>
            </a:r>
            <a:r>
              <a:rPr lang="ru-RU" sz="1400" spc="-15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  <a:latin typeface="Times New Roman"/>
              <a:ea typeface="Times New Roman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1219200" y="4185112"/>
            <a:ext cx="6400800" cy="4572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         Измерение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плотности кошки 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  <a:effectLst/>
              <a:latin typeface="Bookman Old Style" pitchFamily="18" charset="0"/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550049"/>
              </p:ext>
            </p:extLst>
          </p:nvPr>
        </p:nvGraphicFramePr>
        <p:xfrm>
          <a:off x="190499" y="4651837"/>
          <a:ext cx="7505702" cy="76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5848"/>
                <a:gridCol w="1876618"/>
                <a:gridCol w="1876618"/>
                <a:gridCol w="1876618"/>
              </a:tblGrid>
              <a:tr h="148763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Объект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spc="-15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Масса </a:t>
                      </a:r>
                      <a:r>
                        <a:rPr lang="ru-RU" sz="1000" spc="-15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кошки,</a:t>
                      </a:r>
                      <a:r>
                        <a:rPr lang="ru-RU" sz="1000" spc="-15" baseline="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en-US" sz="1600" spc="-25" baseline="-250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m </a:t>
                      </a:r>
                      <a:r>
                        <a:rPr lang="ru-RU" sz="1000" spc="-25" baseline="-250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кошки</a:t>
                      </a:r>
                      <a:r>
                        <a:rPr lang="ru-RU" sz="1600" spc="-25" baseline="-250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ru-RU" sz="1000" spc="15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</a:t>
                      </a:r>
                      <a:r>
                        <a:rPr lang="ru-RU" sz="1000" spc="25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ru-RU" sz="1000" spc="25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г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spc="-15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Объём кошки</a:t>
                      </a:r>
                      <a:r>
                        <a:rPr lang="ru-RU" sz="1000" spc="0" baseline="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en-US" sz="1000" spc="-3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V</a:t>
                      </a:r>
                      <a:r>
                        <a:rPr lang="ru-RU" sz="1000" spc="-3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 см</a:t>
                      </a:r>
                      <a:r>
                        <a:rPr lang="ru-RU" sz="1000" spc="-30" baseline="300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3</a:t>
                      </a:r>
                      <a:endParaRPr lang="ru-RU" sz="10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spc="-5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Плотность тела кошки</a:t>
                      </a:r>
                    </a:p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spc="-5" dirty="0" smtClean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04800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Кошка Дуся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5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2500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24</a:t>
                      </a:r>
                      <a:r>
                        <a:rPr lang="ru-RU" sz="11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56</a:t>
                      </a:r>
                      <a:endParaRPr lang="ru-RU" sz="11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1,017</a:t>
                      </a:r>
                      <a:endParaRPr lang="ru-RU" sz="11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651280"/>
              </p:ext>
            </p:extLst>
          </p:nvPr>
        </p:nvGraphicFramePr>
        <p:xfrm>
          <a:off x="6267450" y="4800600"/>
          <a:ext cx="8953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9" name="Формула" r:id="rId5" imgW="469800" imgH="253800" progId="Equation.3">
                  <p:embed/>
                </p:oleObj>
              </mc:Choice>
              <mc:Fallback>
                <p:oleObj name="Формула" r:id="rId5" imgW="469800" imgH="253800" progId="Equation.3">
                  <p:embed/>
                  <p:pic>
                    <p:nvPicPr>
                      <p:cNvPr id="0" name="Объект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7450" y="4800600"/>
                        <a:ext cx="895350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Объект 2"/>
          <p:cNvSpPr txBox="1">
            <a:spLocks/>
          </p:cNvSpPr>
          <p:nvPr/>
        </p:nvSpPr>
        <p:spPr>
          <a:xfrm>
            <a:off x="152401" y="1550230"/>
            <a:ext cx="9144000" cy="61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lnSpc>
                <a:spcPct val="120000"/>
              </a:lnSpc>
              <a:buFont typeface="Georgia" pitchFamily="18" charset="0"/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Формула нахождения массы кошки: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14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Вывод: </a:t>
            </a:r>
            <a:r>
              <a:rPr lang="ru-RU" sz="1400" dirty="0" smtClean="0">
                <a:solidFill>
                  <a:schemeClr val="tx1"/>
                </a:solidFill>
              </a:rPr>
              <a:t>таким образом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r>
              <a:rPr lang="en-US" sz="1400" dirty="0" smtClean="0">
                <a:solidFill>
                  <a:schemeClr val="tx1"/>
                </a:solidFill>
              </a:rPr>
              <a:t>m </a:t>
            </a:r>
            <a:r>
              <a:rPr lang="ru-RU" sz="1400" baseline="-25000" dirty="0" smtClean="0">
                <a:solidFill>
                  <a:schemeClr val="tx1"/>
                </a:solidFill>
              </a:rPr>
              <a:t>кошки = </a:t>
            </a:r>
            <a:r>
              <a:rPr lang="ru-RU" sz="1400" dirty="0" smtClean="0">
                <a:solidFill>
                  <a:schemeClr val="tx1"/>
                </a:solidFill>
              </a:rPr>
              <a:t>2,5 кг, причём 2,5кг*0,7≈1,75 кг в организме кошки составляет вода (≈70%). </a:t>
            </a:r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8" name="Объект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135982"/>
              </p:ext>
            </p:extLst>
          </p:nvPr>
        </p:nvGraphicFramePr>
        <p:xfrm>
          <a:off x="3634052" y="5334000"/>
          <a:ext cx="187589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0" name="Формула" r:id="rId7" imgW="761760" imgH="228600" progId="Equation.3">
                  <p:embed/>
                </p:oleObj>
              </mc:Choice>
              <mc:Fallback>
                <p:oleObj name="Формула" r:id="rId7" imgW="76176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4052" y="5334000"/>
                        <a:ext cx="1875895" cy="381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3429000" y="1521654"/>
            <a:ext cx="2957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 </a:t>
            </a:r>
            <a:r>
              <a:rPr lang="ru-RU" baseline="-25000" dirty="0"/>
              <a:t>кошки</a:t>
            </a:r>
            <a:r>
              <a:rPr lang="ru-RU" dirty="0"/>
              <a:t> =	 </a:t>
            </a:r>
            <a:r>
              <a:rPr lang="en-US" dirty="0"/>
              <a:t>m </a:t>
            </a:r>
            <a:r>
              <a:rPr lang="ru-RU" baseline="-25000" dirty="0"/>
              <a:t>общая</a:t>
            </a:r>
            <a:r>
              <a:rPr lang="ru-RU" dirty="0"/>
              <a:t>  -  </a:t>
            </a:r>
            <a:r>
              <a:rPr lang="en-US" dirty="0"/>
              <a:t>m </a:t>
            </a:r>
            <a:r>
              <a:rPr lang="ru-RU" baseline="-25000" dirty="0"/>
              <a:t>пакета</a:t>
            </a:r>
            <a:endParaRPr lang="ru-RU" dirty="0"/>
          </a:p>
        </p:txBody>
      </p:sp>
      <p:sp>
        <p:nvSpPr>
          <p:cNvPr id="31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168" name="Объект 71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439162"/>
              </p:ext>
            </p:extLst>
          </p:nvPr>
        </p:nvGraphicFramePr>
        <p:xfrm>
          <a:off x="6304970" y="3689868"/>
          <a:ext cx="2630060" cy="52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1" name="Формула" r:id="rId9" imgW="1384300" imgH="419100" progId="Equation.3">
                  <p:embed/>
                </p:oleObj>
              </mc:Choice>
              <mc:Fallback>
                <p:oleObj name="Формула" r:id="rId9" imgW="1384300" imgH="4191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4970" y="3689868"/>
                        <a:ext cx="2630060" cy="52601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177" name="Объект 71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184234"/>
              </p:ext>
            </p:extLst>
          </p:nvPr>
        </p:nvGraphicFramePr>
        <p:xfrm>
          <a:off x="5411264" y="5638800"/>
          <a:ext cx="93717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" name="Формула" r:id="rId11" imgW="533169" imgH="253890" progId="Equation.3">
                  <p:embed/>
                </p:oleObj>
              </mc:Choice>
              <mc:Fallback>
                <p:oleObj name="Формула" r:id="rId11" imgW="533169" imgH="25389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1264" y="5638800"/>
                        <a:ext cx="937177" cy="2952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57399" y="62925"/>
            <a:ext cx="6124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Измерение массы кошки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Рисунок 116" descr="Изображение 0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466725"/>
            <a:ext cx="1352550" cy="101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195" name="Объект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152400" y="375821"/>
                <a:ext cx="8991600" cy="3590925"/>
              </a:xfrm>
            </p:spPr>
            <p:txBody>
              <a:bodyPr>
                <a:normAutofit/>
              </a:bodyPr>
              <a:lstStyle/>
              <a:p>
                <a:pPr marL="69850" indent="0">
                  <a:buNone/>
                  <a:defRPr/>
                </a:pPr>
                <a:r>
                  <a:rPr lang="ru-RU" dirty="0">
                    <a:effectLst>
                      <a:outerShdw blurRad="50800" dist="38100" algn="tr" rotWithShape="0">
                        <a:prstClr val="black">
                          <a:alpha val="40000"/>
                        </a:prstClr>
                      </a:outerShdw>
                    </a:effectLst>
                  </a:rPr>
                  <a:t> </a:t>
                </a:r>
                <a:r>
                  <a:rPr lang="ru-RU" dirty="0" smtClean="0">
                    <a:effectLst>
                      <a:outerShdw blurRad="50800" dist="38100" algn="tr" rotWithShape="0">
                        <a:prstClr val="black">
                          <a:alpha val="40000"/>
                        </a:prstClr>
                      </a:outerShdw>
                    </a:effectLst>
                  </a:rPr>
                  <a:t>                                                   </a:t>
                </a:r>
                <a:br>
                  <a:rPr lang="ru-RU" dirty="0" smtClean="0">
                    <a:effectLst>
                      <a:outerShdw blurRad="50800" dist="38100" algn="tr" rotWithShape="0">
                        <a:prstClr val="black">
                          <a:alpha val="40000"/>
                        </a:prstClr>
                      </a:outerShdw>
                    </a:effectLst>
                  </a:rPr>
                </a:br>
                <a:r>
                  <a:rPr lang="ru-RU" dirty="0" smtClean="0">
                    <a:effectLst>
                      <a:outerShdw blurRad="50800" dist="38100" algn="tr" rotWithShape="0">
                        <a:prstClr val="black">
                          <a:alpha val="40000"/>
                        </a:prstClr>
                      </a:outerShdw>
                    </a:effectLst>
                  </a:rPr>
                  <a:t>                                                                         </a:t>
                </a:r>
                <a:r>
                  <a:rPr lang="ru-RU" sz="1500" dirty="0" smtClean="0">
                    <a:effectLst/>
                  </a:rPr>
                  <a:t>Формула: </a:t>
                </a:r>
                <a14:m>
                  <m:oMath xmlns:m="http://schemas.openxmlformats.org/officeDocument/2006/math">
                    <m:r>
                      <a:rPr lang="en-US" sz="1500" b="0" i="1" smtClean="0">
                        <a:effectLst/>
                        <a:latin typeface="Cambria Math"/>
                      </a:rPr>
                      <m:t>𝑝</m:t>
                    </m:r>
                    <m:r>
                      <a:rPr lang="en-US" sz="1500" b="0" i="1" smtClean="0">
                        <a:effectLst/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1500" b="0" i="1" smtClean="0">
                            <a:effectLst/>
                            <a:latin typeface="Cambria Math"/>
                          </a:rPr>
                        </m:ctrlPr>
                      </m:fPr>
                      <m:num>
                        <m:r>
                          <a:rPr lang="en-US" sz="1500" b="0" i="1" smtClean="0">
                            <a:effectLst/>
                            <a:latin typeface="Cambria Math"/>
                          </a:rPr>
                          <m:t>𝐹</m:t>
                        </m:r>
                      </m:num>
                      <m:den>
                        <m:r>
                          <a:rPr lang="en-US" sz="1500" b="0" i="1" smtClean="0">
                            <a:effectLst/>
                            <a:latin typeface="Cambria Math"/>
                          </a:rPr>
                          <m:t>𝑆</m:t>
                        </m:r>
                      </m:den>
                    </m:f>
                    <m:r>
                      <a:rPr lang="en-US" sz="1500" b="0" i="1" smtClean="0">
                        <a:effectLst/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1500" b="0" i="1" smtClean="0">
                            <a:effectLst/>
                            <a:latin typeface="Cambria Math"/>
                          </a:rPr>
                        </m:ctrlPr>
                      </m:fPr>
                      <m:num>
                        <m:r>
                          <a:rPr lang="en-US" sz="1500" b="0" i="1" smtClean="0">
                            <a:effectLst/>
                            <a:latin typeface="Cambria Math"/>
                          </a:rPr>
                          <m:t>𝑚𝑔</m:t>
                        </m:r>
                      </m:num>
                      <m:den>
                        <m:r>
                          <a:rPr lang="en-US" sz="1500" b="0" i="1" smtClean="0">
                            <a:effectLst/>
                            <a:latin typeface="Cambria Math"/>
                          </a:rPr>
                          <m:t>𝑆</m:t>
                        </m:r>
                      </m:den>
                    </m:f>
                  </m:oMath>
                </a14:m>
                <a:r>
                  <a:rPr lang="ru-RU" sz="1500" dirty="0" smtClean="0">
                    <a:effectLst/>
                  </a:rPr>
                  <a:t>, где </a:t>
                </a:r>
                <a:endParaRPr lang="en-US" sz="1500" dirty="0" smtClean="0">
                  <a:effectLst/>
                </a:endParaRPr>
              </a:p>
              <a:p>
                <a:pPr marL="69850" indent="0">
                  <a:buNone/>
                  <a:defRPr/>
                </a:pPr>
                <a:r>
                  <a:rPr lang="en-US" sz="1500" dirty="0" smtClean="0">
                    <a:effectLst/>
                  </a:rPr>
                  <a:t>                                                                </a:t>
                </a:r>
                <a:r>
                  <a:rPr lang="ru-RU" sz="1500" dirty="0" smtClean="0">
                    <a:effectLst/>
                  </a:rPr>
                  <a:t>                                          </a:t>
                </a:r>
                <a:r>
                  <a:rPr lang="en-US" sz="1500" dirty="0" smtClean="0">
                    <a:effectLst/>
                  </a:rPr>
                  <a:t>F = 2</a:t>
                </a:r>
                <a:r>
                  <a:rPr lang="ru-RU" sz="1500" dirty="0" smtClean="0">
                    <a:effectLst/>
                  </a:rPr>
                  <a:t>, 5 кг * 9, 8м/с</a:t>
                </a:r>
                <a:r>
                  <a:rPr lang="ru-RU" sz="1500" baseline="30000" dirty="0" smtClean="0">
                    <a:effectLst/>
                  </a:rPr>
                  <a:t>2</a:t>
                </a:r>
                <a:r>
                  <a:rPr lang="ru-RU" sz="1500" dirty="0" smtClean="0">
                    <a:effectLst/>
                  </a:rPr>
                  <a:t> = 24,5 </a:t>
                </a:r>
                <a:r>
                  <a:rPr lang="en-US" sz="1500" dirty="0" smtClean="0">
                    <a:effectLst/>
                  </a:rPr>
                  <a:t>H</a:t>
                </a:r>
                <a:r>
                  <a:rPr lang="ru-RU" sz="1400" b="1" dirty="0">
                    <a:effectLst/>
                  </a:rPr>
                  <a:t> </a:t>
                </a:r>
                <a:r>
                  <a:rPr lang="ru-RU" sz="1400" b="1" dirty="0" smtClean="0">
                    <a:effectLst/>
                  </a:rPr>
                  <a:t> </a:t>
                </a:r>
                <a:endParaRPr lang="ru-RU" sz="1500" dirty="0" smtClean="0">
                  <a:effectLst/>
                </a:endParaRPr>
              </a:p>
              <a:p>
                <a:pPr marL="69850" indent="0">
                  <a:buNone/>
                  <a:defRPr/>
                </a:pPr>
                <a:endParaRPr lang="ru-RU" sz="1500" dirty="0" smtClean="0">
                  <a:effectLst>
                    <a:outerShdw blurRad="50800" dist="38100" algn="tr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  <a:p>
                <a:pPr marL="69850" indent="0">
                  <a:buNone/>
                  <a:defRPr/>
                </a:pPr>
                <a:r>
                  <a:rPr lang="ru-RU" sz="1500" dirty="0" smtClean="0"/>
                  <a:t> </a:t>
                </a:r>
                <a:endParaRPr lang="ru-RU" sz="1500" dirty="0">
                  <a:effectLst>
                    <a:outerShdw blurRad="50800" dist="38100" algn="tr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  <a:p>
                <a:pPr marL="69850" indent="0" eaLnBrk="1" hangingPunct="1">
                  <a:buFont typeface="Wingdings 2" pitchFamily="18" charset="2"/>
                  <a:buNone/>
                  <a:defRPr/>
                </a:pPr>
                <a:endParaRPr lang="ru-RU" sz="1600" b="1" u="sng" dirty="0" smtClean="0"/>
              </a:p>
              <a:p>
                <a:pPr marL="69850" indent="0" algn="just">
                  <a:buNone/>
                  <a:defRPr/>
                </a:pPr>
                <a:r>
                  <a:rPr lang="ru-RU" sz="1600" b="1" u="sng" dirty="0" smtClean="0"/>
                  <a:t/>
                </a:r>
                <a:br>
                  <a:rPr lang="ru-RU" sz="1600" b="1" u="sng" dirty="0" smtClean="0"/>
                </a:br>
                <a:r>
                  <a:rPr lang="ru-RU" sz="1600" b="1" dirty="0" smtClean="0"/>
                  <a:t>Вывод: </a:t>
                </a:r>
                <a:r>
                  <a:rPr lang="ru-RU" sz="1600" dirty="0" smtClean="0"/>
                  <a:t>кошка в разных положениях оказывает давление от 0,4776 кПа до 9,8 кПа (последнее значение в положении стоя). Чем меньше площадь опоры, тем больше давление кошки на пол, то есть максимальное давление кошка оказывает в положении стоя, минимальное – в положении лёжа.</a:t>
                </a:r>
                <a:r>
                  <a:rPr lang="en-US" sz="1600" b="1" dirty="0" smtClean="0"/>
                  <a:t> </a:t>
                </a:r>
                <a:endParaRPr lang="ru-RU" sz="1600" dirty="0" smtClean="0"/>
              </a:p>
            </p:txBody>
          </p:sp>
        </mc:Choice>
        <mc:Fallback xmlns="">
          <p:sp>
            <p:nvSpPr>
              <p:cNvPr id="8195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152400" y="375821"/>
                <a:ext cx="8991600" cy="3590925"/>
              </a:xfrm>
              <a:blipFill rotWithShape="1">
                <a:blip r:embed="rId4"/>
                <a:stretch>
                  <a:fillRect r="-3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196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486005"/>
              </p:ext>
            </p:extLst>
          </p:nvPr>
        </p:nvGraphicFramePr>
        <p:xfrm>
          <a:off x="6296394" y="1466850"/>
          <a:ext cx="2714627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0" r:id="rId5" imgW="4596782" imgH="2078916" progId="Excel.Chart.8">
                  <p:embed/>
                </p:oleObj>
              </mc:Choice>
              <mc:Fallback>
                <p:oleObj r:id="rId5" imgW="4596782" imgH="2078916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6394" y="1466850"/>
                        <a:ext cx="2714627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860936"/>
              </p:ext>
            </p:extLst>
          </p:nvPr>
        </p:nvGraphicFramePr>
        <p:xfrm>
          <a:off x="378872" y="1523870"/>
          <a:ext cx="5888578" cy="11748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8483"/>
                <a:gridCol w="1311644"/>
                <a:gridCol w="1381708"/>
                <a:gridCol w="1456743"/>
              </a:tblGrid>
              <a:tr h="438150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 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Положение стоя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Положение сидя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Положение лежа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57423"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 лапка – 25 клеток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 лапки </a:t>
                      </a:r>
                      <a:r>
                        <a:rPr lang="ru-RU" sz="1200" dirty="0" smtClean="0">
                          <a:effectLst/>
                        </a:rPr>
                        <a:t>(100 клеток)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1024 клетки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2052 клетки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6073"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Давление на пол,  Па 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9800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957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477,6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8204" name="Рисунок 11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146" y="476121"/>
            <a:ext cx="1352734" cy="100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Рисунок 117" descr="Изображение 01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6161" y="466725"/>
            <a:ext cx="132092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Рисунок 115" descr="Изображение 00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4425" y="457200"/>
            <a:ext cx="1343025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-66675" y="3733800"/>
            <a:ext cx="6934572" cy="5334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400" dirty="0" smtClean="0"/>
              <a:t>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Измерение средней скорости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кошки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</a:br>
            <a:endParaRPr lang="ru-RU" sz="2400" dirty="0" smtClean="0">
              <a:solidFill>
                <a:schemeClr val="bg2">
                  <a:lumMod val="50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107595"/>
              </p:ext>
            </p:extLst>
          </p:nvPr>
        </p:nvGraphicFramePr>
        <p:xfrm>
          <a:off x="76200" y="4244537"/>
          <a:ext cx="6781800" cy="95379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600200"/>
                <a:gridCol w="1447800"/>
                <a:gridCol w="914400"/>
                <a:gridCol w="914400"/>
                <a:gridCol w="914400"/>
                <a:gridCol w="990600"/>
              </a:tblGrid>
              <a:tr h="251263">
                <a:tc>
                  <a:txBody>
                    <a:bodyPr/>
                    <a:lstStyle/>
                    <a:p>
                      <a:pPr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Объект:кошка</a:t>
                      </a:r>
                      <a:r>
                        <a:rPr lang="ru-RU" sz="11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ru-RU" sz="1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Дуся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Номер опыта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S, м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t</a:t>
                      </a: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, с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v</a:t>
                      </a: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 м/с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v </a:t>
                      </a:r>
                      <a:r>
                        <a:rPr lang="ru-RU" sz="12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ср</a:t>
                      </a: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 м/с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/>
                </a:tc>
              </a:tr>
              <a:tr h="234177"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 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 vert="vert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1,1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1,09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2341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6,5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1,07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41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8,3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1,08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114" marR="6611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206" name="Рисунок 107" descr="Изображение 006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912"/>
          <a:stretch/>
        </p:blipFill>
        <p:spPr bwMode="auto">
          <a:xfrm>
            <a:off x="304800" y="4543425"/>
            <a:ext cx="1209675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7115545" y="4267200"/>
            <a:ext cx="1905001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endParaRPr lang="ru-RU" sz="1400" dirty="0">
              <a:solidFill>
                <a:schemeClr val="tx1"/>
              </a:solidFill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  <a:latin typeface="Times New Roman"/>
              <a:ea typeface="Times New Roman"/>
            </a:endParaRPr>
          </a:p>
        </p:txBody>
      </p:sp>
      <p:graphicFrame>
        <p:nvGraphicFramePr>
          <p:cNvPr id="18" name="Диаграмма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01990"/>
              </p:ext>
            </p:extLst>
          </p:nvPr>
        </p:nvGraphicFramePr>
        <p:xfrm>
          <a:off x="561974" y="5295901"/>
          <a:ext cx="5153025" cy="163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712530"/>
              </p:ext>
            </p:extLst>
          </p:nvPr>
        </p:nvGraphicFramePr>
        <p:xfrm>
          <a:off x="7788370" y="3886201"/>
          <a:ext cx="1163596" cy="50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" name="Формула" r:id="rId12" imgW="355446" imgH="228501" progId="Equation.3">
                  <p:embed/>
                </p:oleObj>
              </mc:Choice>
              <mc:Fallback>
                <p:oleObj name="Формула" r:id="rId12" imgW="355446" imgH="228501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8370" y="3886201"/>
                        <a:ext cx="1163596" cy="5015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705600" y="3966746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Формула: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6886947" y="4387751"/>
            <a:ext cx="21335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Вывод: </a:t>
            </a:r>
            <a:r>
              <a:rPr lang="ru-RU" sz="1600" dirty="0" smtClean="0"/>
              <a:t>таким образом, </a:t>
            </a:r>
            <a:r>
              <a:rPr lang="en-US" sz="1600" dirty="0" smtClean="0"/>
              <a:t>v </a:t>
            </a:r>
            <a:r>
              <a:rPr lang="ru-RU" sz="1600" baseline="-25000" dirty="0" smtClean="0"/>
              <a:t>ср</a:t>
            </a:r>
            <a:r>
              <a:rPr lang="en-US" sz="1600" baseline="-25000" dirty="0" smtClean="0"/>
              <a:t> </a:t>
            </a:r>
            <a:r>
              <a:rPr lang="en-US" sz="1600" dirty="0" smtClean="0"/>
              <a:t>= 1</a:t>
            </a:r>
            <a:r>
              <a:rPr lang="ru-RU" sz="1600" dirty="0" smtClean="0"/>
              <a:t>,09 м/с</a:t>
            </a:r>
            <a:r>
              <a:rPr lang="ru-RU" sz="1600" dirty="0"/>
              <a:t>, мы видим, что при беге на дистанцию скорость кошки составляет 7,8 % от  максимально возможной(14 м/с</a:t>
            </a:r>
            <a:r>
              <a:rPr lang="ru-RU" sz="1600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). 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1810305" y="0"/>
            <a:ext cx="44571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Давление кошки на пол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57925" y="1371600"/>
            <a:ext cx="76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Bookman Old Style" pitchFamily="18" charset="0"/>
              </a:rPr>
              <a:t>P</a:t>
            </a:r>
            <a:r>
              <a:rPr lang="ru-RU" sz="1100" b="1" dirty="0" smtClean="0">
                <a:latin typeface="Bookman Old Style" pitchFamily="18" charset="0"/>
              </a:rPr>
              <a:t>,Па</a:t>
            </a:r>
            <a:endParaRPr lang="ru-RU" sz="11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143000" y="0"/>
            <a:ext cx="6512511" cy="58083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Измерение силы тяги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кошки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64360520"/>
              </p:ext>
            </p:extLst>
          </p:nvPr>
        </p:nvGraphicFramePr>
        <p:xfrm>
          <a:off x="180975" y="478393"/>
          <a:ext cx="4505325" cy="227358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26982"/>
                <a:gridCol w="1246943"/>
                <a:gridCol w="1603213"/>
                <a:gridCol w="1128187"/>
              </a:tblGrid>
              <a:tr h="360426"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№ </a:t>
                      </a:r>
                      <a:r>
                        <a:rPr lang="ru-RU" sz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опыта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Объект: кошка Дуся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Сила тяги кошки, Н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Средняя тяги кошки, Н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/>
                </a:tc>
              </a:tr>
              <a:tr h="566706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  <a:endParaRPr lang="ru-RU" sz="120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5,9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</a:rPr>
                        <a:t> 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effectLst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lt1"/>
                        </a:solidFill>
                        <a:effectLst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</a:rPr>
                        <a:t>5,8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38808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</a:t>
                      </a:r>
                      <a:endParaRPr lang="ru-RU" sz="120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</a:pPr>
                      <a:endParaRPr lang="ru-RU" dirty="0" smtClean="0"/>
                    </a:p>
                    <a:p>
                      <a:pPr indent="0">
                        <a:lnSpc>
                          <a:spcPct val="100000"/>
                        </a:lnSpc>
                      </a:pPr>
                      <a:endParaRPr lang="ru-RU" dirty="0"/>
                    </a:p>
                  </a:txBody>
                  <a:tcPr marL="66342" marR="66342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5,15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96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3</a:t>
                      </a:r>
                      <a:endParaRPr lang="ru-RU" sz="120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</a:pPr>
                      <a:endParaRPr lang="ru-RU" dirty="0"/>
                    </a:p>
                  </a:txBody>
                  <a:tcPr marL="66342" marR="66342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6,28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342" marR="66342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28" name="Рисунок 103" descr="x_f9c8abb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326"/>
          <a:stretch>
            <a:fillRect/>
          </a:stretch>
        </p:blipFill>
        <p:spPr bwMode="auto">
          <a:xfrm>
            <a:off x="762000" y="921782"/>
            <a:ext cx="101917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Рисунок 102" descr="x_1c6fc50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50" r="10576" b="29666"/>
          <a:stretch/>
        </p:blipFill>
        <p:spPr bwMode="auto">
          <a:xfrm>
            <a:off x="771525" y="1472282"/>
            <a:ext cx="100965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Рисунок 101" descr="x_7aefe4c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775"/>
          <a:stretch>
            <a:fillRect/>
          </a:stretch>
        </p:blipFill>
        <p:spPr bwMode="auto">
          <a:xfrm>
            <a:off x="800100" y="2119306"/>
            <a:ext cx="1000125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00600" y="468868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Измерения проводились при помощи школьного демонстрационного </a:t>
            </a:r>
            <a:r>
              <a:rPr lang="ru-RU" sz="1400" b="1" dirty="0" smtClean="0"/>
              <a:t>динамометра.</a:t>
            </a:r>
            <a:endParaRPr lang="ru-RU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86300" y="1134784"/>
            <a:ext cx="45720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/>
              <a:t>Вывод: </a:t>
            </a:r>
            <a:r>
              <a:rPr lang="ru-RU" sz="1500" dirty="0"/>
              <a:t>Средняя сила тяги кошки 5,8 Н, что ≈ в 266 раз меньше силы тяги лошади (1540 Н).  Наибольшая сила тяги наблюдалась в третьем опыте. Видимо, еда для неё является наиболее сильным раздражителем. 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" y="2709856"/>
            <a:ext cx="8763000" cy="50890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Определение  выигрыша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в силе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  <a:latin typeface="Bookman Old Style" pitchFamily="18" charset="0"/>
              </a:rPr>
              <a:t>для лап кошки</a:t>
            </a:r>
            <a:endParaRPr lang="ru-RU" sz="2400" dirty="0" smtClean="0">
              <a:solidFill>
                <a:schemeClr val="bg2">
                  <a:lumMod val="50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672051"/>
              </p:ext>
            </p:extLst>
          </p:nvPr>
        </p:nvGraphicFramePr>
        <p:xfrm>
          <a:off x="152400" y="3200400"/>
          <a:ext cx="6400800" cy="17701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0600"/>
                <a:gridCol w="1219200"/>
                <a:gridCol w="1219200"/>
                <a:gridCol w="1676400"/>
                <a:gridCol w="1295400"/>
              </a:tblGrid>
              <a:tr h="1334075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№</a:t>
                      </a:r>
                    </a:p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Для</a:t>
                      </a:r>
                      <a:r>
                        <a:rPr lang="ru-RU" sz="1200" baseline="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передних лап</a:t>
                      </a:r>
                      <a:r>
                        <a:rPr lang="ru-RU" sz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Расстояние от локтя (точки О) до точки присоединения мышцы, </a:t>
                      </a:r>
                      <a:r>
                        <a:rPr lang="en-US" sz="1100">
                          <a:effectLst/>
                        </a:rPr>
                        <a:t>d</a:t>
                      </a:r>
                      <a:r>
                        <a:rPr lang="ru-RU" sz="1100" baseline="-25000">
                          <a:effectLst/>
                        </a:rPr>
                        <a:t>2 </a:t>
                      </a:r>
                      <a:r>
                        <a:rPr lang="ru-RU" sz="1100">
                          <a:effectLst/>
                        </a:rPr>
                        <a:t>(см)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100" dirty="0">
                          <a:effectLst/>
                        </a:rPr>
                        <a:t>Расстояние от точки О до центра масс системы локтевая кость </a:t>
                      </a:r>
                      <a:r>
                        <a:rPr lang="ru-RU" sz="1100" dirty="0" smtClean="0">
                          <a:effectLst/>
                        </a:rPr>
                        <a:t>–кость </a:t>
                      </a:r>
                      <a:r>
                        <a:rPr lang="ru-RU" sz="1100" dirty="0">
                          <a:effectLst/>
                        </a:rPr>
                        <a:t>запястья,</a:t>
                      </a:r>
                      <a:r>
                        <a:rPr lang="en-US" sz="1100" dirty="0" smtClean="0">
                          <a:effectLst/>
                        </a:rPr>
                        <a:t>d</a:t>
                      </a:r>
                      <a:r>
                        <a:rPr lang="ru-RU" sz="1100" baseline="-25000" dirty="0" smtClean="0">
                          <a:effectLst/>
                        </a:rPr>
                        <a:t>1 </a:t>
                      </a:r>
                      <a:r>
                        <a:rPr lang="ru-RU" sz="1100" dirty="0">
                          <a:effectLst/>
                        </a:rPr>
                        <a:t>(см)</a:t>
                      </a: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/d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</a:t>
                      </a: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= F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</a:t>
                      </a: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/F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  <a:endParaRPr lang="ru-RU" sz="20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F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</a:t>
                      </a: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/F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  <a:r>
                        <a:rPr lang="ru-RU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сред</a:t>
                      </a:r>
                      <a:endParaRPr lang="ru-RU" sz="20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2229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 </a:t>
                      </a:r>
                      <a:endParaRPr lang="ru-RU" sz="120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0,4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17,5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2229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 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0,5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553200" y="3218759"/>
            <a:ext cx="2362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Вывод: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1)отношение </a:t>
            </a:r>
            <a:r>
              <a:rPr lang="ru-RU" sz="1600" dirty="0"/>
              <a:t>плеч для передних лап приблизительно равно 17,5. Значит, в силе  кошка </a:t>
            </a:r>
            <a:r>
              <a:rPr lang="ru-RU" sz="1600" dirty="0" smtClean="0"/>
              <a:t>проигрывает </a:t>
            </a:r>
            <a:r>
              <a:rPr lang="ru-RU" sz="1600" dirty="0"/>
              <a:t>в 17,5 раза. </a:t>
            </a:r>
            <a:endParaRPr lang="ru-RU" sz="1600" dirty="0" smtClean="0"/>
          </a:p>
          <a:p>
            <a:r>
              <a:rPr lang="ru-RU" sz="1600" dirty="0" smtClean="0"/>
              <a:t>2)</a:t>
            </a:r>
            <a:r>
              <a:rPr lang="ru-RU" sz="1600" dirty="0"/>
              <a:t> Отношение плеч для задних лап  и выигрыш в силе для мышц ≈ 2,1.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376883"/>
              </p:ext>
            </p:extLst>
          </p:nvPr>
        </p:nvGraphicFramePr>
        <p:xfrm>
          <a:off x="152400" y="5029200"/>
          <a:ext cx="6400800" cy="17701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0600"/>
                <a:gridCol w="1219200"/>
                <a:gridCol w="1219200"/>
                <a:gridCol w="1691640"/>
                <a:gridCol w="1280160"/>
              </a:tblGrid>
              <a:tr h="1265269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№ Для</a:t>
                      </a:r>
                      <a:r>
                        <a:rPr lang="ru-RU" sz="1200" baseline="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задних лап</a:t>
                      </a:r>
                      <a:r>
                        <a:rPr lang="ru-RU" sz="12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Расстояние от головки плюсневой кости (точки О) до точки присоединения мышцы, </a:t>
                      </a:r>
                      <a:r>
                        <a:rPr lang="en-US" sz="1100">
                          <a:effectLst/>
                        </a:rPr>
                        <a:t>d</a:t>
                      </a:r>
                      <a:r>
                        <a:rPr lang="ru-RU" sz="1100" baseline="-25000">
                          <a:effectLst/>
                        </a:rPr>
                        <a:t>1 </a:t>
                      </a:r>
                      <a:r>
                        <a:rPr lang="ru-RU" sz="1100">
                          <a:effectLst/>
                        </a:rPr>
                        <a:t>(см)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100">
                          <a:effectLst/>
                        </a:rPr>
                        <a:t>Расстояние от точки О до точки приложения веса кошки, </a:t>
                      </a:r>
                      <a:r>
                        <a:rPr lang="en-US" sz="1100">
                          <a:effectLst/>
                        </a:rPr>
                        <a:t>d</a:t>
                      </a:r>
                      <a:r>
                        <a:rPr lang="ru-RU" sz="1100" baseline="-25000">
                          <a:effectLst/>
                        </a:rPr>
                        <a:t>2 </a:t>
                      </a:r>
                      <a:r>
                        <a:rPr lang="ru-RU" sz="1100">
                          <a:effectLst/>
                        </a:rPr>
                        <a:t>(см)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/d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</a:t>
                      </a: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= F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</a:t>
                      </a: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/F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  <a:endParaRPr lang="ru-RU" sz="20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F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  <a:r>
                        <a:rPr lang="en-US" sz="2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/F</a:t>
                      </a:r>
                      <a:r>
                        <a:rPr lang="en-US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</a:t>
                      </a:r>
                      <a:r>
                        <a:rPr lang="ru-RU" sz="2000" baseline="-250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сред</a:t>
                      </a:r>
                      <a:endParaRPr lang="ru-RU" sz="20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1</a:t>
                      </a:r>
                      <a:endParaRPr lang="ru-RU" sz="120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3,9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2,1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2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2,25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Объект 2"/>
          <p:cNvSpPr>
            <a:spLocks noGrp="1"/>
          </p:cNvSpPr>
          <p:nvPr>
            <p:ph sz="quarter" idx="13"/>
          </p:nvPr>
        </p:nvSpPr>
        <p:spPr>
          <a:xfrm>
            <a:off x="421154" y="533400"/>
            <a:ext cx="4379445" cy="457200"/>
          </a:xfrm>
        </p:spPr>
        <p:txBody>
          <a:bodyPr>
            <a:normAutofit/>
          </a:bodyPr>
          <a:lstStyle/>
          <a:p>
            <a:pPr marL="45720" indent="0" eaLnBrk="1" hangingPunct="1">
              <a:buNone/>
              <a:defRPr/>
            </a:pPr>
            <a:r>
              <a:rPr lang="ru-RU" sz="1600" dirty="0" smtClean="0"/>
              <a:t>Формула при подъеме по лестнице:</a:t>
            </a:r>
          </a:p>
          <a:p>
            <a:pPr marL="45720" indent="0">
              <a:buNone/>
              <a:defRPr/>
            </a:pPr>
            <a:endParaRPr lang="ru-RU" sz="1600" u="sng" dirty="0" smtClean="0"/>
          </a:p>
          <a:p>
            <a:pPr marL="45720" indent="0">
              <a:buNone/>
              <a:defRPr/>
            </a:pPr>
            <a:endParaRPr lang="ru-RU" sz="1600" u="sng" dirty="0"/>
          </a:p>
          <a:p>
            <a:pPr marL="45720" indent="0">
              <a:buNone/>
              <a:defRPr/>
            </a:pPr>
            <a:endParaRPr lang="ru-RU" sz="1600" u="sng" dirty="0" smtClean="0"/>
          </a:p>
          <a:p>
            <a:pPr marL="45720" indent="0">
              <a:buNone/>
              <a:defRPr/>
            </a:pPr>
            <a:endParaRPr lang="ru-RU" sz="1600" u="sng" dirty="0"/>
          </a:p>
          <a:p>
            <a:pPr eaLnBrk="1" hangingPunct="1">
              <a:defRPr/>
            </a:pPr>
            <a:endParaRPr lang="ru-RU" dirty="0"/>
          </a:p>
          <a:p>
            <a:pPr marL="69850" indent="0" eaLnBrk="1" hangingPunct="1">
              <a:buFont typeface="Wingdings 2" pitchFamily="18" charset="2"/>
              <a:buNone/>
              <a:defRPr/>
            </a:pPr>
            <a:endParaRPr lang="ru-RU" dirty="0" smtClean="0"/>
          </a:p>
          <a:p>
            <a:pPr marL="69850" indent="0" eaLnBrk="1" hangingPunct="1">
              <a:buFont typeface="Wingdings 2" pitchFamily="18" charset="2"/>
              <a:buNone/>
              <a:defRPr/>
            </a:pPr>
            <a:endParaRPr lang="ru-RU" dirty="0"/>
          </a:p>
          <a:p>
            <a:pPr marL="69850" indent="0" eaLnBrk="1" hangingPunct="1">
              <a:buFont typeface="Wingdings 2" pitchFamily="18" charset="2"/>
              <a:buNone/>
              <a:defRPr/>
            </a:pPr>
            <a:endParaRPr lang="ru-RU" dirty="0" smtClean="0"/>
          </a:p>
          <a:p>
            <a:pPr marL="69850" indent="0" eaLnBrk="1" hangingPunct="1">
              <a:buFont typeface="Wingdings 2" pitchFamily="18" charset="2"/>
              <a:buNone/>
              <a:defRPr/>
            </a:pPr>
            <a:endParaRPr lang="ru-RU" sz="1800" u="sng" dirty="0" smtClean="0"/>
          </a:p>
          <a:p>
            <a:pPr marL="69850" indent="0" eaLnBrk="1" hangingPunct="1">
              <a:buFont typeface="Wingdings 2" pitchFamily="18" charset="2"/>
              <a:buNone/>
              <a:defRPr/>
            </a:pPr>
            <a:endParaRPr lang="ru-RU" sz="1800" u="sng" dirty="0"/>
          </a:p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45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3134737"/>
              </p:ext>
            </p:extLst>
          </p:nvPr>
        </p:nvGraphicFramePr>
        <p:xfrm>
          <a:off x="6124575" y="722353"/>
          <a:ext cx="2743200" cy="2020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6" name="Диаграмма" r:id="rId3" imgW="5486400" imgH="3200400" progId="Excel.Chart.8">
                  <p:embed/>
                </p:oleObj>
              </mc:Choice>
              <mc:Fallback>
                <p:oleObj name="Диаграмма" r:id="rId3" imgW="5486400" imgH="3200400" progId="Excel.Chart.8">
                  <p:embed/>
                  <p:pic>
                    <p:nvPicPr>
                      <p:cNvPr id="0" name="Объект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4575" y="722353"/>
                        <a:ext cx="2743200" cy="20208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096000" y="449818"/>
            <a:ext cx="811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 </a:t>
            </a:r>
            <a:r>
              <a:rPr 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N</a:t>
            </a:r>
            <a:r>
              <a:rPr lang="ru-RU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, </a:t>
            </a:r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Вт</a:t>
            </a:r>
            <a:endParaRPr lang="ru-RU" dirty="0"/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49855" y="3962400"/>
            <a:ext cx="1369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8754" y="2668141"/>
            <a:ext cx="86466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Вывод: </a:t>
            </a:r>
            <a:r>
              <a:rPr lang="ru-RU" sz="1600" dirty="0" smtClean="0"/>
              <a:t>средняя мощность,   развиваемая  кошкой при подъеме по лестнице составила ≈ 16%  от мощности движений кошки.  Средняя мощность, развиваемая при беге на дистанцию 5м больше средней мощности,    развиваемой  кошкой при подъеме по лестнице на 18% и составляет ≈ 20% от мощности движений кошки.</a:t>
            </a:r>
            <a:endParaRPr lang="ru-RU" sz="1600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455217"/>
              </p:ext>
            </p:extLst>
          </p:nvPr>
        </p:nvGraphicFramePr>
        <p:xfrm>
          <a:off x="4038600" y="509111"/>
          <a:ext cx="980952" cy="318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7" name="Формула" r:id="rId5" imgW="1206360" imgH="457200" progId="Equation.3">
                  <p:embed/>
                </p:oleObj>
              </mc:Choice>
              <mc:Fallback>
                <p:oleObj name="Формула" r:id="rId5" imgW="1206360" imgH="457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509111"/>
                        <a:ext cx="980952" cy="3188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084079"/>
              </p:ext>
            </p:extLst>
          </p:nvPr>
        </p:nvGraphicFramePr>
        <p:xfrm>
          <a:off x="95250" y="885825"/>
          <a:ext cx="5924550" cy="46748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33550"/>
                <a:gridCol w="765870"/>
                <a:gridCol w="1110853"/>
                <a:gridCol w="1110853"/>
                <a:gridCol w="1203424"/>
              </a:tblGrid>
              <a:tr h="257175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Масса кошки </a:t>
                      </a:r>
                      <a:r>
                        <a:rPr lang="en-US" sz="1200" b="0" dirty="0">
                          <a:solidFill>
                            <a:schemeClr val="bg1"/>
                          </a:solidFill>
                          <a:effectLst/>
                        </a:rPr>
                        <a:t>m</a:t>
                      </a: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, кг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  <a:effectLst/>
                        </a:rPr>
                        <a:t>h</a:t>
                      </a: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, м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  <a:effectLst/>
                        </a:rPr>
                        <a:t>t</a:t>
                      </a: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,с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А, Дж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  <a:effectLst/>
                        </a:rPr>
                        <a:t>N</a:t>
                      </a: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, Вт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2574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2,5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1,5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36,75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1,225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Объект 2"/>
          <p:cNvSpPr txBox="1">
            <a:spLocks/>
          </p:cNvSpPr>
          <p:nvPr/>
        </p:nvSpPr>
        <p:spPr>
          <a:xfrm>
            <a:off x="76200" y="1447800"/>
            <a:ext cx="3693645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  <a:defRPr/>
            </a:pPr>
            <a:r>
              <a:rPr lang="ru-RU" sz="1600" dirty="0" smtClean="0"/>
              <a:t>Формула при беге на дистанцию 5 м:</a:t>
            </a:r>
            <a:endParaRPr lang="ru-RU" sz="1600" u="sng" dirty="0" smtClean="0"/>
          </a:p>
          <a:p>
            <a:pPr marL="45720" indent="0">
              <a:buFont typeface="Georgia" pitchFamily="18" charset="0"/>
              <a:buNone/>
              <a:defRPr/>
            </a:pPr>
            <a:endParaRPr lang="ru-RU" sz="1600" u="sng" dirty="0" smtClean="0"/>
          </a:p>
          <a:p>
            <a:pPr marL="45720" indent="0">
              <a:buFont typeface="Georgia" pitchFamily="18" charset="0"/>
              <a:buNone/>
              <a:defRPr/>
            </a:pPr>
            <a:endParaRPr lang="ru-RU" sz="1600" u="sng" dirty="0" smtClean="0"/>
          </a:p>
          <a:p>
            <a:pPr marL="365760" lvl="1" indent="0">
              <a:buFont typeface="Georgia" pitchFamily="18" charset="0"/>
              <a:buNone/>
              <a:defRPr/>
            </a:pPr>
            <a:endParaRPr lang="ru-RU" sz="1400" u="sng" dirty="0" smtClean="0"/>
          </a:p>
          <a:p>
            <a:pPr marL="45720" indent="0">
              <a:buNone/>
              <a:defRPr/>
            </a:pPr>
            <a:endParaRPr lang="ru-RU" dirty="0" smtClean="0"/>
          </a:p>
          <a:p>
            <a:pPr marL="69850" indent="0">
              <a:buFont typeface="Wingdings 2" pitchFamily="18" charset="2"/>
              <a:buNone/>
              <a:defRPr/>
            </a:pPr>
            <a:endParaRPr lang="ru-RU" dirty="0" smtClean="0"/>
          </a:p>
          <a:p>
            <a:pPr marL="69850" indent="0">
              <a:buFont typeface="Wingdings 2" pitchFamily="18" charset="2"/>
              <a:buNone/>
              <a:defRPr/>
            </a:pPr>
            <a:endParaRPr lang="ru-RU" dirty="0" smtClean="0"/>
          </a:p>
          <a:p>
            <a:pPr marL="69850" indent="0">
              <a:buFont typeface="Wingdings 2" pitchFamily="18" charset="2"/>
              <a:buNone/>
              <a:defRPr/>
            </a:pPr>
            <a:endParaRPr lang="ru-RU" dirty="0" smtClean="0"/>
          </a:p>
          <a:p>
            <a:pPr marL="69850" indent="0">
              <a:buFont typeface="Wingdings 2" pitchFamily="18" charset="2"/>
              <a:buNone/>
              <a:defRPr/>
            </a:pPr>
            <a:endParaRPr lang="ru-RU" sz="1800" u="sng" dirty="0" smtClean="0"/>
          </a:p>
          <a:p>
            <a:pPr marL="69850" indent="0">
              <a:buFont typeface="Wingdings 2" pitchFamily="18" charset="2"/>
              <a:buNone/>
              <a:defRPr/>
            </a:pPr>
            <a:endParaRPr lang="ru-RU" sz="1800" u="sng" dirty="0" smtClean="0"/>
          </a:p>
          <a:p>
            <a:pPr>
              <a:defRPr/>
            </a:pPr>
            <a:endParaRPr lang="ru-RU" dirty="0" smtClean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449734"/>
              </p:ext>
            </p:extLst>
          </p:nvPr>
        </p:nvGraphicFramePr>
        <p:xfrm>
          <a:off x="3846375" y="1447800"/>
          <a:ext cx="12226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8" name="Формула" r:id="rId7" imgW="850680" imgH="393480" progId="Equation.3">
                  <p:embed/>
                </p:oleObj>
              </mc:Choice>
              <mc:Fallback>
                <p:oleObj name="Формула" r:id="rId7" imgW="850680" imgH="3934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6375" y="1447800"/>
                        <a:ext cx="1222650" cy="5429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302504"/>
              </p:ext>
            </p:extLst>
          </p:nvPr>
        </p:nvGraphicFramePr>
        <p:xfrm>
          <a:off x="190500" y="2057400"/>
          <a:ext cx="5257800" cy="4389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52600"/>
                <a:gridCol w="1676400"/>
                <a:gridCol w="1828800"/>
              </a:tblGrid>
              <a:tr h="228600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Масса кошки </a:t>
                      </a:r>
                      <a:r>
                        <a:rPr lang="en-US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m</a:t>
                      </a: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 кг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7953" marR="67953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S, м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7953" marR="67953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N</a:t>
                      </a:r>
                      <a:r>
                        <a:rPr lang="ru-RU" sz="12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 Вт</a:t>
                      </a:r>
                      <a:endParaRPr lang="ru-RU" sz="12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7953" marR="67953" marT="0" marB="0"/>
                </a:tc>
              </a:tr>
              <a:tr h="208389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2,5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953" marR="679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953" marR="67953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</a:rPr>
                        <a:t>1,5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7953" marR="67953" marT="0" marB="0"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691286"/>
              </p:ext>
            </p:extLst>
          </p:nvPr>
        </p:nvGraphicFramePr>
        <p:xfrm>
          <a:off x="152400" y="4267201"/>
          <a:ext cx="8305800" cy="10561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95313"/>
                <a:gridCol w="928687"/>
                <a:gridCol w="1295400"/>
                <a:gridCol w="1219200"/>
                <a:gridCol w="1981200"/>
                <a:gridCol w="2286000"/>
              </a:tblGrid>
              <a:tr h="584623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Масса кошки</a:t>
                      </a:r>
                      <a:r>
                        <a:rPr lang="ru-RU" sz="1100" baseline="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en-US" sz="1500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m</a:t>
                      </a:r>
                      <a:r>
                        <a:rPr lang="ru-RU" sz="1100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 кг</a:t>
                      </a:r>
                      <a:endParaRPr lang="ru-RU" sz="1100" dirty="0"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5375" marR="65375" marT="0" marB="0"/>
                </a:tc>
                <a:tc rowSpan="2"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375" marR="65375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Высота 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планки</a:t>
                      </a:r>
                      <a:r>
                        <a:rPr lang="ru-RU" sz="1100" baseline="0" dirty="0" smtClean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h</a:t>
                      </a:r>
                      <a:r>
                        <a:rPr lang="ru-RU" sz="1100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 м</a:t>
                      </a:r>
                      <a:endParaRPr lang="ru-RU" sz="1100" dirty="0">
                        <a:solidFill>
                          <a:schemeClr val="bg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5375" marR="65375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Высота 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кошки</a:t>
                      </a:r>
                      <a:r>
                        <a:rPr lang="ru-RU" sz="1100" baseline="0" dirty="0" smtClean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H</a:t>
                      </a:r>
                      <a:r>
                        <a:rPr lang="ru-RU" sz="1100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,м</a:t>
                      </a:r>
                      <a:endParaRPr lang="ru-RU" sz="1100" dirty="0">
                        <a:solidFill>
                          <a:schemeClr val="bg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5375" marR="65375" marT="0" marB="0"/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Механическая 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работа</a:t>
                      </a:r>
                      <a:r>
                        <a:rPr lang="ru-RU" sz="1100" baseline="0" dirty="0" smtClean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</a:t>
                      </a:r>
                      <a:r>
                        <a:rPr lang="ru-RU" sz="1500" dirty="0" smtClean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А </a:t>
                      </a:r>
                      <a:r>
                        <a:rPr lang="ru-RU" sz="1100" b="1" kern="1400" spc="-10" dirty="0" smtClean="0">
                          <a:solidFill>
                            <a:schemeClr val="bg1"/>
                          </a:solidFill>
                          <a:effectLst/>
                          <a:latin typeface="Comic Sans MS"/>
                        </a:rPr>
                        <a:t>при прыжке в высоту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, </a:t>
                      </a:r>
                      <a:r>
                        <a:rPr lang="ru-RU" sz="1100" dirty="0">
                          <a:solidFill>
                            <a:schemeClr val="bg1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Дж</a:t>
                      </a:r>
                      <a:endParaRPr lang="ru-RU" sz="1100" dirty="0">
                        <a:solidFill>
                          <a:schemeClr val="bg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5375" marR="65375" marT="0" marB="0"/>
                </a:tc>
                <a:tc>
                  <a:txBody>
                    <a:bodyPr/>
                    <a:lstStyle/>
                    <a:p>
                      <a:pPr marR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kern="1400" spc="-10" dirty="0" smtClean="0">
                          <a:solidFill>
                            <a:schemeClr val="bg1"/>
                          </a:solidFill>
                          <a:effectLst/>
                          <a:latin typeface="Comic Sans MS"/>
                        </a:rPr>
                        <a:t>Механическая работа </a:t>
                      </a:r>
                      <a:endParaRPr lang="ru-RU" sz="900" kern="1400" dirty="0" smtClean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  <a:p>
                      <a:pPr marR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kern="1400" spc="-10" dirty="0" smtClean="0">
                          <a:solidFill>
                            <a:schemeClr val="bg1"/>
                          </a:solidFill>
                          <a:effectLst/>
                          <a:latin typeface="Comic Sans MS"/>
                        </a:rPr>
                        <a:t>кошки при подъёме по </a:t>
                      </a:r>
                      <a:endParaRPr lang="ru-RU" sz="900" kern="1400" dirty="0" smtClean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  <a:p>
                      <a:pPr marR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1" kern="1400" spc="-10" dirty="0" smtClean="0">
                          <a:solidFill>
                            <a:schemeClr val="bg1"/>
                          </a:solidFill>
                          <a:effectLst/>
                          <a:latin typeface="Comic Sans MS"/>
                        </a:rPr>
                        <a:t>лестнице</a:t>
                      </a:r>
                      <a:endParaRPr lang="ru-RU" sz="900" kern="1400" dirty="0" smtClean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5375" marR="65375" marT="0" marB="0"/>
                </a:tc>
              </a:tr>
              <a:tr h="329777"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</a:rPr>
                        <a:t> 2,5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375" marR="65375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375" marR="65375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</a:rPr>
                        <a:t>0,36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375" marR="65375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</a:rPr>
                        <a:t>3,43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375" marR="65375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4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36,75 Дж</a:t>
                      </a:r>
                      <a:r>
                        <a:rPr lang="ru-RU" sz="1100" b="0" kern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ru-RU" sz="600" b="0" kern="1400" dirty="0" smtClean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375" marR="65375" marT="0" marB="0"/>
                </a:tc>
              </a:tr>
            </a:tbl>
          </a:graphicData>
        </a:graphic>
      </p:graphicFrame>
      <p:pic>
        <p:nvPicPr>
          <p:cNvPr id="10256" name="Рисунок 97" descr="03d3dfc6472c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643" r="20274" b="38683"/>
          <a:stretch/>
        </p:blipFill>
        <p:spPr bwMode="auto">
          <a:xfrm>
            <a:off x="838200" y="4331733"/>
            <a:ext cx="745305" cy="84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68754" y="5486400"/>
            <a:ext cx="8113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/>
              <a:t>Вывод:</a:t>
            </a:r>
            <a:r>
              <a:rPr lang="ru-RU" sz="1600" dirty="0"/>
              <a:t> механическая работа при подъеме по лестнице, высотой 1,5 м ≈ в 11 раз больше, чем при прыжке через планку высотой 0,5 м</a:t>
            </a:r>
            <a:r>
              <a:rPr lang="ru-RU" sz="1600" b="1" dirty="0"/>
              <a:t>.</a:t>
            </a:r>
            <a:endParaRPr lang="ru-RU" sz="1600" dirty="0"/>
          </a:p>
          <a:p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76200" y="47446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Измерение механической мощности кошки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675" y="3754884"/>
            <a:ext cx="7968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Измерение механической работы кошки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/>
          </p:cNvSpPr>
          <p:nvPr>
            <p:ph sz="quarter" idx="13"/>
          </p:nvPr>
        </p:nvSpPr>
        <p:spPr>
          <a:xfrm>
            <a:off x="457200" y="1219200"/>
            <a:ext cx="8229600" cy="5410200"/>
          </a:xfrm>
        </p:spPr>
        <p:txBody>
          <a:bodyPr rtlCol="0">
            <a:normAutofit/>
          </a:bodyPr>
          <a:lstStyle/>
          <a:p>
            <a:pPr indent="-274320" algn="just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В  работе были исследованы  теоретически биомеханика конечностей кошки и виды механического движения в жизни кошки.</a:t>
            </a:r>
          </a:p>
          <a:p>
            <a:pPr indent="-274320" algn="just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ru-RU" dirty="0" smtClean="0"/>
              <a:t> Практически исследованы механические характеристики кошки  Дуси (масса, объём, плотность  тела кошки, давление  кошки на опору, средняя скорость, сила тяги,  механическая работа и мощность кошки). </a:t>
            </a:r>
          </a:p>
          <a:p>
            <a:pPr marL="0" indent="273050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Таким образом, получила подтверждение гипотеза о том, что законы механики проявляются в  жизни кошки. Это позволило достичь цели работы и составить «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file"/>
              </a:rPr>
              <a:t>биомеханический паспорт</a:t>
            </a:r>
            <a:r>
              <a:rPr lang="ru-RU" dirty="0" smtClean="0"/>
              <a:t>» нашей знакомой кошки Дуси.</a:t>
            </a:r>
          </a:p>
          <a:p>
            <a:pPr marL="0" indent="273050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22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600200" y="609600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Заключение</a:t>
            </a:r>
            <a:endParaRPr lang="ru-RU" sz="2800" b="1" dirty="0">
              <a:solidFill>
                <a:schemeClr val="bg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57200" y="990600"/>
            <a:ext cx="8229600" cy="5410200"/>
          </a:xfrm>
        </p:spPr>
        <p:txBody>
          <a:bodyPr rtlCol="0">
            <a:normAutofit fontScale="25000" lnSpcReduction="20000"/>
          </a:bodyPr>
          <a:lstStyle/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sz="3800" dirty="0"/>
              <a:t>Яворский Б.М. Физика. Механика. М.: Дрофа, 2002. </a:t>
            </a:r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sz="3800" dirty="0"/>
              <a:t> </a:t>
            </a:r>
            <a:r>
              <a:rPr lang="ru-RU" sz="3800" dirty="0" err="1"/>
              <a:t>Кац</a:t>
            </a:r>
            <a:r>
              <a:rPr lang="ru-RU" sz="3800" dirty="0"/>
              <a:t> Ц.Б. Биофизика на уроках физики. М.: Просвещение,1988. </a:t>
            </a:r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sz="3800" dirty="0" err="1"/>
              <a:t>Бацанов</a:t>
            </a:r>
            <a:r>
              <a:rPr lang="ru-RU" sz="3800" dirty="0"/>
              <a:t> Н.П. Ваши домашние четвероногие друзья .СП - б: </a:t>
            </a:r>
            <a:r>
              <a:rPr lang="ru-RU" sz="3800" dirty="0" err="1"/>
              <a:t>Лениздат</a:t>
            </a:r>
            <a:r>
              <a:rPr lang="ru-RU" sz="3800" dirty="0"/>
              <a:t>, 1992.</a:t>
            </a:r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sz="3800" dirty="0" err="1"/>
              <a:t>Кабардин</a:t>
            </a:r>
            <a:r>
              <a:rPr lang="ru-RU" sz="3800" dirty="0"/>
              <a:t> О. Ф. , Орлов В А. Экспериментальные задания по физике. 9-11 классы: учебное пособие для учащихся общеобразовательных учреждений. М.: </a:t>
            </a:r>
            <a:r>
              <a:rPr lang="ru-RU" sz="3800" dirty="0" err="1"/>
              <a:t>Вербум</a:t>
            </a:r>
            <a:r>
              <a:rPr lang="ru-RU" sz="3800" dirty="0"/>
              <a:t> – М, 2001. </a:t>
            </a:r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sz="3800" u="sng" dirty="0">
                <a:hlinkClick r:id="rId2"/>
              </a:rPr>
              <a:t>http://ru.wikipedia.org/wiki/Кот_Шрёдингера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3"/>
              </a:rPr>
              <a:t>http</a:t>
            </a:r>
            <a:r>
              <a:rPr lang="ru-RU" sz="3800" u="sng" dirty="0">
                <a:hlinkClick r:id="rId3"/>
              </a:rPr>
              <a:t>://</a:t>
            </a:r>
            <a:r>
              <a:rPr lang="en-US" sz="3800" u="sng" dirty="0" err="1">
                <a:hlinkClick r:id="rId3"/>
              </a:rPr>
              <a:t>lilek</a:t>
            </a:r>
            <a:r>
              <a:rPr lang="ru-RU" sz="3800" u="sng" dirty="0">
                <a:hlinkClick r:id="rId3"/>
              </a:rPr>
              <a:t>.</a:t>
            </a:r>
            <a:r>
              <a:rPr lang="en-US" sz="3800" u="sng" dirty="0" err="1">
                <a:hlinkClick r:id="rId3"/>
              </a:rPr>
              <a:t>ucoz</a:t>
            </a:r>
            <a:r>
              <a:rPr lang="ru-RU" sz="3800" u="sng" dirty="0">
                <a:hlinkClick r:id="rId3"/>
              </a:rPr>
              <a:t>.</a:t>
            </a:r>
            <a:r>
              <a:rPr lang="en-US" sz="3800" u="sng" dirty="0" err="1">
                <a:hlinkClick r:id="rId3"/>
              </a:rPr>
              <a:t>ru</a:t>
            </a:r>
            <a:r>
              <a:rPr lang="ru-RU" sz="3800" u="sng" dirty="0">
                <a:hlinkClick r:id="rId3"/>
              </a:rPr>
              <a:t>/</a:t>
            </a:r>
            <a:r>
              <a:rPr lang="en-US" sz="3800" u="sng" dirty="0">
                <a:hlinkClick r:id="rId3"/>
              </a:rPr>
              <a:t>index</a:t>
            </a:r>
            <a:r>
              <a:rPr lang="ru-RU" sz="3800" u="sng" dirty="0">
                <a:hlinkClick r:id="rId3"/>
              </a:rPr>
              <a:t>/</a:t>
            </a:r>
            <a:r>
              <a:rPr lang="en-US" sz="3800" u="sng" dirty="0" err="1">
                <a:hlinkClick r:id="rId3"/>
              </a:rPr>
              <a:t>koshki</a:t>
            </a:r>
            <a:r>
              <a:rPr lang="ru-RU" sz="3800" u="sng" dirty="0">
                <a:hlinkClick r:id="rId3"/>
              </a:rPr>
              <a:t>/0-4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4"/>
              </a:rPr>
              <a:t>http</a:t>
            </a:r>
            <a:r>
              <a:rPr lang="ru-RU" sz="3800" u="sng" dirty="0">
                <a:hlinkClick r:id="rId4"/>
              </a:rPr>
              <a:t>://</a:t>
            </a:r>
            <a:r>
              <a:rPr lang="en-US" sz="3800" u="sng" dirty="0" err="1">
                <a:hlinkClick r:id="rId4"/>
              </a:rPr>
              <a:t>zoosfera</a:t>
            </a:r>
            <a:r>
              <a:rPr lang="ru-RU" sz="3800" u="sng" dirty="0">
                <a:hlinkClick r:id="rId4"/>
              </a:rPr>
              <a:t>.</a:t>
            </a:r>
            <a:r>
              <a:rPr lang="en-US" sz="3800" u="sng" dirty="0" err="1">
                <a:hlinkClick r:id="rId4"/>
              </a:rPr>
              <a:t>kz</a:t>
            </a:r>
            <a:r>
              <a:rPr lang="ru-RU" sz="3800" u="sng" dirty="0">
                <a:hlinkClick r:id="rId4"/>
              </a:rPr>
              <a:t>/</a:t>
            </a:r>
            <a:r>
              <a:rPr lang="en-US" sz="3800" u="sng" dirty="0">
                <a:hlinkClick r:id="rId4"/>
              </a:rPr>
              <a:t>articles</a:t>
            </a:r>
            <a:r>
              <a:rPr lang="ru-RU" sz="3800" u="sng" dirty="0">
                <a:hlinkClick r:id="rId4"/>
              </a:rPr>
              <a:t>.</a:t>
            </a:r>
            <a:r>
              <a:rPr lang="en-US" sz="3800" u="sng" dirty="0" err="1">
                <a:hlinkClick r:id="rId4"/>
              </a:rPr>
              <a:t>phtml</a:t>
            </a:r>
            <a:r>
              <a:rPr lang="ru-RU" sz="3800" u="sng" dirty="0">
                <a:hlinkClick r:id="rId4"/>
              </a:rPr>
              <a:t>?</a:t>
            </a:r>
            <a:r>
              <a:rPr lang="en-US" sz="3800" u="sng" dirty="0">
                <a:hlinkClick r:id="rId4"/>
              </a:rPr>
              <a:t>art</a:t>
            </a:r>
            <a:r>
              <a:rPr lang="ru-RU" sz="3800" u="sng" dirty="0">
                <a:hlinkClick r:id="rId4"/>
              </a:rPr>
              <a:t>=330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5"/>
              </a:rPr>
              <a:t>http</a:t>
            </a:r>
            <a:r>
              <a:rPr lang="ru-RU" sz="3800" u="sng" dirty="0">
                <a:hlinkClick r:id="rId5"/>
              </a:rPr>
              <a:t>://</a:t>
            </a:r>
            <a:r>
              <a:rPr lang="en-US" sz="3800" u="sng" dirty="0">
                <a:hlinkClick r:id="rId5"/>
              </a:rPr>
              <a:t>copy</a:t>
            </a:r>
            <a:r>
              <a:rPr lang="ru-RU" sz="3800" u="sng" dirty="0">
                <a:hlinkClick r:id="rId5"/>
              </a:rPr>
              <a:t>.</a:t>
            </a:r>
            <a:r>
              <a:rPr lang="en-US" sz="3800" u="sng" dirty="0" err="1">
                <a:hlinkClick r:id="rId5"/>
              </a:rPr>
              <a:t>yandex</a:t>
            </a:r>
            <a:r>
              <a:rPr lang="ru-RU" sz="3800" u="sng" dirty="0">
                <a:hlinkClick r:id="rId5"/>
              </a:rPr>
              <a:t>.</a:t>
            </a:r>
            <a:r>
              <a:rPr lang="en-US" sz="3800" u="sng" dirty="0">
                <a:hlinkClick r:id="rId5"/>
              </a:rPr>
              <a:t>net</a:t>
            </a:r>
            <a:r>
              <a:rPr lang="ru-RU" sz="3800" u="sng" dirty="0">
                <a:hlinkClick r:id="rId5"/>
              </a:rPr>
              <a:t>/?</a:t>
            </a:r>
            <a:r>
              <a:rPr lang="en-US" sz="3800" u="sng" dirty="0" err="1">
                <a:hlinkClick r:id="rId5"/>
              </a:rPr>
              <a:t>fmode</a:t>
            </a:r>
            <a:r>
              <a:rPr lang="ru-RU" sz="3800" u="sng" dirty="0">
                <a:hlinkClick r:id="rId5"/>
              </a:rPr>
              <a:t>=</a:t>
            </a:r>
            <a:r>
              <a:rPr lang="en-US" sz="3800" u="sng" dirty="0">
                <a:hlinkClick r:id="rId5"/>
              </a:rPr>
              <a:t>envelope</a:t>
            </a:r>
            <a:r>
              <a:rPr lang="ru-RU" sz="3800" u="sng" dirty="0">
                <a:hlinkClick r:id="rId5"/>
              </a:rPr>
              <a:t>&amp;</a:t>
            </a:r>
            <a:r>
              <a:rPr lang="en-US" sz="3800" u="sng" dirty="0" err="1">
                <a:hlinkClick r:id="rId5"/>
              </a:rPr>
              <a:t>url</a:t>
            </a:r>
            <a:r>
              <a:rPr lang="ru-RU" sz="3800" u="sng" dirty="0">
                <a:hlinkClick r:id="rId5"/>
              </a:rPr>
              <a:t>=</a:t>
            </a:r>
            <a:r>
              <a:rPr lang="en-US" sz="3800" u="sng" dirty="0">
                <a:hlinkClick r:id="rId5"/>
              </a:rPr>
              <a:t>http</a:t>
            </a:r>
            <a:r>
              <a:rPr lang="ru-RU" sz="3800" u="sng" dirty="0">
                <a:hlinkClick r:id="rId5"/>
              </a:rPr>
              <a:t>%3</a:t>
            </a:r>
            <a:r>
              <a:rPr lang="en-US" sz="3800" u="sng" dirty="0">
                <a:hlinkClick r:id="rId5"/>
              </a:rPr>
              <a:t>A</a:t>
            </a:r>
            <a:r>
              <a:rPr lang="ru-RU" sz="3800" u="sng" dirty="0">
                <a:hlinkClick r:id="rId5"/>
              </a:rPr>
              <a:t>%2</a:t>
            </a:r>
            <a:r>
              <a:rPr lang="en-US" sz="3800" u="sng" dirty="0">
                <a:hlinkClick r:id="rId5"/>
              </a:rPr>
              <a:t>F</a:t>
            </a:r>
            <a:r>
              <a:rPr lang="ru-RU" sz="3800" u="sng" dirty="0">
                <a:hlinkClick r:id="rId5"/>
              </a:rPr>
              <a:t>%2</a:t>
            </a:r>
            <a:r>
              <a:rPr lang="en-US" sz="3800" u="sng" dirty="0" err="1">
                <a:hlinkClick r:id="rId5"/>
              </a:rPr>
              <a:t>Fextremfighting</a:t>
            </a:r>
            <a:r>
              <a:rPr lang="ru-RU" sz="3800" u="sng" dirty="0">
                <a:hlinkClick r:id="rId5"/>
              </a:rPr>
              <a:t>.</a:t>
            </a:r>
            <a:r>
              <a:rPr lang="en-US" sz="3800" u="sng" dirty="0" err="1">
                <a:hlinkClick r:id="rId5"/>
              </a:rPr>
              <a:t>narod</a:t>
            </a:r>
            <a:r>
              <a:rPr lang="ru-RU" sz="3800" u="sng" dirty="0">
                <a:hlinkClick r:id="rId5"/>
              </a:rPr>
              <a:t>.</a:t>
            </a:r>
            <a:r>
              <a:rPr lang="en-US" sz="3800" u="sng" dirty="0" err="1">
                <a:hlinkClick r:id="rId5"/>
              </a:rPr>
              <a:t>ru</a:t>
            </a:r>
            <a:r>
              <a:rPr lang="ru-RU" sz="3800" u="sng" dirty="0">
                <a:hlinkClick r:id="rId5"/>
              </a:rPr>
              <a:t>%2</a:t>
            </a:r>
            <a:r>
              <a:rPr lang="en-US" sz="3800" u="sng" dirty="0" err="1">
                <a:hlinkClick r:id="rId5"/>
              </a:rPr>
              <a:t>Fbiomeh</a:t>
            </a:r>
            <a:r>
              <a:rPr lang="ru-RU" sz="3800" u="sng" dirty="0">
                <a:hlinkClick r:id="rId5"/>
              </a:rPr>
              <a:t>.</a:t>
            </a:r>
            <a:r>
              <a:rPr lang="en-US" sz="3800" u="sng" dirty="0" err="1">
                <a:hlinkClick r:id="rId5"/>
              </a:rPr>
              <a:t>pdf</a:t>
            </a:r>
            <a:r>
              <a:rPr lang="ru-RU" sz="3800" u="sng" dirty="0">
                <a:hlinkClick r:id="rId5"/>
              </a:rPr>
              <a:t>&amp;</a:t>
            </a:r>
            <a:r>
              <a:rPr lang="en-US" sz="3800" u="sng" dirty="0" err="1">
                <a:hlinkClick r:id="rId5"/>
              </a:rPr>
              <a:t>lr</a:t>
            </a:r>
            <a:r>
              <a:rPr lang="ru-RU" sz="3800" u="sng" dirty="0">
                <a:hlinkClick r:id="rId5"/>
              </a:rPr>
              <a:t>=2&amp;</a:t>
            </a:r>
            <a:r>
              <a:rPr lang="en-US" sz="3800" u="sng" dirty="0">
                <a:hlinkClick r:id="rId5"/>
              </a:rPr>
              <a:t>text</a:t>
            </a:r>
            <a:r>
              <a:rPr lang="ru-RU" sz="3800" u="sng" dirty="0">
                <a:hlinkClick r:id="rId5"/>
              </a:rPr>
              <a:t>=%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7%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4%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1%87%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8%20%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BD</a:t>
            </a:r>
            <a:r>
              <a:rPr lang="ru-RU" sz="3800" u="sng" dirty="0">
                <a:hlinkClick r:id="rId5"/>
              </a:rPr>
              <a:t>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0%20%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1%80%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2%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BD</a:t>
            </a:r>
            <a:r>
              <a:rPr lang="ru-RU" sz="3800" u="sng" dirty="0">
                <a:hlinkClick r:id="rId5"/>
              </a:rPr>
              <a:t>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BE</a:t>
            </a:r>
            <a:r>
              <a:rPr lang="ru-RU" sz="3800" u="sng" dirty="0">
                <a:hlinkClick r:id="rId5"/>
              </a:rPr>
              <a:t>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2%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5%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1%81%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8%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5%20%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1%80%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1%8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1%87%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3%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0%20%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0%</a:t>
            </a:r>
            <a:r>
              <a:rPr lang="en-US" sz="3800" u="sng" dirty="0">
                <a:hlinkClick r:id="rId5"/>
              </a:rPr>
              <a:t>BC</a:t>
            </a:r>
            <a:r>
              <a:rPr lang="ru-RU" sz="3800" u="sng" dirty="0">
                <a:hlinkClick r:id="rId5"/>
              </a:rPr>
              <a:t>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1%8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1%88%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1%86%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1%8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&amp;</a:t>
            </a:r>
            <a:r>
              <a:rPr lang="en-US" sz="3800" u="sng" dirty="0">
                <a:hlinkClick r:id="rId5"/>
              </a:rPr>
              <a:t>l</a:t>
            </a:r>
            <a:r>
              <a:rPr lang="ru-RU" sz="3800" u="sng" dirty="0">
                <a:hlinkClick r:id="rId5"/>
              </a:rPr>
              <a:t>10</a:t>
            </a:r>
            <a:r>
              <a:rPr lang="en-US" sz="3800" u="sng" dirty="0">
                <a:hlinkClick r:id="rId5"/>
              </a:rPr>
              <a:t>n</a:t>
            </a:r>
            <a:r>
              <a:rPr lang="ru-RU" sz="3800" u="sng" dirty="0">
                <a:hlinkClick r:id="rId5"/>
              </a:rPr>
              <a:t>=</a:t>
            </a:r>
            <a:r>
              <a:rPr lang="en-US" sz="3800" u="sng" dirty="0" err="1">
                <a:hlinkClick r:id="rId5"/>
              </a:rPr>
              <a:t>ru</a:t>
            </a:r>
            <a:r>
              <a:rPr lang="ru-RU" sz="3800" u="sng" dirty="0">
                <a:hlinkClick r:id="rId5"/>
              </a:rPr>
              <a:t>&amp;</a:t>
            </a:r>
            <a:r>
              <a:rPr lang="en-US" sz="3800" u="sng" dirty="0">
                <a:hlinkClick r:id="rId5"/>
              </a:rPr>
              <a:t>mime</a:t>
            </a:r>
            <a:r>
              <a:rPr lang="ru-RU" sz="3800" u="sng" dirty="0">
                <a:hlinkClick r:id="rId5"/>
              </a:rPr>
              <a:t>=</a:t>
            </a:r>
            <a:r>
              <a:rPr lang="en-US" sz="3800" u="sng" dirty="0" err="1">
                <a:hlinkClick r:id="rId5"/>
              </a:rPr>
              <a:t>pdf</a:t>
            </a:r>
            <a:r>
              <a:rPr lang="ru-RU" sz="3800" u="sng" dirty="0">
                <a:hlinkClick r:id="rId5"/>
              </a:rPr>
              <a:t>&amp;</a:t>
            </a:r>
            <a:r>
              <a:rPr lang="en-US" sz="3800" u="sng" dirty="0">
                <a:hlinkClick r:id="rId5"/>
              </a:rPr>
              <a:t>sign</a:t>
            </a:r>
            <a:r>
              <a:rPr lang="ru-RU" sz="3800" u="sng" dirty="0">
                <a:hlinkClick r:id="rId5"/>
              </a:rPr>
              <a:t>=18</a:t>
            </a:r>
            <a:r>
              <a:rPr lang="en-US" sz="3800" u="sng" dirty="0" err="1">
                <a:hlinkClick r:id="rId5"/>
              </a:rPr>
              <a:t>ce</a:t>
            </a:r>
            <a:r>
              <a:rPr lang="ru-RU" sz="3800" u="sng" dirty="0">
                <a:hlinkClick r:id="rId5"/>
              </a:rPr>
              <a:t>2400</a:t>
            </a:r>
            <a:r>
              <a:rPr lang="en-US" sz="3800" u="sng" dirty="0" err="1">
                <a:hlinkClick r:id="rId5"/>
              </a:rPr>
              <a:t>fff</a:t>
            </a:r>
            <a:r>
              <a:rPr lang="ru-RU" sz="3800" u="sng" dirty="0">
                <a:hlinkClick r:id="rId5"/>
              </a:rPr>
              <a:t>8</a:t>
            </a:r>
            <a:r>
              <a:rPr lang="en-US" sz="3800" u="sng" dirty="0">
                <a:hlinkClick r:id="rId5"/>
              </a:rPr>
              <a:t>e</a:t>
            </a:r>
            <a:r>
              <a:rPr lang="ru-RU" sz="3800" u="sng" dirty="0">
                <a:hlinkClick r:id="rId5"/>
              </a:rPr>
              <a:t>409</a:t>
            </a:r>
            <a:r>
              <a:rPr lang="en-US" sz="3800" u="sng" dirty="0">
                <a:hlinkClick r:id="rId5"/>
              </a:rPr>
              <a:t>d</a:t>
            </a:r>
            <a:r>
              <a:rPr lang="ru-RU" sz="3800" u="sng" dirty="0">
                <a:hlinkClick r:id="rId5"/>
              </a:rPr>
              <a:t>7</a:t>
            </a:r>
            <a:r>
              <a:rPr lang="en-US" sz="3800" u="sng" dirty="0">
                <a:hlinkClick r:id="rId5"/>
              </a:rPr>
              <a:t>be</a:t>
            </a:r>
            <a:r>
              <a:rPr lang="ru-RU" sz="3800" u="sng" dirty="0">
                <a:hlinkClick r:id="rId5"/>
              </a:rPr>
              <a:t>116</a:t>
            </a:r>
            <a:r>
              <a:rPr lang="en-US" sz="3800" u="sng" dirty="0">
                <a:hlinkClick r:id="rId5"/>
              </a:rPr>
              <a:t>b</a:t>
            </a:r>
            <a:r>
              <a:rPr lang="ru-RU" sz="3800" u="sng" dirty="0">
                <a:hlinkClick r:id="rId5"/>
              </a:rPr>
              <a:t>87</a:t>
            </a:r>
            <a:r>
              <a:rPr lang="en-US" sz="3800" u="sng" dirty="0" err="1">
                <a:hlinkClick r:id="rId5"/>
              </a:rPr>
              <a:t>afe</a:t>
            </a:r>
            <a:r>
              <a:rPr lang="ru-RU" sz="3800" u="sng" dirty="0">
                <a:hlinkClick r:id="rId5"/>
              </a:rPr>
              <a:t>863&amp;</a:t>
            </a:r>
            <a:r>
              <a:rPr lang="en-US" sz="3800" u="sng" dirty="0" err="1">
                <a:hlinkClick r:id="rId5"/>
              </a:rPr>
              <a:t>keyno</a:t>
            </a:r>
            <a:r>
              <a:rPr lang="ru-RU" sz="3800" u="sng" dirty="0">
                <a:hlinkClick r:id="rId5"/>
              </a:rPr>
              <a:t>=0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6"/>
              </a:rPr>
              <a:t>http</a:t>
            </a:r>
            <a:r>
              <a:rPr lang="ru-RU" sz="3800" u="sng" dirty="0">
                <a:hlinkClick r:id="rId6"/>
              </a:rPr>
              <a:t>://</a:t>
            </a:r>
            <a:r>
              <a:rPr lang="en-US" sz="3800" u="sng" dirty="0">
                <a:hlinkClick r:id="rId6"/>
              </a:rPr>
              <a:t>www</a:t>
            </a:r>
            <a:r>
              <a:rPr lang="ru-RU" sz="3800" u="sng" dirty="0">
                <a:hlinkClick r:id="rId6"/>
              </a:rPr>
              <a:t>.</a:t>
            </a:r>
            <a:r>
              <a:rPr lang="en-US" sz="3800" u="sng" dirty="0" err="1">
                <a:hlinkClick r:id="rId6"/>
              </a:rPr>
              <a:t>royalcats</a:t>
            </a:r>
            <a:r>
              <a:rPr lang="ru-RU" sz="3800" u="sng" dirty="0">
                <a:hlinkClick r:id="rId6"/>
              </a:rPr>
              <a:t>.</a:t>
            </a:r>
            <a:r>
              <a:rPr lang="en-US" sz="3800" u="sng" dirty="0" err="1">
                <a:hlinkClick r:id="rId6"/>
              </a:rPr>
              <a:t>ru</a:t>
            </a:r>
            <a:r>
              <a:rPr lang="ru-RU" sz="3800" u="sng" dirty="0">
                <a:hlinkClick r:id="rId6"/>
              </a:rPr>
              <a:t>/</a:t>
            </a:r>
            <a:r>
              <a:rPr lang="en-US" sz="3800" u="sng" dirty="0" err="1">
                <a:hlinkClick r:id="rId6"/>
              </a:rPr>
              <a:t>veterinarnyi</a:t>
            </a:r>
            <a:r>
              <a:rPr lang="ru-RU" sz="3800" u="sng" dirty="0">
                <a:hlinkClick r:id="rId6"/>
              </a:rPr>
              <a:t>-</a:t>
            </a:r>
            <a:r>
              <a:rPr lang="en-US" sz="3800" u="sng" dirty="0" err="1">
                <a:hlinkClick r:id="rId6"/>
              </a:rPr>
              <a:t>spravochnik</a:t>
            </a:r>
            <a:r>
              <a:rPr lang="ru-RU" sz="3800" u="sng" dirty="0">
                <a:hlinkClick r:id="rId6"/>
              </a:rPr>
              <a:t>-</a:t>
            </a:r>
            <a:r>
              <a:rPr lang="en-US" sz="3800" u="sng" dirty="0" err="1">
                <a:hlinkClick r:id="rId6"/>
              </a:rPr>
              <a:t>koshki</a:t>
            </a:r>
            <a:r>
              <a:rPr lang="ru-RU" sz="3800" u="sng" dirty="0">
                <a:hlinkClick r:id="rId6"/>
              </a:rPr>
              <a:t>/4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7"/>
              </a:rPr>
              <a:t>http</a:t>
            </a:r>
            <a:r>
              <a:rPr lang="ru-RU" sz="3800" u="sng" dirty="0">
                <a:hlinkClick r:id="rId7"/>
              </a:rPr>
              <a:t>://</a:t>
            </a:r>
            <a:r>
              <a:rPr lang="en-US" sz="3800" u="sng" dirty="0">
                <a:hlinkClick r:id="rId7"/>
              </a:rPr>
              <a:t>www</a:t>
            </a:r>
            <a:r>
              <a:rPr lang="ru-RU" sz="3800" u="sng" dirty="0">
                <a:hlinkClick r:id="rId7"/>
              </a:rPr>
              <a:t>.</a:t>
            </a:r>
            <a:r>
              <a:rPr lang="en-US" sz="3800" u="sng" dirty="0" err="1">
                <a:hlinkClick r:id="rId7"/>
              </a:rPr>
              <a:t>liveinternet</a:t>
            </a:r>
            <a:r>
              <a:rPr lang="ru-RU" sz="3800" u="sng" dirty="0">
                <a:hlinkClick r:id="rId7"/>
              </a:rPr>
              <a:t>.</a:t>
            </a:r>
            <a:r>
              <a:rPr lang="en-US" sz="3800" u="sng" dirty="0" err="1">
                <a:hlinkClick r:id="rId7"/>
              </a:rPr>
              <a:t>ru</a:t>
            </a:r>
            <a:r>
              <a:rPr lang="ru-RU" sz="3800" u="sng" dirty="0">
                <a:hlinkClick r:id="rId7"/>
              </a:rPr>
              <a:t>/</a:t>
            </a:r>
            <a:r>
              <a:rPr lang="en-US" sz="3800" u="sng" dirty="0">
                <a:hlinkClick r:id="rId7"/>
              </a:rPr>
              <a:t>users</a:t>
            </a:r>
            <a:r>
              <a:rPr lang="ru-RU" sz="3800" u="sng" dirty="0">
                <a:hlinkClick r:id="rId7"/>
              </a:rPr>
              <a:t>/</a:t>
            </a:r>
            <a:r>
              <a:rPr lang="en-US" sz="3800" u="sng" dirty="0" err="1">
                <a:hlinkClick r:id="rId7"/>
              </a:rPr>
              <a:t>helenlibra</a:t>
            </a:r>
            <a:r>
              <a:rPr lang="ru-RU" sz="3800" u="sng" dirty="0">
                <a:hlinkClick r:id="rId7"/>
              </a:rPr>
              <a:t>/</a:t>
            </a:r>
            <a:r>
              <a:rPr lang="en-US" sz="3800" u="sng" dirty="0">
                <a:hlinkClick r:id="rId7"/>
              </a:rPr>
              <a:t>post</a:t>
            </a:r>
            <a:r>
              <a:rPr lang="ru-RU" sz="3800" u="sng" dirty="0">
                <a:hlinkClick r:id="rId7"/>
              </a:rPr>
              <a:t>154003008/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sz="3800" u="sng" dirty="0">
                <a:hlinkClick r:id="rId8"/>
              </a:rPr>
              <a:t>http://koshsps.ru/skelet.php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sz="3800" u="sng" dirty="0">
                <a:hlinkClick r:id="rId9"/>
              </a:rPr>
              <a:t>http://farai.ru/ru/anatomy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4"/>
              </a:rPr>
              <a:t>http://zoosfera.kz/articles.phtml?art=330</a:t>
            </a:r>
            <a:r>
              <a:rPr lang="en-US" sz="3800" dirty="0"/>
              <a:t> 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10"/>
              </a:rPr>
              <a:t>http://russtil1.narod.ru/utkin5.htm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11"/>
              </a:rPr>
              <a:t>http://pusya-class.ucoz.ru/index/0-104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12"/>
              </a:rPr>
              <a:t>http://newsru.com/world/22mar2006/cat.html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13"/>
              </a:rPr>
              <a:t>http://vetua.com/article/Anatomija-koshki-Lechenie-koshek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14"/>
              </a:rPr>
              <a:t>http://secret-nature.ucoz.ru/publ/9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15"/>
              </a:rPr>
              <a:t>http://www.davijahn.ru/biomekhanika.html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16"/>
              </a:rPr>
              <a:t>http://www.mosross.ru/index.php?option=com_content&amp;view=article&amp;id=65:2011-08-30-11-16-01&amp;catid=36:2010-12-17-11-28-50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17"/>
              </a:rPr>
              <a:t>http://adv.doortrade.ru/cats/muscles/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18"/>
              </a:rPr>
              <a:t>http://bugabooks.com/book/22-biomexanika/50-75-statika-centr-tyazhesti-rychagi-i-bloki.html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19"/>
              </a:rPr>
              <a:t>http://petovod.ru/article/cats/poleznye-fakty/osobennosti-stroeniya-skeleta-i-myshts-koshki-196.html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20"/>
              </a:rPr>
              <a:t>http://zcats.ru/biblioteka/otdelnye_publikatsii/47-anatomiya-i-fiziologiya-koshki.html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21"/>
              </a:rPr>
              <a:t>http://mainecoon-club.ru/kosti-i-sustavy-koshki.html</a:t>
            </a:r>
            <a:r>
              <a:rPr lang="en-US" sz="3800" dirty="0"/>
              <a:t> 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sz="3800" u="sng" dirty="0">
                <a:hlinkClick r:id="rId22"/>
              </a:rPr>
              <a:t>http://zoobusiness.kiev.ua/27/38/</a:t>
            </a:r>
            <a:endParaRPr lang="ru-RU" sz="3800" dirty="0"/>
          </a:p>
          <a:p>
            <a:pPr marL="525780" indent="0" eaLnBrk="1" fontAlgn="auto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23"/>
              </a:rPr>
              <a:t>http://www.zoodrug.ru/topic2067.html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sz="3800" u="sng" dirty="0">
                <a:hlinkClick r:id="rId24"/>
              </a:rPr>
              <a:t>http://pitomec72.ru/library/23.html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17"/>
              </a:rPr>
              <a:t>http://adv.doortrade.ru/cats/muscles/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25"/>
              </a:rPr>
              <a:t>http://ru.wikipedia.org/wiki/%CB%EE%EA%EE%EC%EE%F6%E8%FF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sz="3800" u="sng" dirty="0">
                <a:hlinkClick r:id="rId22"/>
              </a:rPr>
              <a:t>http://zoobusiness.kiev.ua/27/38/</a:t>
            </a:r>
            <a:endParaRPr lang="ru-RU" sz="3800" dirty="0"/>
          </a:p>
          <a:p>
            <a:pPr marL="525780" indent="0" eaLnBrk="1" fontAlgn="auto" hangingPunct="1"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en-US" sz="3800" u="sng" dirty="0">
                <a:hlinkClick r:id="rId26"/>
              </a:rPr>
              <a:t>http://muxtar.com.ua/index.php?page=949</a:t>
            </a:r>
            <a:endParaRPr lang="ru-RU" sz="3800" dirty="0"/>
          </a:p>
          <a:p>
            <a:pPr marL="6858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3800" dirty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419100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Bookman Old Style" pitchFamily="18" charset="0"/>
              </a:rPr>
              <a:t>Список литературы и Интернет-ресурсов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2853</TotalTime>
  <Words>1197</Words>
  <Application>Microsoft Office PowerPoint</Application>
  <PresentationFormat>Экран (4:3)</PresentationFormat>
  <Paragraphs>257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Воздушный поток</vt:lpstr>
      <vt:lpstr>Формула</vt:lpstr>
      <vt:lpstr>Диаграмма Microsoft Excel</vt:lpstr>
      <vt:lpstr>Диаграмма</vt:lpstr>
      <vt:lpstr>Презентация PowerPoint</vt:lpstr>
      <vt:lpstr>Презентация PowerPoint</vt:lpstr>
      <vt:lpstr>Презентация PowerPoint</vt:lpstr>
      <vt:lpstr>Презентация PowerPoint</vt:lpstr>
      <vt:lpstr>Измерение силы тяги кошки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Осипова Ольга</dc:creator>
  <cp:lastModifiedBy>Administrator</cp:lastModifiedBy>
  <cp:revision>337</cp:revision>
  <cp:lastPrinted>1601-01-01T00:00:00Z</cp:lastPrinted>
  <dcterms:created xsi:type="dcterms:W3CDTF">1601-01-01T00:00:00Z</dcterms:created>
  <dcterms:modified xsi:type="dcterms:W3CDTF">2013-01-30T07:22:47Z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