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DC5C0-B446-4966-ABDB-8131C1BF0608}" type="datetimeFigureOut">
              <a:rPr lang="ru-RU" smtClean="0"/>
              <a:pPr/>
              <a:t>23.02.2012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0ED037-126C-40C4-B08A-2F990D16BA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62999-4683-42C9-8D51-F0061FCBA614}" type="datetimeFigureOut">
              <a:rPr lang="ru-RU" smtClean="0"/>
              <a:pPr/>
              <a:t>23.02.2012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B3BB72-9C33-4D97-BAF0-AF19DBDA5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73DF4BB-8FCF-47FE-9D7D-EAFB284FC0B0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1BFCD-E05B-4855-95A3-69381478E545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9817-1B88-4E4F-B2DF-A581C8B6F9EA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09AE1F7-C6D4-4822-8663-3CD872D2387C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FF3368C-C3E8-4B33-90EB-47B94A4D53A2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D0750A6-1398-406D-A15B-D2FC91471991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EFAD117-514F-4030-8863-847EBBDAB965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E60F-B96F-46AD-ABCE-8A93B26A79B2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F419E85-5DD3-4B33-B3E0-95BD5005A189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FF2A932-7BBF-452D-AC3F-6A0C903B81E8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6E112AA-95AA-46D5-BEBD-8AD111EA7312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1D7E81-CFF3-4809-BCAC-E6A34B00555F}" type="datetime1">
              <a:rPr lang="ru-RU" smtClean="0"/>
              <a:pPr/>
              <a:t>23.02.2012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899CE5E-226A-4AD2-900C-F797B0CA3C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00164" y="1428736"/>
            <a:ext cx="10563242" cy="1470025"/>
          </a:xfrm>
        </p:spPr>
        <p:txBody>
          <a:bodyPr>
            <a:norm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Дисциплина: «</a:t>
            </a:r>
            <a:r>
              <a:rPr lang="kk-KZ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Основы биохимии и синтеза биологически активных веществ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r>
              <a:rPr lang="kk-KZ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Коферменты. 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4760" y="3000372"/>
            <a:ext cx="8889240" cy="1752600"/>
          </a:xfrm>
        </p:spPr>
        <p:txBody>
          <a:bodyPr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Промышленное получение и применение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kk-KZ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ферментов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3438" y="4071942"/>
            <a:ext cx="42242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Выполнила: Габдуллина Ж.е., Хм-32</a:t>
            </a:r>
          </a:p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Проверил: </a:t>
            </a:r>
            <a:r>
              <a:rPr lang="ru-RU" sz="1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Сулеймен</a:t>
            </a:r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kk-KZ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Е.м.</a:t>
            </a:r>
            <a:r>
              <a:rPr lang="en-US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Ph.d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357166"/>
            <a:ext cx="74414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cap="all" dirty="0" smtClean="0">
                <a:ln w="9000" cmpd="sng">
                  <a:solidFill>
                    <a:srgbClr val="C4652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C4652D">
                        <a:shade val="20000"/>
                        <a:satMod val="245000"/>
                      </a:srgbClr>
                    </a:gs>
                    <a:gs pos="43000">
                      <a:srgbClr val="C4652D">
                        <a:satMod val="255000"/>
                      </a:srgbClr>
                    </a:gs>
                    <a:gs pos="48000">
                      <a:srgbClr val="C4652D">
                        <a:shade val="85000"/>
                        <a:satMod val="255000"/>
                      </a:srgbClr>
                    </a:gs>
                    <a:gs pos="100000">
                      <a:srgbClr val="C4652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Евразийский Национальный университет имени Л.Н. ГУМИЛЕВА</a:t>
            </a:r>
            <a:endParaRPr lang="ru-RU" sz="1600" b="1" cap="all" dirty="0">
              <a:ln w="9000" cmpd="sng">
                <a:solidFill>
                  <a:srgbClr val="C4652D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C4652D">
                      <a:shade val="20000"/>
                      <a:satMod val="245000"/>
                    </a:srgbClr>
                  </a:gs>
                  <a:gs pos="43000">
                    <a:srgbClr val="C4652D">
                      <a:satMod val="255000"/>
                    </a:srgbClr>
                  </a:gs>
                  <a:gs pos="48000">
                    <a:srgbClr val="C4652D">
                      <a:shade val="85000"/>
                      <a:satMod val="255000"/>
                    </a:srgbClr>
                  </a:gs>
                  <a:gs pos="100000">
                    <a:srgbClr val="C4652D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14744" y="6215082"/>
            <a:ext cx="154721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Астана 2011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928670"/>
            <a:ext cx="37850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Факультет естественных наук</a:t>
            </a:r>
          </a:p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Кафедра: химия </a:t>
            </a:r>
          </a:p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Специальность: </a:t>
            </a:r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«050606-химия»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Рисунок 10" descr="ferme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3929066"/>
            <a:ext cx="2286000" cy="1990725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Иммобилизация ферментов.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Сущность</a:t>
            </a:r>
            <a:r>
              <a:rPr lang="ru-RU" dirty="0" smtClean="0"/>
              <a:t> 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– прикрепление ферментов в активной форме к нерастворимой основе или заключение в полупроницаемую мембранную систему.</a:t>
            </a:r>
          </a:p>
          <a:p>
            <a:pPr>
              <a:buNone/>
            </a:pP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 способа прикрепления: 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адсорбция, химической связью или механическое включение фермента в органический или неорганический гель.</a:t>
            </a:r>
            <a:endParaRPr lang="ru-RU" sz="28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544088" cy="139903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Оборудование для производства ферментов.</a:t>
            </a:r>
            <a:endParaRPr lang="ru-RU" sz="28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Содержимое 4" descr="Безымянны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71612"/>
            <a:ext cx="2933700" cy="2524125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-71470" y="4143380"/>
            <a:ext cx="42148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Вибрационная установка винтового типа непрерывного действия.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Безымянный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1571612"/>
            <a:ext cx="1847850" cy="5057775"/>
          </a:xfrm>
          <a:prstGeom prst="rect">
            <a:avLst/>
          </a:prstGeom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00034" y="5929330"/>
            <a:ext cx="32146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normalizeH="0" baseline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Ферментаторы</a:t>
            </a:r>
            <a:r>
              <a:rPr kumimoji="0" lang="ru-RU" sz="1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механическим перемешиванием </a:t>
            </a:r>
            <a:r>
              <a:rPr kumimoji="0" lang="ru-RU" sz="1400" b="1" i="0" u="none" strike="noStrike" normalizeH="0" baseline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барботажного</a:t>
            </a:r>
            <a:r>
              <a:rPr kumimoji="0" lang="ru-RU" sz="1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типа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Безымянный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3643314"/>
            <a:ext cx="2867025" cy="2847975"/>
          </a:xfrm>
          <a:prstGeom prst="rect">
            <a:avLst/>
          </a:prstGeom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857884" y="3071810"/>
            <a:ext cx="40004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Цилиндрический </a:t>
            </a:r>
            <a:r>
              <a:rPr kumimoji="0" lang="ru-RU" sz="1400" b="1" i="0" u="none" strike="noStrike" normalizeH="0" baseline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эрлифтный</a:t>
            </a:r>
            <a:r>
              <a:rPr kumimoji="0" lang="ru-RU" sz="1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normalizeH="0" baseline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ферментатор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Применение ферментов.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8" name="Содержимое 7" descr="img2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2000240"/>
            <a:ext cx="5299702" cy="3929090"/>
          </a:xfrm>
        </p:spPr>
      </p:pic>
      <p:sp>
        <p:nvSpPr>
          <p:cNvPr id="9" name="Прямоугольник 8"/>
          <p:cNvSpPr/>
          <p:nvPr/>
        </p:nvSpPr>
        <p:spPr>
          <a:xfrm>
            <a:off x="1285852" y="1285860"/>
            <a:ext cx="64812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 биологии и медицине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69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Хлебопекарная </a:t>
            </a:r>
          </a:p>
          <a:p>
            <a:pPr>
              <a:buNone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промышленность.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Рисунок 4" descr="ferment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071546"/>
            <a:ext cx="2381250" cy="1905000"/>
          </a:xfrm>
          <a:prstGeom prst="rect">
            <a:avLst/>
          </a:prstGeom>
        </p:spPr>
      </p:pic>
      <p:pic>
        <p:nvPicPr>
          <p:cNvPr id="6" name="Рисунок 5" descr="clip375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857496"/>
            <a:ext cx="2057395" cy="25717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06" y="5572140"/>
            <a:ext cx="38908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C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Пивоварение и 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C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спиртовая промышленность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C00000">
                    <a:alpha val="4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Рисунок 7" descr="c9e13142ad7b275d399776317f7c498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1000108"/>
            <a:ext cx="3214710" cy="40821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57488" y="5072074"/>
            <a:ext cx="322716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Кожевенное и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меховое производство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Рисунок 9" descr="3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80" y="214290"/>
            <a:ext cx="3619525" cy="185738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307693" y="2143116"/>
            <a:ext cx="38363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Молочная промышленность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rgbClr val="FFFF00">
                    <a:alpha val="4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Рисунок 11" descr="IMG_0249 (Medium) (Custom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3702" y="3143248"/>
            <a:ext cx="2032000" cy="1524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643702" y="4714884"/>
            <a:ext cx="202972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Бытовая химия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Использованная литература: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Т.Т. Березов, Б.Ф. </a:t>
            </a:r>
            <a:r>
              <a:rPr lang="ru-RU" sz="2400" dirty="0" err="1" smtClean="0"/>
              <a:t>Коровкин</a:t>
            </a:r>
            <a:r>
              <a:rPr lang="ru-RU" sz="2400" dirty="0" smtClean="0"/>
              <a:t>. Биологическая химия. Москва, «Медицина», 1998.</a:t>
            </a:r>
          </a:p>
          <a:p>
            <a:r>
              <a:rPr lang="ru-RU" sz="2400" dirty="0" smtClean="0"/>
              <a:t>А. </a:t>
            </a:r>
            <a:r>
              <a:rPr lang="ru-RU" sz="2400" dirty="0" err="1" smtClean="0"/>
              <a:t>Ленинджер</a:t>
            </a:r>
            <a:r>
              <a:rPr lang="ru-RU" sz="2400" dirty="0" smtClean="0"/>
              <a:t>. Основы биохимии: пер.с англ. Москва, «Мир»,1985.</a:t>
            </a:r>
          </a:p>
          <a:p>
            <a:r>
              <a:rPr lang="ru-RU" sz="2400" dirty="0" smtClean="0"/>
              <a:t>В.А. Смирнов, Ю.Н. Климочкин. Витамины и коферменты. Самара, 2008.</a:t>
            </a:r>
          </a:p>
          <a:p>
            <a:r>
              <a:rPr lang="ru-RU" sz="2400" dirty="0" smtClean="0"/>
              <a:t>Ю.Б. Филиппович. Основы биохимии. Москва, «</a:t>
            </a:r>
            <a:r>
              <a:rPr lang="ru-RU" sz="2400" dirty="0" err="1" smtClean="0"/>
              <a:t>Агар</a:t>
            </a:r>
            <a:r>
              <a:rPr lang="ru-RU" sz="2400" dirty="0" smtClean="0"/>
              <a:t>»,1999.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mbria Math" pitchFamily="18" charset="0"/>
                <a:ea typeface="Cambria Math" pitchFamily="18" charset="0"/>
              </a:rPr>
              <a:t>СПАСИБО ЗА ВНИМАНИЕ!!!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Содержимое 4" descr="блестящая-анимация-спасибо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2428868"/>
            <a:ext cx="4276725" cy="129540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7" name="Содержимое 4" descr="блестящая-анимация-спасиб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3429000"/>
            <a:ext cx="4276725" cy="1295400"/>
          </a:xfrm>
          <a:prstGeom prst="rect">
            <a:avLst/>
          </a:prstGeom>
        </p:spPr>
      </p:pic>
      <p:pic>
        <p:nvPicPr>
          <p:cNvPr id="8" name="Содержимое 4" descr="блестящая-анимация-спасиб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275" y="2571744"/>
            <a:ext cx="4276725" cy="1295400"/>
          </a:xfrm>
          <a:prstGeom prst="rect">
            <a:avLst/>
          </a:prstGeom>
        </p:spPr>
      </p:pic>
      <p:pic>
        <p:nvPicPr>
          <p:cNvPr id="9" name="Содержимое 4" descr="блестящая-анимация-спасиб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4500570"/>
            <a:ext cx="4276725" cy="1295400"/>
          </a:xfrm>
          <a:prstGeom prst="rect">
            <a:avLst/>
          </a:prstGeom>
        </p:spPr>
      </p:pic>
      <p:pic>
        <p:nvPicPr>
          <p:cNvPr id="10" name="Содержимое 4" descr="блестящая-анимация-спасиб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571612"/>
            <a:ext cx="4276725" cy="1295400"/>
          </a:xfrm>
          <a:prstGeom prst="rect">
            <a:avLst/>
          </a:prstGeom>
        </p:spPr>
      </p:pic>
      <p:pic>
        <p:nvPicPr>
          <p:cNvPr id="11" name="Содержимое 4" descr="блестящая-анимация-спасиб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5429264"/>
            <a:ext cx="4276725" cy="1295400"/>
          </a:xfrm>
          <a:prstGeom prst="rect">
            <a:avLst/>
          </a:prstGeom>
        </p:spPr>
      </p:pic>
      <p:pic>
        <p:nvPicPr>
          <p:cNvPr id="12" name="Содержимое 4" descr="блестящая-анимация-спасиб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3429000"/>
            <a:ext cx="4276725" cy="1295400"/>
          </a:xfrm>
          <a:prstGeom prst="rect">
            <a:avLst/>
          </a:prstGeom>
        </p:spPr>
      </p:pic>
      <p:pic>
        <p:nvPicPr>
          <p:cNvPr id="13" name="Содержимое 4" descr="блестящая-анимация-спасиб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4357694"/>
            <a:ext cx="4276725" cy="1295400"/>
          </a:xfrm>
          <a:prstGeom prst="rect">
            <a:avLst/>
          </a:prstGeom>
        </p:spPr>
      </p:pic>
      <p:pic>
        <p:nvPicPr>
          <p:cNvPr id="14" name="Содержимое 4" descr="блестящая-анимация-спасиб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5429264"/>
            <a:ext cx="4276725" cy="1295400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6169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/>
              <a:t>         </a:t>
            </a:r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Коферменты</a:t>
            </a:r>
            <a:r>
              <a:rPr lang="ru-RU" sz="2600" b="1" dirty="0" smtClean="0"/>
              <a:t> </a:t>
            </a:r>
            <a:r>
              <a:rPr lang="ru-RU" sz="2600" dirty="0" smtClean="0"/>
              <a:t>– </a:t>
            </a: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органические природные соединения небелковой природы, необходимые для осуществления каталитического действия ферментов. </a:t>
            </a:r>
          </a:p>
          <a:p>
            <a:pPr>
              <a:buNone/>
            </a:pPr>
            <a:r>
              <a:rPr lang="ru-RU" sz="2600" b="1" dirty="0" smtClean="0"/>
              <a:t>         </a:t>
            </a:r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Коферменты</a:t>
            </a:r>
            <a:r>
              <a:rPr lang="ru-RU" sz="2600" b="1" dirty="0" smtClean="0"/>
              <a:t> </a:t>
            </a: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вместе с функциональными группами аминокислотных остатков фермента формируют активный центр фермента, на котором происходит связывание с субстратом и образование активированного фермент-субстратного комплекса.</a:t>
            </a:r>
          </a:p>
          <a:p>
            <a:pPr>
              <a:buNone/>
            </a:pPr>
            <a:r>
              <a:rPr lang="ru-RU" sz="2600" dirty="0" smtClean="0"/>
              <a:t>         </a:t>
            </a:r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Коферменты</a:t>
            </a: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 выполняют функцию</a:t>
            </a:r>
          </a:p>
          <a:p>
            <a:pPr>
              <a:buNone/>
            </a:pP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 переносчиков электронов, атомов или </a:t>
            </a:r>
          </a:p>
          <a:p>
            <a:pPr>
              <a:buNone/>
            </a:pP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функциональных групп с одного</a:t>
            </a:r>
          </a:p>
          <a:p>
            <a:pPr>
              <a:buNone/>
            </a:pP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 субстрата на другой.</a:t>
            </a:r>
            <a:endParaRPr lang="ru-RU" sz="26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8" name="Рисунок 7" descr="12371425782Q75x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68" y="4000504"/>
            <a:ext cx="1887104" cy="2579954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По способам взаимодействия с апоферментом различают растворимые коферменты и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простетические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группы.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543956" cy="4572000"/>
          </a:xfrm>
        </p:spPr>
        <p:txBody>
          <a:bodyPr>
            <a:normAutofit/>
          </a:bodyPr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Растворимый кофермент </a:t>
            </a: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присоединяется к молекуле фермента во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время реакции, химически изменяется и затем снова освобождается.</a:t>
            </a:r>
          </a:p>
          <a:p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Простетической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группой </a:t>
            </a: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называют кофермент, который прочно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связан с апоферментом (обычно ковалентными связями) и во время реакции постоянно находится в активном центре фермента.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        Коферменты делятся на две группы – 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окислительно-восстановительные коферменты </a:t>
            </a:r>
            <a:r>
              <a:rPr lang="ru-RU" sz="2400" dirty="0" smtClean="0"/>
              <a:t>и 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коферменты переноса групп.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5636" y="1882775"/>
            <a:ext cx="527272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7505" y="285750"/>
            <a:ext cx="5988989" cy="61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6" name="Рисунок 5" descr="clip_image0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4357694"/>
            <a:ext cx="2224103" cy="2327283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472518" cy="139903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Коферменты</a:t>
            </a:r>
            <a:r>
              <a:rPr lang="ru-RU" sz="3200" dirty="0" smtClean="0"/>
              <a:t>, участвующие в реакциях переноса функциональных групп.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857496"/>
            <a:ext cx="6477013" cy="2526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2892" y="285750"/>
            <a:ext cx="4958216" cy="61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3013" y="942525"/>
            <a:ext cx="6537973" cy="485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Рисунок 4" descr="14899_yingb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4572008"/>
            <a:ext cx="2928958" cy="2091276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2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ambria Math" pitchFamily="18" charset="0"/>
                <a:ea typeface="Cambria Math" pitchFamily="18" charset="0"/>
              </a:rPr>
              <a:t>Промышленное получение ферментов.</a:t>
            </a:r>
            <a:endParaRPr lang="ru-RU" sz="32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Глубинный метод производства:</a:t>
            </a:r>
          </a:p>
          <a:p>
            <a:pPr>
              <a:buAutoNum type="arabicPeriod"/>
            </a:pP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Приготовление питательных сред.</a:t>
            </a:r>
          </a:p>
          <a:p>
            <a:pPr>
              <a:buAutoNum type="arabicPeriod"/>
            </a:pP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Получение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засевного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материала.</a:t>
            </a:r>
          </a:p>
          <a:p>
            <a:pPr>
              <a:buAutoNum type="arabicPeriod"/>
            </a:pP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Производственное культивирование.</a:t>
            </a:r>
          </a:p>
          <a:p>
            <a:pPr>
              <a:buFont typeface="Wingdings 2"/>
              <a:buAutoNum type="arabicPeriod"/>
            </a:pP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Выделение.</a:t>
            </a:r>
          </a:p>
          <a:p>
            <a:pPr>
              <a:buFont typeface="Wingdings 2"/>
              <a:buAutoNum type="arabicPeriod"/>
            </a:pP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Получение товарной формы.</a:t>
            </a:r>
          </a:p>
          <a:p>
            <a:pPr>
              <a:buFont typeface="Wingdings 2"/>
              <a:buAutoNum type="arabicPeriod"/>
            </a:pPr>
            <a:endParaRPr lang="ru-RU" sz="1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Производство при</a:t>
            </a:r>
          </a:p>
          <a:p>
            <a:pPr>
              <a:buNone/>
            </a:pP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поверхностном культивировании продуцентов:</a:t>
            </a:r>
          </a:p>
          <a:p>
            <a:pPr marL="521208" indent="-457200">
              <a:buAutoNum type="arabicPeriod"/>
            </a:pP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entury Gothic" pitchFamily="34" charset="0"/>
                <a:ea typeface="Cambria Math" pitchFamily="18" charset="0"/>
              </a:rPr>
              <a:t>Культура, выросшая на твердой питательной среде.</a:t>
            </a:r>
            <a:endParaRPr lang="ru-RU" sz="1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entury Gothic" pitchFamily="34" charset="0"/>
              <a:ea typeface="Cambria Math" pitchFamily="18" charset="0"/>
            </a:endParaRPr>
          </a:p>
          <a:p>
            <a:pPr marL="521208" indent="-457200">
              <a:buFont typeface="Wingdings 2"/>
              <a:buAutoNum type="arabicPeriod"/>
            </a:pP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entury Gothic" pitchFamily="34" charset="0"/>
                <a:ea typeface="Cambria Math" pitchFamily="18" charset="0"/>
              </a:rPr>
              <a:t>Споровый материал.</a:t>
            </a:r>
          </a:p>
          <a:p>
            <a:pPr marL="521208" indent="-457200">
              <a:buFont typeface="Wingdings 2"/>
              <a:buAutoNum type="arabicPeriod"/>
            </a:pP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entury Gothic" pitchFamily="34" charset="0"/>
                <a:ea typeface="Cambria Math" pitchFamily="18" charset="0"/>
              </a:rPr>
              <a:t>Мицелиальная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entury Gothic" pitchFamily="34" charset="0"/>
                <a:ea typeface="Cambria Math" pitchFamily="18" charset="0"/>
              </a:rPr>
              <a:t> культура, выращенная глубинным способом.</a:t>
            </a:r>
          </a:p>
          <a:p>
            <a:pPr marL="521208" indent="-457200">
              <a:buAutoNum type="arabicPeriod"/>
            </a:pPr>
            <a:endParaRPr lang="ru-RU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CE5E-226A-4AD2-900C-F797B0CA3CFF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5" name="Рисунок 4" descr="31217445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1285860"/>
            <a:ext cx="2667019" cy="300039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321</TotalTime>
  <Words>410</Words>
  <Application>Microsoft Office PowerPoint</Application>
  <PresentationFormat>Экран (4:3)</PresentationFormat>
  <Paragraphs>72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Дисциплина: «Основы биохимии и синтеза биологически активных веществ»  Коферменты. </vt:lpstr>
      <vt:lpstr>Слайд 2</vt:lpstr>
      <vt:lpstr>         По способам взаимодействия с апоферментом различают растворимые коферменты и простетические группы.</vt:lpstr>
      <vt:lpstr>        Коферменты делятся на две группы – окислительно-восстановительные коферменты и коферменты переноса групп.</vt:lpstr>
      <vt:lpstr>Слайд 5</vt:lpstr>
      <vt:lpstr>       Коферменты, участвующие в реакциях переноса функциональных групп.</vt:lpstr>
      <vt:lpstr>Слайд 7</vt:lpstr>
      <vt:lpstr>Слайд 8</vt:lpstr>
      <vt:lpstr>Промышленное получение ферментов.</vt:lpstr>
      <vt:lpstr>Иммобилизация ферментов.</vt:lpstr>
      <vt:lpstr>Оборудование для производства ферментов.</vt:lpstr>
      <vt:lpstr>Применение ферментов.</vt:lpstr>
      <vt:lpstr>Слайд 13</vt:lpstr>
      <vt:lpstr>Использованная литература:</vt:lpstr>
      <vt:lpstr>СПАСИБО ЗА ВНИМАНИЕ!!!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Коферменты. </dc:title>
  <dc:creator>User</dc:creator>
  <cp:lastModifiedBy>wimdows</cp:lastModifiedBy>
  <cp:revision>51</cp:revision>
  <dcterms:created xsi:type="dcterms:W3CDTF">2011-10-11T05:55:31Z</dcterms:created>
  <dcterms:modified xsi:type="dcterms:W3CDTF">2012-02-23T13:20:26Z</dcterms:modified>
</cp:coreProperties>
</file>