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7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B328E-E6A9-4B7E-AD76-B84B3568BE82}" type="datetimeFigureOut">
              <a:rPr lang="ru-RU" smtClean="0"/>
              <a:pPr/>
              <a:t>02.03.2010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D0402-E60B-4A99-9F0D-40418B0416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8600"/>
            <a:ext cx="7772400" cy="1470025"/>
          </a:xfrm>
        </p:spPr>
        <p:txBody>
          <a:bodyPr/>
          <a:lstStyle/>
          <a:p>
            <a:r>
              <a:rPr lang="ru-RU" sz="1400" dirty="0" smtClean="0"/>
              <a:t>Федеральное агентство по образованию Российской Федерации</a:t>
            </a:r>
            <a:br>
              <a:rPr lang="ru-RU" sz="1400" dirty="0" smtClean="0"/>
            </a:br>
            <a:r>
              <a:rPr lang="ru-RU" sz="1400" dirty="0" smtClean="0"/>
              <a:t>Челябинский государственный университет</a:t>
            </a:r>
            <a:br>
              <a:rPr lang="ru-RU" sz="1400" dirty="0" smtClean="0"/>
            </a:br>
            <a:r>
              <a:rPr lang="ru-RU" sz="1400" dirty="0" smtClean="0"/>
              <a:t>Институт Экономики отраслей, бизнеса</a:t>
            </a:r>
            <a:br>
              <a:rPr lang="ru-RU" sz="1400" dirty="0" smtClean="0"/>
            </a:br>
            <a:r>
              <a:rPr lang="ru-RU" sz="1400" dirty="0" smtClean="0"/>
              <a:t>и администрирования</a:t>
            </a:r>
            <a:br>
              <a:rPr lang="ru-RU" sz="1400" dirty="0" smtClean="0"/>
            </a:br>
            <a:r>
              <a:rPr lang="ru-RU" sz="1400" dirty="0" smtClean="0"/>
              <a:t>Кафедра экономики отраслей и рынков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1600200"/>
            <a:ext cx="8686800" cy="5257800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Презентация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по предмету</a:t>
            </a:r>
            <a:r>
              <a:rPr lang="ru-RU" dirty="0" smtClean="0">
                <a:solidFill>
                  <a:schemeClr val="tx1"/>
                </a:solidFill>
              </a:rPr>
              <a:t>: </a:t>
            </a:r>
            <a:r>
              <a:rPr lang="ru-RU" sz="3600" dirty="0" smtClean="0">
                <a:solidFill>
                  <a:schemeClr val="tx1"/>
                </a:solidFill>
              </a:rPr>
              <a:t>«Экономика»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на тему</a:t>
            </a:r>
            <a:r>
              <a:rPr lang="ru-RU" dirty="0" smtClean="0">
                <a:solidFill>
                  <a:schemeClr val="tx1"/>
                </a:solidFill>
              </a:rPr>
              <a:t>: «Спрос и закономерности его изменения»</a:t>
            </a:r>
            <a:endParaRPr lang="ru-RU" b="1" dirty="0" smtClean="0">
              <a:solidFill>
                <a:schemeClr val="tx1"/>
              </a:solidFill>
            </a:endParaRPr>
          </a:p>
          <a:p>
            <a:endParaRPr lang="ru-RU" sz="1600" b="1" dirty="0" smtClean="0">
              <a:solidFill>
                <a:schemeClr val="tx1"/>
              </a:solidFill>
            </a:endParaRPr>
          </a:p>
          <a:p>
            <a:r>
              <a:rPr lang="ru-RU" sz="1600" b="1" dirty="0" smtClean="0">
                <a:solidFill>
                  <a:schemeClr val="tx1"/>
                </a:solidFill>
              </a:rPr>
              <a:t>                                              Выполнил: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                                                                       студент:</a:t>
            </a:r>
            <a:r>
              <a:rPr lang="ru-RU" sz="1600" u="sng" dirty="0" smtClean="0">
                <a:solidFill>
                  <a:schemeClr val="tx1"/>
                </a:solidFill>
              </a:rPr>
              <a:t>23УС-101</a:t>
            </a:r>
            <a:r>
              <a:rPr lang="ru-RU" sz="1600" dirty="0" smtClean="0">
                <a:solidFill>
                  <a:schemeClr val="tx1"/>
                </a:solidFill>
              </a:rPr>
              <a:t>группы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                                                                                     Хасанов Альберт Амирханович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                                                Проверил:</a:t>
            </a:r>
          </a:p>
          <a:p>
            <a:r>
              <a:rPr lang="ru-RU" sz="1600" dirty="0" smtClean="0">
                <a:solidFill>
                  <a:schemeClr val="tx1"/>
                </a:solidFill>
              </a:rPr>
              <a:t>                                                                                    кандидат экономических наук</a:t>
            </a:r>
          </a:p>
          <a:p>
            <a:r>
              <a:rPr lang="ru-RU" sz="1600" smtClean="0">
                <a:solidFill>
                  <a:schemeClr val="tx1"/>
                </a:solidFill>
              </a:rPr>
              <a:t>                                                                                       </a:t>
            </a:r>
            <a:r>
              <a:rPr lang="ru-RU" sz="1600" dirty="0" smtClean="0">
                <a:solidFill>
                  <a:schemeClr val="tx1"/>
                </a:solidFill>
              </a:rPr>
              <a:t>Кондратьев Николай Иванович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200" dirty="0" smtClean="0">
                <a:solidFill>
                  <a:schemeClr val="tx1"/>
                </a:solidFill>
              </a:rPr>
              <a:t>Челябинск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2010</a:t>
            </a:r>
          </a:p>
        </p:txBody>
      </p:sp>
    </p:spTree>
  </p:cSld>
  <p:clrMapOvr>
    <a:masterClrMapping/>
  </p:clrMapOvr>
  <p:transition advTm="5000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85926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Эластичность спроса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доходу</a:t>
            </a:r>
            <a:b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-это мера реакции спроса на изменение дохода потребителей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9292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            </a:t>
            </a:r>
            <a:r>
              <a:rPr lang="ru-RU" sz="2400" dirty="0" smtClean="0"/>
              <a:t>Оценивается при помощи коэффициента эластичности спроса по доходу, который показывает, на сколько % изменяется спрос при изменении дохода на 1%;</a:t>
            </a:r>
          </a:p>
          <a:p>
            <a:pPr>
              <a:buNone/>
            </a:pPr>
            <a:r>
              <a:rPr lang="ru-RU" sz="1900" dirty="0" smtClean="0"/>
              <a:t>Если увеличение дохода приводит к уменьшению спроса на товар, то показатель эластичности по доходу является отрицательным (E&lt;0). Скорее всего, данный товар низкокачественный.</a:t>
            </a:r>
          </a:p>
          <a:p>
            <a:pPr>
              <a:buNone/>
            </a:pPr>
            <a:r>
              <a:rPr lang="ru-RU" sz="1900" dirty="0" smtClean="0"/>
              <a:t>Товар считается нормальным, если эластичность по доходу положительна (E&gt;0).</a:t>
            </a:r>
          </a:p>
          <a:p>
            <a:pPr>
              <a:buNone/>
            </a:pPr>
            <a:r>
              <a:rPr lang="ru-RU" sz="1900" dirty="0" smtClean="0"/>
              <a:t>Если 0&lt;E&lt;1, то спрос на товар растет медленнее, чем доход. Таким показателем эластичности характеризуют товары первой необходимости.</a:t>
            </a:r>
          </a:p>
          <a:p>
            <a:pPr>
              <a:buNone/>
            </a:pPr>
            <a:r>
              <a:rPr lang="ru-RU" sz="1900" dirty="0" smtClean="0"/>
              <a:t>Спрос на товар растёт быстрее дохода в том случае, если E&gt;1. Свойственно предметам роскоши.</a:t>
            </a:r>
          </a:p>
          <a:p>
            <a:pPr>
              <a:buNone/>
            </a:pPr>
            <a:endParaRPr lang="ru-RU" sz="19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5500702"/>
            <a:ext cx="3000396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Перекрестная эластичность спроса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–показывает меру реакции спроса на изменение цены другого товара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3071810"/>
            <a:ext cx="8229600" cy="41434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Если                   , то перед нами взаимозаменяемые товары, если             , то товары </a:t>
            </a:r>
            <a:r>
              <a:rPr lang="ru-RU" sz="2000" dirty="0" err="1" smtClean="0"/>
              <a:t>взаимодополняемые</a:t>
            </a:r>
            <a:r>
              <a:rPr lang="ru-RU" sz="2000" dirty="0" smtClean="0"/>
              <a:t>. Чем больше эластичность спроса на товар, тем выше степень </a:t>
            </a:r>
            <a:r>
              <a:rPr lang="ru-RU" sz="2000" dirty="0" err="1" smtClean="0"/>
              <a:t>заменяемости</a:t>
            </a:r>
            <a:r>
              <a:rPr lang="ru-RU" sz="2000" dirty="0" smtClean="0"/>
              <a:t> товара (если                     , то A и B – совершенные субституты). И наоборот, чем меньше эластичность, тем больше </a:t>
            </a:r>
            <a:r>
              <a:rPr lang="ru-RU" sz="2000" dirty="0" err="1" smtClean="0"/>
              <a:t>взаимодополняемость</a:t>
            </a:r>
            <a:r>
              <a:rPr lang="ru-RU" sz="2000" dirty="0" smtClean="0"/>
              <a:t> (если                    , то мы имеем пример жесткой </a:t>
            </a:r>
            <a:r>
              <a:rPr lang="ru-RU" sz="2000" dirty="0" err="1" smtClean="0"/>
              <a:t>взаимодополняемости</a:t>
            </a:r>
            <a:r>
              <a:rPr lang="ru-RU" sz="2000" dirty="0" smtClean="0"/>
              <a:t>).</a:t>
            </a:r>
            <a:endParaRPr lang="ru-RU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857364"/>
            <a:ext cx="2500330" cy="814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2928934"/>
            <a:ext cx="928694" cy="50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V="1">
            <a:off x="7643834" y="3000372"/>
            <a:ext cx="1162056" cy="46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3786190"/>
            <a:ext cx="105251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4357694"/>
            <a:ext cx="1214446" cy="361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литературы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 fontAlgn="auto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 smtClean="0"/>
              <a:t>В.В. Янова «Экономика», Москва, 2007г</a:t>
            </a:r>
          </a:p>
          <a:p>
            <a:pPr marL="514350" indent="-514350" fontAlgn="auto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 smtClean="0"/>
              <a:t>Л.П. </a:t>
            </a:r>
            <a:r>
              <a:rPr lang="ru-RU" sz="2000" dirty="0" err="1" smtClean="0"/>
              <a:t>Кураков</a:t>
            </a:r>
            <a:r>
              <a:rPr lang="ru-RU" sz="2000" dirty="0" smtClean="0"/>
              <a:t>, Г.Е. Яковлев «Курс экономической теории», Москва, 2005г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Экономическая теория // под ред. В.И. </a:t>
            </a:r>
            <a:r>
              <a:rPr lang="ru-RU" sz="2000" dirty="0" err="1" smtClean="0"/>
              <a:t>Бархатова</a:t>
            </a:r>
            <a:r>
              <a:rPr lang="ru-RU" sz="2000" dirty="0" smtClean="0"/>
              <a:t>, Г.П. Журавлевой.- М: Финансы и статистика, 2007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Андреев Б.Ф. Системный курс  экономической теории. Микроэкономика. Макроэкономика. Учебное пособие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Богданов А.С., Голиков А.Н. Курс экономической теории. Учебное пособие.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Борисов Е.Ф. Хрестоматия по экономической теории.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Булатов А.С. Экономика. Учебник.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 smtClean="0"/>
              <a:t>Видяпин В.И., Журавлева Г.П. (авторский) Общая экономическая теория (политэкономия). Учебник. </a:t>
            </a:r>
          </a:p>
          <a:p>
            <a:pPr marL="514350" indent="-514350" fontAlgn="auto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defRPr/>
            </a:pPr>
            <a:endParaRPr lang="ru-RU" sz="2000" dirty="0"/>
          </a:p>
        </p:txBody>
      </p:sp>
    </p:spTree>
  </p:cSld>
  <p:clrMapOvr>
    <a:masterClrMapping/>
  </p:clrMapOvr>
  <p:transition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Спрос</a:t>
            </a:r>
            <a:r>
              <a:rPr lang="ru-RU" sz="2400" dirty="0" smtClean="0"/>
              <a:t> – это платежеспособная потребность покупателей в данном товаре при данной цене.</a:t>
            </a:r>
            <a:endParaRPr lang="ru-RU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072066" y="3357562"/>
            <a:ext cx="38100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28596" y="1357298"/>
            <a:ext cx="8286808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 спроса</a:t>
            </a:r>
            <a:r>
              <a:rPr lang="ru-RU" dirty="0" smtClean="0"/>
              <a:t> – величина спроса возрастает при снижении цены и уменьшается при росте цены.</a:t>
            </a:r>
          </a:p>
          <a:p>
            <a:pPr>
              <a:buNone/>
            </a:pPr>
            <a:r>
              <a:rPr lang="ru-RU" dirty="0" smtClean="0"/>
              <a:t>Т.е. Между уровнем цены на товар (Р) и величиной спроса на него (</a:t>
            </a:r>
            <a:r>
              <a:rPr lang="en-US" dirty="0" smtClean="0"/>
              <a:t>Q</a:t>
            </a:r>
            <a:r>
              <a:rPr lang="ru-RU" dirty="0" smtClean="0"/>
              <a:t>) существует обратная зависимость: </a:t>
            </a:r>
            <a:r>
              <a:rPr lang="en-US" dirty="0" smtClean="0"/>
              <a:t>Q</a:t>
            </a:r>
            <a:r>
              <a:rPr lang="ru-RU" dirty="0" smtClean="0"/>
              <a:t>=</a:t>
            </a:r>
            <a:r>
              <a:rPr lang="en-US" dirty="0" smtClean="0"/>
              <a:t>f</a:t>
            </a:r>
            <a:r>
              <a:rPr lang="ru-RU" dirty="0" smtClean="0"/>
              <a:t>(</a:t>
            </a:r>
            <a:r>
              <a:rPr lang="en-US" dirty="0" smtClean="0"/>
              <a:t>1</a:t>
            </a:r>
            <a:r>
              <a:rPr lang="ru-RU" dirty="0" smtClean="0"/>
              <a:t>/</a:t>
            </a:r>
            <a:r>
              <a:rPr lang="en-US" dirty="0" smtClean="0"/>
              <a:t>P</a:t>
            </a:r>
            <a:r>
              <a:rPr lang="ru-RU" dirty="0" smtClean="0"/>
              <a:t>)</a:t>
            </a:r>
          </a:p>
          <a:p>
            <a:pPr>
              <a:buNone/>
            </a:pPr>
            <a:endParaRPr lang="ru-RU" sz="1600" dirty="0" smtClean="0"/>
          </a:p>
          <a:p>
            <a:pPr>
              <a:buNone/>
            </a:pPr>
            <a:endParaRPr lang="en-US" sz="1600" dirty="0" smtClean="0"/>
          </a:p>
          <a:p>
            <a:pPr>
              <a:buNone/>
            </a:pPr>
            <a:r>
              <a:rPr lang="ru-RU" sz="1600" dirty="0" smtClean="0"/>
              <a:t>Кривая спроса выражает </a:t>
            </a:r>
            <a:r>
              <a:rPr lang="ru-RU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цену спроса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максималь- </a:t>
            </a:r>
          </a:p>
          <a:p>
            <a:pPr>
              <a:buNone/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ную цену, которую согласен заплатить потребитель при</a:t>
            </a:r>
          </a:p>
          <a:p>
            <a:pPr>
              <a:buNone/>
            </a:pP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покупке данного товара.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57158" y="2285992"/>
            <a:ext cx="4143404" cy="1571636"/>
          </a:xfrm>
        </p:spPr>
        <p:txBody>
          <a:bodyPr>
            <a:normAutofit/>
          </a:bodyPr>
          <a:lstStyle/>
          <a:p>
            <a:r>
              <a:rPr lang="ru-RU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Рыночный спрос</a:t>
            </a:r>
            <a:r>
              <a:rPr lang="ru-RU" b="0" dirty="0" smtClean="0"/>
              <a:t>- образуется в результате сложения индивидуального спроса всех потребителей данного блага:</a:t>
            </a:r>
            <a:endParaRPr lang="ru-RU" b="0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457200" y="4429131"/>
            <a:ext cx="3900486" cy="2214579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Кривая рыночного спроса</a:t>
            </a:r>
            <a:r>
              <a:rPr lang="ru-RU" dirty="0" smtClean="0"/>
              <a:t>, как правило, имеет меньший наклон в сравнении с кривыми индивидуального спроса, что означает, что при понижении цены блага объем рыночного спроса увеличивается в большей степени, чем объем спроса отдельного потребителя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>
          <a:xfrm>
            <a:off x="285720" y="357167"/>
            <a:ext cx="8643998" cy="1571635"/>
          </a:xfrm>
        </p:spPr>
        <p:txBody>
          <a:bodyPr>
            <a:normAutofit/>
          </a:bodyPr>
          <a:lstStyle/>
          <a:p>
            <a:r>
              <a:rPr lang="ru-RU" b="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Индивидуальный спрос- </a:t>
            </a:r>
            <a:r>
              <a:rPr lang="ru-RU" b="0" dirty="0" smtClean="0"/>
              <a:t>спрос конкретного потребителя; это соответствующий каждой данной цене объем благ, который тот или иной потребитель хотел бы купить на рынке.</a:t>
            </a:r>
            <a:endParaRPr lang="ru-RU" b="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857496"/>
            <a:ext cx="4000527" cy="37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Факторы изменения спроса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   Неценовой фактор- «Число потребителей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“N”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ru-RU" sz="1800" dirty="0" smtClean="0"/>
              <a:t>Р                           </a:t>
            </a:r>
            <a:r>
              <a:rPr lang="en-US" sz="1800" dirty="0" smtClean="0"/>
              <a:t>N</a:t>
            </a:r>
          </a:p>
          <a:p>
            <a:pPr marL="514350" indent="-514350">
              <a:buNone/>
            </a:pPr>
            <a:r>
              <a:rPr lang="ru-RU" sz="1800" dirty="0" smtClean="0"/>
              <a:t>                                                                                                                                                   </a:t>
            </a:r>
            <a:r>
              <a:rPr lang="en-US" sz="1800" dirty="0" smtClean="0"/>
              <a:t>D2</a:t>
            </a:r>
            <a:r>
              <a:rPr lang="ru-RU" sz="1800" dirty="0" smtClean="0"/>
              <a:t>    </a:t>
            </a:r>
            <a:endParaRPr lang="en-US" sz="1800" dirty="0" smtClean="0"/>
          </a:p>
          <a:p>
            <a:pPr marL="514350" indent="-514350">
              <a:buNone/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«Доход потребителей»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1800" dirty="0" smtClean="0"/>
              <a:t>                                                                        </a:t>
            </a:r>
            <a:r>
              <a:rPr lang="en-US" sz="1800" dirty="0" smtClean="0"/>
              <a:t>D</a:t>
            </a:r>
            <a:r>
              <a:rPr lang="ru-RU" sz="1800" dirty="0" smtClean="0"/>
              <a:t>1</a:t>
            </a:r>
            <a:endParaRPr lang="en-US" sz="1800" dirty="0" smtClean="0"/>
          </a:p>
          <a:p>
            <a:pPr marL="514350" indent="-514350">
              <a:buNone/>
            </a:pPr>
            <a:r>
              <a:rPr lang="en-US" sz="1800" dirty="0" smtClean="0"/>
              <a:t>      </a:t>
            </a:r>
            <a:r>
              <a:rPr lang="ru-RU" sz="1800" dirty="0" smtClean="0"/>
              <a:t>а) «товары повседневного спроса», </a:t>
            </a:r>
            <a:r>
              <a:rPr lang="en-US" sz="1800" dirty="0" smtClean="0"/>
              <a:t>I-</a:t>
            </a:r>
            <a:r>
              <a:rPr lang="ru-RU" sz="1800" dirty="0" smtClean="0"/>
              <a:t> доход, </a:t>
            </a:r>
            <a:endParaRPr lang="en-US" sz="1800" dirty="0" smtClean="0"/>
          </a:p>
          <a:p>
            <a:pPr marL="514350" indent="-514350">
              <a:buNone/>
            </a:pPr>
            <a:r>
              <a:rPr lang="en-US" sz="1800" dirty="0" smtClean="0"/>
              <a:t> </a:t>
            </a:r>
            <a:r>
              <a:rPr lang="ru-RU" sz="1800" dirty="0" smtClean="0"/>
              <a:t>                  спрос незначительно  </a:t>
            </a:r>
            <a:r>
              <a:rPr lang="en-US" sz="1800" dirty="0" smtClean="0"/>
              <a:t>   </a:t>
            </a:r>
            <a:r>
              <a:rPr lang="ru-RU" sz="1800" dirty="0" smtClean="0"/>
              <a:t>возрастает</a:t>
            </a:r>
            <a:r>
              <a:rPr lang="en-US" sz="1800" dirty="0" smtClean="0"/>
              <a:t>                                                         Q</a:t>
            </a:r>
            <a:endParaRPr lang="ru-RU" sz="1800" dirty="0" smtClean="0"/>
          </a:p>
          <a:p>
            <a:pPr marL="514350" indent="-514350">
              <a:buNone/>
            </a:pPr>
            <a:r>
              <a:rPr lang="ru-RU" sz="1800" dirty="0" smtClean="0"/>
              <a:t>     </a:t>
            </a:r>
            <a:r>
              <a:rPr lang="en-US" sz="1800" dirty="0" smtClean="0"/>
              <a:t> d) </a:t>
            </a:r>
            <a:r>
              <a:rPr lang="ru-RU" sz="1800" dirty="0" smtClean="0"/>
              <a:t>«товары низшего качества» ,спрос падает   ;  </a:t>
            </a:r>
          </a:p>
          <a:p>
            <a:pPr marL="514350" indent="-514350">
              <a:buNone/>
            </a:pPr>
            <a:r>
              <a:rPr lang="ru-RU" sz="1800" dirty="0" smtClean="0"/>
              <a:t>       </a:t>
            </a:r>
            <a:r>
              <a:rPr lang="en-US" sz="1800" dirty="0" smtClean="0"/>
              <a:t>              P</a:t>
            </a:r>
            <a:endParaRPr lang="ru-RU" sz="1800" dirty="0" smtClean="0"/>
          </a:p>
          <a:p>
            <a:pPr marL="514350" indent="-514350">
              <a:buNone/>
            </a:pPr>
            <a:r>
              <a:rPr lang="en-US" sz="1800" dirty="0" smtClean="0"/>
              <a:t>                                            I</a:t>
            </a:r>
            <a:endParaRPr lang="ru-RU" sz="1800" dirty="0" smtClean="0"/>
          </a:p>
          <a:p>
            <a:pPr marL="514350" indent="-514350">
              <a:buNone/>
            </a:pPr>
            <a:r>
              <a:rPr lang="en-US" sz="1800" dirty="0" smtClean="0"/>
              <a:t>                                                       D1         </a:t>
            </a:r>
            <a:endParaRPr lang="ru-RU" sz="1800" dirty="0" smtClean="0"/>
          </a:p>
          <a:p>
            <a:pPr marL="514350" indent="-514350">
              <a:buNone/>
            </a:pPr>
            <a:r>
              <a:rPr lang="en-US" sz="1800" dirty="0" smtClean="0"/>
              <a:t>                                                     D2                 Q                  P                       I</a:t>
            </a:r>
            <a:endParaRPr lang="ru-RU" sz="1800" dirty="0" smtClean="0"/>
          </a:p>
          <a:p>
            <a:pPr marL="514350" indent="-514350">
              <a:buNone/>
            </a:pPr>
            <a:r>
              <a:rPr lang="ru-RU" sz="1800" dirty="0" smtClean="0"/>
              <a:t>      с) «товары роскоши», спрос повышается   ; </a:t>
            </a:r>
            <a:r>
              <a:rPr lang="en-US" sz="1800" dirty="0" smtClean="0"/>
              <a:t>                                             D2</a:t>
            </a:r>
          </a:p>
          <a:p>
            <a:pPr marL="514350" indent="-514350">
              <a:buNone/>
            </a:pPr>
            <a:endParaRPr lang="en-US" sz="1800" dirty="0" smtClean="0"/>
          </a:p>
          <a:p>
            <a:pPr marL="514350" indent="-514350">
              <a:buNone/>
            </a:pPr>
            <a:r>
              <a:rPr lang="en-US" sz="1800" dirty="0" smtClean="0"/>
              <a:t>                                                                                                                                      D1</a:t>
            </a:r>
            <a:endParaRPr lang="ru-RU" sz="1800" dirty="0" smtClean="0"/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 flipH="1" flipV="1">
            <a:off x="5643570" y="2071678"/>
            <a:ext cx="142876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357950" y="2786058"/>
            <a:ext cx="207170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Дуга 14"/>
          <p:cNvSpPr/>
          <p:nvPr/>
        </p:nvSpPr>
        <p:spPr>
          <a:xfrm rot="11697476">
            <a:off x="6865638" y="1585996"/>
            <a:ext cx="2448261" cy="934015"/>
          </a:xfrm>
          <a:prstGeom prst="arc">
            <a:avLst>
              <a:gd name="adj1" fmla="val 16200000"/>
              <a:gd name="adj2" fmla="val 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Дуга 15"/>
          <p:cNvSpPr/>
          <p:nvPr/>
        </p:nvSpPr>
        <p:spPr>
          <a:xfrm rot="11417475">
            <a:off x="7252418" y="756645"/>
            <a:ext cx="2200284" cy="1414466"/>
          </a:xfrm>
          <a:prstGeom prst="arc">
            <a:avLst>
              <a:gd name="adj1" fmla="val 15383510"/>
              <a:gd name="adj2" fmla="val 21342779"/>
            </a:avLst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 rot="5400000" flipH="1" flipV="1">
            <a:off x="6929454" y="1643050"/>
            <a:ext cx="285752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 flipH="1" flipV="1">
            <a:off x="7143768" y="1857364"/>
            <a:ext cx="285752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 flipH="1" flipV="1">
            <a:off x="7393801" y="2035959"/>
            <a:ext cx="285752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 flipH="1" flipV="1">
            <a:off x="7750991" y="2178835"/>
            <a:ext cx="285752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 flipH="1" flipV="1">
            <a:off x="7822429" y="1750207"/>
            <a:ext cx="21431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 flipH="1" flipV="1">
            <a:off x="3536149" y="3036091"/>
            <a:ext cx="285752" cy="714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>
            <a:off x="5107785" y="3464719"/>
            <a:ext cx="35719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 flipH="1" flipV="1">
            <a:off x="4750595" y="5107793"/>
            <a:ext cx="35719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 flipH="1" flipV="1">
            <a:off x="1178695" y="4250537"/>
            <a:ext cx="135732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1857356" y="4929198"/>
            <a:ext cx="250033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2000232" y="4000504"/>
            <a:ext cx="1214446" cy="8572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2000232" y="3643314"/>
            <a:ext cx="1285884" cy="928694"/>
          </a:xfrm>
          <a:prstGeom prst="line">
            <a:avLst/>
          </a:prstGeom>
          <a:ln w="158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5400000" flipH="1" flipV="1">
            <a:off x="5036347" y="5322107"/>
            <a:ext cx="150019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5786446" y="6072206"/>
            <a:ext cx="221457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5857884" y="4929198"/>
            <a:ext cx="1571636" cy="100013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5929322" y="4429132"/>
            <a:ext cx="1714512" cy="10715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5400000">
            <a:off x="1893075" y="3893347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 rot="5400000">
            <a:off x="2178827" y="4036223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 rot="5400000">
            <a:off x="2464579" y="4250537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rot="5400000">
            <a:off x="2857488" y="4500570"/>
            <a:ext cx="1428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rot="16200000" flipH="1">
            <a:off x="3107521" y="4607727"/>
            <a:ext cx="142876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rot="5400000" flipH="1" flipV="1">
            <a:off x="5857884" y="4786322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rot="5400000" flipH="1" flipV="1">
            <a:off x="6322231" y="5107793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rot="16200000" flipV="1">
            <a:off x="6822297" y="5393545"/>
            <a:ext cx="285752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rot="5400000" flipH="1" flipV="1">
            <a:off x="7286644" y="564357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rot="5400000">
            <a:off x="2893207" y="4107661"/>
            <a:ext cx="21431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rot="5400000" flipH="1" flipV="1">
            <a:off x="6858016" y="4786322"/>
            <a:ext cx="28575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214290"/>
            <a:ext cx="8572560" cy="591187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фактор: «Вкусы потребителей»</a:t>
            </a:r>
          </a:p>
          <a:p>
            <a:pPr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фактор: «Потребительские ожидания» </a:t>
            </a:r>
            <a:r>
              <a:rPr lang="ru-RU" sz="1800" dirty="0" smtClean="0"/>
              <a:t>– ожидание повышения цены увеличивает спрос;                                                               </a:t>
            </a:r>
            <a:r>
              <a:rPr lang="en-US" sz="1800" dirty="0" smtClean="0"/>
              <a:t>                           </a:t>
            </a:r>
            <a:r>
              <a:rPr lang="ru-RU" sz="1800" dirty="0" smtClean="0"/>
              <a:t>       </a:t>
            </a:r>
            <a:r>
              <a:rPr lang="en-US" sz="1800" dirty="0" smtClean="0"/>
              <a:t>P                       </a:t>
            </a:r>
            <a:r>
              <a:rPr lang="en-US" sz="1800" dirty="0" err="1" smtClean="0"/>
              <a:t>P</a:t>
            </a:r>
            <a:r>
              <a:rPr lang="ru-RU" sz="1800" dirty="0" err="1" smtClean="0"/>
              <a:t>з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фактор: «Изменение цены на сопряженные товары» </a:t>
            </a:r>
            <a:r>
              <a:rPr lang="ru-RU" sz="1800" dirty="0" smtClean="0"/>
              <a:t>– </a:t>
            </a:r>
            <a:r>
              <a:rPr lang="en-US" sz="1800" dirty="0" smtClean="0"/>
              <a:t>                                     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 а) Взаимозаменяемые товары:     </a:t>
            </a:r>
            <a:r>
              <a:rPr lang="en-US" sz="1800" dirty="0" smtClean="0"/>
              <a:t>P</a:t>
            </a:r>
            <a:r>
              <a:rPr lang="ru-RU" sz="1800" dirty="0" smtClean="0"/>
              <a:t>                                                               </a:t>
            </a:r>
            <a:r>
              <a:rPr lang="en-US" sz="1800" dirty="0" smtClean="0"/>
              <a:t>D1                D2</a:t>
            </a:r>
            <a:r>
              <a:rPr lang="ru-RU" sz="1800" dirty="0" smtClean="0"/>
              <a:t>              </a:t>
            </a:r>
          </a:p>
          <a:p>
            <a:pPr>
              <a:buNone/>
            </a:pPr>
            <a:r>
              <a:rPr lang="en-US" sz="1800" dirty="0" smtClean="0"/>
              <a:t>                                                                                                   P</a:t>
            </a:r>
            <a:r>
              <a:rPr lang="ru-RU" sz="1800" dirty="0" err="1" smtClean="0"/>
              <a:t>д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/>
              <a:t>                                                                                                                D2                                     Q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     в) Взаимодополняемые товары: </a:t>
            </a:r>
            <a:r>
              <a:rPr lang="en-US" sz="1800" dirty="0" smtClean="0"/>
              <a:t>                                      D1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/>
              <a:t>                                                                                                                Q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u="sng" dirty="0" smtClean="0"/>
              <a:t>ИСКЛЮЧЕНИЯ</a:t>
            </a:r>
            <a:r>
              <a:rPr lang="ru-RU" sz="1800" dirty="0" smtClean="0"/>
              <a:t>: 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Товары Гиффена- </a:t>
            </a:r>
            <a:r>
              <a:rPr lang="ru-RU" sz="1800" dirty="0" smtClean="0"/>
              <a:t>увеличение цены на некоторые товары, вызывает рост спроса, вызванный ожиданием еще большего роста цены:</a:t>
            </a:r>
          </a:p>
          <a:p>
            <a:pPr>
              <a:buNone/>
            </a:pPr>
            <a:r>
              <a:rPr lang="ru-RU" sz="1800" dirty="0" smtClean="0"/>
              <a:t> 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 Эффект Сноба</a:t>
            </a:r>
            <a:r>
              <a:rPr lang="ru-RU" sz="1800" dirty="0" smtClean="0"/>
              <a:t>- более высокая цена свидетельствует о лучшем качестве и большей престижности, что и .повышает спрос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 flipH="1" flipV="1">
            <a:off x="6107917" y="1393017"/>
            <a:ext cx="121444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715140" y="2000240"/>
            <a:ext cx="185738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858016" y="1142984"/>
            <a:ext cx="1285884" cy="6429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072330" y="857232"/>
            <a:ext cx="1571636" cy="7858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7000892" y="1071546"/>
            <a:ext cx="357190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7358082" y="1214422"/>
            <a:ext cx="428628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7572396" y="1357298"/>
            <a:ext cx="428628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8001024" y="1643050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 flipH="1" flipV="1">
            <a:off x="8108181" y="1035827"/>
            <a:ext cx="21431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 flipH="1" flipV="1">
            <a:off x="3500430" y="2214554"/>
            <a:ext cx="142876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214810" y="2928934"/>
            <a:ext cx="214314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643438" y="1571612"/>
            <a:ext cx="1714512" cy="9286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4357686" y="1857364"/>
            <a:ext cx="1714512" cy="9286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 flipH="1" flipV="1">
            <a:off x="4607719" y="1750207"/>
            <a:ext cx="285752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 flipH="1" flipV="1">
            <a:off x="5036347" y="1964521"/>
            <a:ext cx="285752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5400000" flipH="1" flipV="1">
            <a:off x="5536413" y="2250273"/>
            <a:ext cx="214314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5400000" flipH="1" flipV="1">
            <a:off x="5929322" y="2428868"/>
            <a:ext cx="214314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5400000">
            <a:off x="5822165" y="1964521"/>
            <a:ext cx="35719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dirty="0" smtClean="0"/>
              <a:t>Ценовая эластичность- </a:t>
            </a:r>
            <a:r>
              <a:rPr lang="ru-RU" sz="3200" dirty="0" smtClean="0"/>
              <a:t>это изменение величины спроса под влиянием динамики цены;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- Это мера реакции спроса одной переменной на изменение другой;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- Это мера реакции спроса на изменение его факторов.</a:t>
            </a:r>
            <a:endParaRPr lang="ru-RU" sz="32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Спрос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Эластичный</a:t>
            </a:r>
          </a:p>
          <a:p>
            <a:pPr>
              <a:buNone/>
            </a:pPr>
            <a:r>
              <a:rPr lang="en-US" dirty="0" err="1" smtClean="0"/>
              <a:t>min∆P→min∆Q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 </a:t>
            </a:r>
            <a:r>
              <a:rPr lang="en-US" sz="2000" dirty="0" smtClean="0"/>
              <a:t>P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                                               </a:t>
            </a:r>
            <a:r>
              <a:rPr lang="en-US" dirty="0" smtClean="0"/>
              <a:t>E</a:t>
            </a:r>
            <a:r>
              <a:rPr lang="en-US" sz="1600" dirty="0" smtClean="0"/>
              <a:t>DP</a:t>
            </a:r>
            <a:r>
              <a:rPr lang="en-US" dirty="0" smtClean="0"/>
              <a:t>&lt;1</a:t>
            </a:r>
          </a:p>
          <a:p>
            <a:pPr>
              <a:buNone/>
            </a:pPr>
            <a:r>
              <a:rPr lang="en-US" dirty="0" smtClean="0"/>
              <a:t>                                      </a:t>
            </a:r>
            <a:r>
              <a:rPr lang="en-US" sz="2000" dirty="0" smtClean="0"/>
              <a:t>a</a:t>
            </a:r>
            <a:endParaRPr lang="ru-RU" sz="20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04351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Неэластичный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dirty="0" err="1" smtClean="0"/>
              <a:t>max∆P→min∆Q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E</a:t>
            </a:r>
            <a:r>
              <a:rPr lang="en-US" sz="1600" dirty="0" smtClean="0"/>
              <a:t>DP</a:t>
            </a:r>
            <a:r>
              <a:rPr lang="en-US" dirty="0" smtClean="0"/>
              <a:t>&gt;1</a:t>
            </a:r>
          </a:p>
          <a:p>
            <a:pPr>
              <a:buNone/>
            </a:pPr>
            <a:r>
              <a:rPr lang="en-US" dirty="0" smtClean="0"/>
              <a:t>                                     </a:t>
            </a:r>
          </a:p>
          <a:p>
            <a:pPr>
              <a:buNone/>
            </a:pPr>
            <a:r>
              <a:rPr lang="en-US" dirty="0" smtClean="0"/>
              <a:t>                                       </a:t>
            </a:r>
            <a:r>
              <a:rPr lang="en-US" sz="2000" dirty="0" smtClean="0"/>
              <a:t>b</a:t>
            </a:r>
            <a:endParaRPr lang="ru-RU" sz="20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          Q </a:t>
            </a:r>
          </a:p>
          <a:p>
            <a:pPr>
              <a:buNone/>
            </a:pPr>
            <a:endParaRPr lang="en-US" dirty="0" smtClean="0"/>
          </a:p>
        </p:txBody>
      </p:sp>
      <p:cxnSp>
        <p:nvCxnSpPr>
          <p:cNvPr id="8" name="Прямая со стрелкой 7"/>
          <p:cNvCxnSpPr/>
          <p:nvPr/>
        </p:nvCxnSpPr>
        <p:spPr>
          <a:xfrm rot="10800000" flipV="1">
            <a:off x="1928794" y="1214422"/>
            <a:ext cx="2428892" cy="357190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714876" y="1214422"/>
            <a:ext cx="1357322" cy="428628"/>
          </a:xfrm>
          <a:prstGeom prst="straightConnector1">
            <a:avLst/>
          </a:prstGeom>
          <a:ln w="412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 flipH="1" flipV="1">
            <a:off x="-678693" y="4536289"/>
            <a:ext cx="350046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071538" y="6286520"/>
            <a:ext cx="678661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1250133" y="3607595"/>
            <a:ext cx="2714644" cy="16430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214678" y="3500438"/>
            <a:ext cx="4500594" cy="12144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357158" y="1643050"/>
            <a:ext cx="2571768" cy="10001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643438" y="1643050"/>
            <a:ext cx="2714644" cy="11430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571868" y="428604"/>
            <a:ext cx="2000264" cy="7858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Эластичность спроса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цене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Оценивается при помощи коэффициентов ценовой ЭС- показывает на сколько % измениться </a:t>
            </a:r>
            <a:r>
              <a:rPr lang="en-US" sz="2800" dirty="0" err="1" smtClean="0"/>
              <a:t>Qd</a:t>
            </a:r>
            <a:r>
              <a:rPr lang="en-US" sz="2800" dirty="0" smtClean="0"/>
              <a:t> </a:t>
            </a:r>
            <a:r>
              <a:rPr lang="ru-RU" sz="2800" dirty="0" smtClean="0"/>
              <a:t>при изменении цены на 1%: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Е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∆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(%)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∆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P(%)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Е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&lt;0, </a:t>
            </a:r>
          </a:p>
          <a:p>
            <a:pPr>
              <a:buNone/>
            </a:pPr>
            <a:r>
              <a:rPr lang="ru-RU" sz="2400" dirty="0" smtClean="0"/>
              <a:t>Когда </a:t>
            </a:r>
            <a:r>
              <a:rPr lang="en-US" sz="4000" dirty="0" smtClean="0"/>
              <a:t> |</a:t>
            </a:r>
            <a:r>
              <a:rPr lang="ru-RU" sz="2800" dirty="0" smtClean="0"/>
              <a:t>Е</a:t>
            </a:r>
            <a:r>
              <a:rPr lang="ru-RU" sz="2400" dirty="0" smtClean="0"/>
              <a:t>р</a:t>
            </a:r>
            <a:r>
              <a:rPr lang="ru-RU" sz="2800" dirty="0" smtClean="0"/>
              <a:t>&gt;1</a:t>
            </a:r>
            <a:r>
              <a:rPr lang="en-US" sz="3600" dirty="0" smtClean="0"/>
              <a:t>|</a:t>
            </a:r>
            <a:r>
              <a:rPr lang="ru-RU" sz="2800" dirty="0" smtClean="0"/>
              <a:t>,</a:t>
            </a:r>
            <a:r>
              <a:rPr lang="en-US" sz="4000" dirty="0" smtClean="0"/>
              <a:t> </a:t>
            </a:r>
            <a:r>
              <a:rPr lang="ru-RU" sz="2400" dirty="0" smtClean="0"/>
              <a:t>то спрос эластичен, и продавцу для повышения выручки, нужно уменьшить цену;</a:t>
            </a:r>
          </a:p>
          <a:p>
            <a:pPr>
              <a:buNone/>
            </a:pPr>
            <a:r>
              <a:rPr lang="ru-RU" sz="2400" dirty="0" smtClean="0"/>
              <a:t>Когда </a:t>
            </a:r>
            <a:r>
              <a:rPr lang="en-US" dirty="0" smtClean="0"/>
              <a:t>|</a:t>
            </a:r>
            <a:r>
              <a:rPr lang="ru-RU" dirty="0" smtClean="0"/>
              <a:t>Е</a:t>
            </a:r>
            <a:r>
              <a:rPr lang="ru-RU" sz="2400" dirty="0" smtClean="0"/>
              <a:t>р</a:t>
            </a:r>
            <a:r>
              <a:rPr lang="ru-RU" dirty="0" smtClean="0"/>
              <a:t>&lt;1</a:t>
            </a:r>
            <a:r>
              <a:rPr lang="en-US" dirty="0" smtClean="0"/>
              <a:t> |</a:t>
            </a:r>
            <a:r>
              <a:rPr lang="ru-RU" dirty="0" smtClean="0"/>
              <a:t>, </a:t>
            </a:r>
            <a:r>
              <a:rPr lang="ru-RU" sz="2400" dirty="0" smtClean="0"/>
              <a:t>то спрос не эластичен, и продавцу для увеличения выручки нужно повысить цену.</a:t>
            </a:r>
            <a:endParaRPr lang="en-US" sz="2400" dirty="0" smtClean="0"/>
          </a:p>
          <a:p>
            <a:pPr>
              <a:buNone/>
            </a:pPr>
            <a:r>
              <a:rPr lang="en-US" sz="2000" dirty="0" smtClean="0"/>
              <a:t>          </a:t>
            </a:r>
            <a:endParaRPr lang="en-US" dirty="0" smtClean="0"/>
          </a:p>
          <a:p>
            <a:pPr>
              <a:buNone/>
            </a:pPr>
            <a:r>
              <a:rPr lang="en-US" sz="2000" dirty="0" smtClean="0"/>
              <a:t>  </a:t>
            </a:r>
            <a:endParaRPr lang="ru-RU" sz="20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571744"/>
            <a:ext cx="464347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/>
              <a:t>Расчет эластичности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57158" y="1428736"/>
            <a:ext cx="4038600" cy="5257800"/>
          </a:xfrm>
          <a:effectLst>
            <a:innerShdw blurRad="114300">
              <a:prstClr val="black"/>
            </a:innerShdw>
          </a:effectLst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«Дуговая эластичность»- </a:t>
            </a:r>
            <a:r>
              <a:rPr lang="ru-RU" sz="2000" dirty="0" smtClean="0"/>
              <a:t>рассчитывается средняя эластичность на отрезке кривой спроса:</a:t>
            </a:r>
            <a:endParaRPr lang="en-US" sz="2000" dirty="0" smtClean="0"/>
          </a:p>
          <a:p>
            <a:pPr>
              <a:buNone/>
            </a:pPr>
            <a:r>
              <a:rPr lang="en-US" sz="3600" dirty="0" smtClean="0"/>
              <a:t>   </a:t>
            </a:r>
            <a:r>
              <a:rPr lang="en-US" sz="3200" dirty="0" err="1" smtClean="0"/>
              <a:t>E</a:t>
            </a:r>
            <a:r>
              <a:rPr lang="en-US" sz="2400" dirty="0" err="1" smtClean="0"/>
              <a:t>dp</a:t>
            </a:r>
            <a:r>
              <a:rPr lang="en-US" sz="2400" dirty="0" smtClean="0"/>
              <a:t>=((Q2-Q1)</a:t>
            </a:r>
            <a:r>
              <a:rPr lang="ru-RU" sz="2400" dirty="0" smtClean="0"/>
              <a:t>/(</a:t>
            </a:r>
            <a:r>
              <a:rPr lang="en-US" sz="2400" dirty="0" smtClean="0"/>
              <a:t>P2-P1))*((P2+P1)</a:t>
            </a:r>
            <a:r>
              <a:rPr lang="ru-RU" sz="2400" dirty="0" smtClean="0"/>
              <a:t>/</a:t>
            </a:r>
            <a:r>
              <a:rPr lang="en-US" sz="2400" dirty="0" smtClean="0"/>
              <a:t>(Q2+Q1))</a:t>
            </a:r>
          </a:p>
          <a:p>
            <a:pPr>
              <a:buNone/>
            </a:pPr>
            <a:r>
              <a:rPr lang="en-US" sz="2000" dirty="0" smtClean="0"/>
              <a:t>P</a:t>
            </a:r>
          </a:p>
          <a:p>
            <a:pPr>
              <a:buNone/>
            </a:pPr>
            <a:r>
              <a:rPr lang="en-US" sz="2000" dirty="0" smtClean="0"/>
              <a:t>P1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P2  </a:t>
            </a:r>
          </a:p>
          <a:p>
            <a:pPr>
              <a:buNone/>
            </a:pPr>
            <a:r>
              <a:rPr lang="en-US" sz="2000" dirty="0" smtClean="0"/>
              <a:t>                                       D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            Q1    Q2                    Q</a:t>
            </a:r>
          </a:p>
          <a:p>
            <a:pPr>
              <a:buNone/>
            </a:pPr>
            <a:r>
              <a:rPr lang="en-US" sz="2400" dirty="0" smtClean="0"/>
              <a:t>             </a:t>
            </a: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714876" y="1428736"/>
            <a:ext cx="4257676" cy="5143536"/>
          </a:xfrm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«Точечная эластичность»- </a:t>
            </a:r>
            <a:r>
              <a:rPr lang="ru-RU" sz="2000" dirty="0" smtClean="0"/>
              <a:t>измеряется в точке кривой спроса и предложения: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en-US" dirty="0" err="1" smtClean="0"/>
              <a:t>E</a:t>
            </a:r>
            <a:r>
              <a:rPr lang="en-US" sz="2000" dirty="0" err="1" smtClean="0"/>
              <a:t>dp</a:t>
            </a:r>
            <a:r>
              <a:rPr lang="en-US" dirty="0" smtClean="0"/>
              <a:t>=</a:t>
            </a:r>
            <a:r>
              <a:rPr lang="en-US" dirty="0" err="1" smtClean="0"/>
              <a:t>Q`</a:t>
            </a:r>
            <a:r>
              <a:rPr lang="en-US" sz="2000" dirty="0" err="1" smtClean="0"/>
              <a:t>d</a:t>
            </a:r>
            <a:r>
              <a:rPr lang="en-US" dirty="0" smtClean="0"/>
              <a:t>(P</a:t>
            </a:r>
            <a:r>
              <a:rPr lang="en-US" sz="2000" dirty="0" smtClean="0"/>
              <a:t>1</a:t>
            </a:r>
            <a:r>
              <a:rPr lang="en-US" dirty="0" smtClean="0"/>
              <a:t>) *(P</a:t>
            </a:r>
            <a:r>
              <a:rPr lang="en-US" sz="2000" dirty="0" smtClean="0"/>
              <a:t>1</a:t>
            </a:r>
            <a:r>
              <a:rPr lang="en-US" dirty="0" smtClean="0"/>
              <a:t>/Q</a:t>
            </a:r>
            <a:r>
              <a:rPr lang="en-US" sz="2000" dirty="0" smtClean="0"/>
              <a:t>1</a:t>
            </a:r>
            <a:r>
              <a:rPr lang="en-US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</a:t>
            </a:r>
            <a:r>
              <a:rPr lang="en-US" sz="2000" dirty="0" smtClean="0"/>
              <a:t>P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    P</a:t>
            </a:r>
            <a:r>
              <a:rPr lang="en-US" sz="1400" dirty="0" smtClean="0"/>
              <a:t>1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                    Q</a:t>
            </a:r>
            <a:r>
              <a:rPr lang="en-US" sz="1400" dirty="0" smtClean="0"/>
              <a:t>1</a:t>
            </a:r>
            <a:r>
              <a:rPr lang="en-US" sz="2000" dirty="0" smtClean="0"/>
              <a:t>                            Q</a:t>
            </a:r>
            <a:endParaRPr lang="ru-RU" sz="20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 flipH="1" flipV="1">
            <a:off x="-142908" y="4929198"/>
            <a:ext cx="200026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785786" y="5929330"/>
            <a:ext cx="285752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Дуга 11"/>
          <p:cNvSpPr/>
          <p:nvPr/>
        </p:nvSpPr>
        <p:spPr>
          <a:xfrm rot="10800000">
            <a:off x="1285852" y="2714620"/>
            <a:ext cx="4173067" cy="2922988"/>
          </a:xfrm>
          <a:prstGeom prst="arc">
            <a:avLst>
              <a:gd name="adj1" fmla="val 16663280"/>
              <a:gd name="adj2" fmla="val 1159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857224" y="4786322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857224" y="5357826"/>
            <a:ext cx="11430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857224" y="5286388"/>
            <a:ext cx="114300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1714480" y="5643578"/>
            <a:ext cx="5715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000628" y="5929330"/>
            <a:ext cx="264320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 flipH="1" flipV="1">
            <a:off x="3964777" y="4893479"/>
            <a:ext cx="207170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Дуга 25"/>
          <p:cNvSpPr/>
          <p:nvPr/>
        </p:nvSpPr>
        <p:spPr>
          <a:xfrm rot="11048069">
            <a:off x="5410118" y="2913958"/>
            <a:ext cx="3643338" cy="2643206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5000628" y="4857760"/>
            <a:ext cx="6429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5143504" y="5357826"/>
            <a:ext cx="10001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4714876" y="1428736"/>
            <a:ext cx="4286280" cy="5143536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357158" y="1428736"/>
            <a:ext cx="4071966" cy="5143536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230</TotalTime>
  <Words>841</Words>
  <PresentationFormat>Экран (4:3)</PresentationFormat>
  <Paragraphs>119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Федеральное агентство по образованию Российской Федерации Челябинский государственный университет Институт Экономики отраслей, бизнеса и администрирования Кафедра экономики отраслей и рынков</vt:lpstr>
      <vt:lpstr>Спрос – это платежеспособная потребность покупателей в данном товаре при данной цене.</vt:lpstr>
      <vt:lpstr>Слайд 3</vt:lpstr>
      <vt:lpstr>Факторы изменения спроса</vt:lpstr>
      <vt:lpstr>Слайд 5</vt:lpstr>
      <vt:lpstr>Ценовая эластичность- это изменение величины спроса под влиянием динамики цены;  - Это мера реакции спроса одной переменной на изменение другой;  - Это мера реакции спроса на изменение его факторов.</vt:lpstr>
      <vt:lpstr>Спрос</vt:lpstr>
      <vt:lpstr>Эластичность спроса по цене</vt:lpstr>
      <vt:lpstr>Расчет эластичности</vt:lpstr>
      <vt:lpstr>Эластичность спроса по доходу -это мера реакции спроса на изменение дохода потребителей</vt:lpstr>
      <vt:lpstr>Перекрестная эластичность спроса –показывает меру реакции спроса на изменение цены другого товара</vt:lpstr>
      <vt:lpstr>Список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Федеральное агентство по образованию Российской Федерации Челябинский государственный университет Институт Экономики отраслей, бизнеса и администрирования Кафедра экономики отраслей и рынков</dc:title>
  <dc:creator>45</dc:creator>
  <cp:lastModifiedBy>45</cp:lastModifiedBy>
  <cp:revision>46</cp:revision>
  <dcterms:created xsi:type="dcterms:W3CDTF">2010-03-01T09:13:04Z</dcterms:created>
  <dcterms:modified xsi:type="dcterms:W3CDTF">2010-03-02T11:00:13Z</dcterms:modified>
</cp:coreProperties>
</file>