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26"/>
  </p:notesMasterIdLst>
  <p:sldIdLst>
    <p:sldId id="256" r:id="rId2"/>
    <p:sldId id="263" r:id="rId3"/>
    <p:sldId id="280" r:id="rId4"/>
    <p:sldId id="279" r:id="rId5"/>
    <p:sldId id="281" r:id="rId6"/>
    <p:sldId id="278" r:id="rId7"/>
    <p:sldId id="277" r:id="rId8"/>
    <p:sldId id="282" r:id="rId9"/>
    <p:sldId id="276" r:id="rId10"/>
    <p:sldId id="283" r:id="rId11"/>
    <p:sldId id="275" r:id="rId12"/>
    <p:sldId id="259" r:id="rId13"/>
    <p:sldId id="284" r:id="rId14"/>
    <p:sldId id="260" r:id="rId15"/>
    <p:sldId id="261" r:id="rId16"/>
    <p:sldId id="262" r:id="rId17"/>
    <p:sldId id="264" r:id="rId18"/>
    <p:sldId id="265" r:id="rId19"/>
    <p:sldId id="267" r:id="rId20"/>
    <p:sldId id="268" r:id="rId21"/>
    <p:sldId id="269" r:id="rId22"/>
    <p:sldId id="270" r:id="rId23"/>
    <p:sldId id="271" r:id="rId24"/>
    <p:sldId id="27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598" autoAdjust="0"/>
    <p:restoredTop sz="94660"/>
  </p:normalViewPr>
  <p:slideViewPr>
    <p:cSldViewPr>
      <p:cViewPr varScale="1">
        <p:scale>
          <a:sx n="87" d="100"/>
          <a:sy n="87" d="100"/>
        </p:scale>
        <p:origin x="-84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C4AD7-0D3F-48CD-A1A1-40B8223D0903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2A37B-8F31-46B9-A49A-A0C518FB7A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fld id="{6AE18138-7386-4BA7-A38E-DF0F92314766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2A37B-8F31-46B9-A49A-A0C518FB7A7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12B484B-8C57-4250-A74A-E5B84341F55E}" type="datetimeFigureOut">
              <a:rPr lang="ru-RU" smtClean="0"/>
              <a:pPr/>
              <a:t>30.08.2011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045D54EC-75D4-464B-955E-408C413CF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ransition spd="slow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571480"/>
            <a:ext cx="7772400" cy="492922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Министерство высшего и среднего специального образования Республики Узбекистан</a:t>
            </a:r>
            <a:br>
              <a:rPr lang="ru-RU" sz="1800" b="1" dirty="0" smtClean="0"/>
            </a:br>
            <a:r>
              <a:rPr lang="ru-RU" sz="1800" b="1" dirty="0" smtClean="0"/>
              <a:t>Филиал РГУ нефти и газа в городе Ташкенте</a:t>
            </a:r>
            <a:br>
              <a:rPr lang="ru-RU" sz="1800" b="1" dirty="0" smtClean="0"/>
            </a:br>
            <a:r>
              <a:rPr lang="ru-RU" sz="1800" b="1" dirty="0" smtClean="0"/>
              <a:t>Отделение «Технологии геологической и геофизической разведки»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endParaRPr lang="ru-RU" sz="1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2237434"/>
          </a:xfrm>
        </p:spPr>
        <p:txBody>
          <a:bodyPr>
            <a:normAutofit fontScale="25000" lnSpcReduction="20000"/>
          </a:bodyPr>
          <a:lstStyle/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pPr algn="ctr"/>
            <a:endParaRPr lang="en-US" sz="11200" b="1" cap="all" dirty="0" smtClean="0"/>
          </a:p>
          <a:p>
            <a:r>
              <a:rPr lang="ru-RU" sz="4800" dirty="0" smtClean="0"/>
              <a:t> </a:t>
            </a:r>
          </a:p>
          <a:p>
            <a:r>
              <a:rPr lang="ru-RU" sz="4800" dirty="0" smtClean="0"/>
              <a:t> </a:t>
            </a:r>
          </a:p>
          <a:p>
            <a:pPr algn="ctr"/>
            <a:endParaRPr lang="en-US" sz="6400" b="1" dirty="0" smtClean="0"/>
          </a:p>
          <a:p>
            <a:pPr algn="ctr"/>
            <a:endParaRPr lang="en-US" sz="6400" b="1" dirty="0" smtClean="0"/>
          </a:p>
          <a:p>
            <a:pPr algn="ctr"/>
            <a:endParaRPr lang="en-US" sz="6400" b="1" dirty="0" smtClean="0"/>
          </a:p>
          <a:p>
            <a:pPr algn="ctr"/>
            <a:endParaRPr lang="en-US" sz="6400" b="1" dirty="0" smtClean="0"/>
          </a:p>
          <a:p>
            <a:pPr algn="ctr"/>
            <a:endParaRPr lang="en-US" sz="6400" b="1" dirty="0" smtClean="0"/>
          </a:p>
          <a:p>
            <a:pPr algn="ctr"/>
            <a:endParaRPr lang="en-US" sz="6400" b="1" dirty="0" smtClean="0"/>
          </a:p>
          <a:p>
            <a:pPr algn="ctr"/>
            <a:endParaRPr lang="en-US" sz="6400" b="1" dirty="0" smtClean="0"/>
          </a:p>
          <a:p>
            <a:pPr algn="ctr"/>
            <a:r>
              <a:rPr lang="ru-RU" sz="6400" b="1" dirty="0" smtClean="0"/>
              <a:t>для студентов в области образования по направлению </a:t>
            </a:r>
            <a:endParaRPr lang="ru-RU" sz="6400" dirty="0" smtClean="0"/>
          </a:p>
          <a:p>
            <a:pPr algn="ctr"/>
            <a:r>
              <a:rPr lang="ru-RU" sz="6400" b="1" dirty="0" smtClean="0"/>
              <a:t> </a:t>
            </a:r>
            <a:endParaRPr lang="ru-RU" sz="6400" dirty="0" smtClean="0"/>
          </a:p>
          <a:p>
            <a:pPr algn="ctr"/>
            <a:r>
              <a:rPr lang="ru-RU" sz="6400" b="1" dirty="0" smtClean="0"/>
              <a:t>Специальности:</a:t>
            </a:r>
            <a:endParaRPr lang="ru-RU" sz="6400" dirty="0" smtClean="0"/>
          </a:p>
          <a:p>
            <a:pPr algn="ctr"/>
            <a:r>
              <a:rPr lang="ru-RU" sz="6400" b="1" dirty="0" smtClean="0"/>
              <a:t>РБ</a:t>
            </a:r>
            <a:r>
              <a:rPr lang="uz-Cyrl-UZ" sz="6400" b="1" dirty="0" smtClean="0"/>
              <a:t>/РГ/РН</a:t>
            </a:r>
            <a:r>
              <a:rPr lang="ru-RU" sz="6400" b="1" dirty="0" smtClean="0"/>
              <a:t>-</a:t>
            </a:r>
            <a:r>
              <a:rPr lang="uz-Cyrl-UZ" sz="6400" b="1" dirty="0" smtClean="0"/>
              <a:t>11</a:t>
            </a:r>
            <a:r>
              <a:rPr lang="ru-RU" sz="6400" b="1" dirty="0" smtClean="0"/>
              <a:t>-01</a:t>
            </a:r>
            <a:r>
              <a:rPr lang="uz-Cyrl-UZ" sz="6400" b="1" dirty="0" smtClean="0"/>
              <a:t>/02 (Бакалавр)</a:t>
            </a:r>
            <a:endParaRPr lang="ru-RU" sz="6400" dirty="0" smtClean="0"/>
          </a:p>
          <a:p>
            <a:pPr algn="ctr"/>
            <a:r>
              <a:rPr lang="uz-Cyrl-UZ" sz="6400" b="1" dirty="0" smtClean="0"/>
              <a:t> </a:t>
            </a:r>
            <a:endParaRPr lang="ru-RU" sz="6400" dirty="0" smtClean="0"/>
          </a:p>
          <a:p>
            <a:pPr algn="ctr"/>
            <a:r>
              <a:rPr lang="ru-RU" sz="6400" dirty="0" smtClean="0"/>
              <a:t> </a:t>
            </a:r>
          </a:p>
          <a:p>
            <a:pPr algn="ctr"/>
            <a:r>
              <a:rPr lang="ru-RU" sz="6400" b="1" dirty="0" smtClean="0"/>
              <a:t> </a:t>
            </a:r>
            <a:endParaRPr lang="ru-RU" sz="6400" dirty="0" smtClean="0"/>
          </a:p>
          <a:p>
            <a:pPr algn="ctr"/>
            <a:r>
              <a:rPr lang="ru-RU" sz="6400" b="1" dirty="0" smtClean="0"/>
              <a:t>    Составитель: проф.</a:t>
            </a:r>
            <a:r>
              <a:rPr lang="uz-Cyrl-UZ" sz="6400" b="1" dirty="0" smtClean="0"/>
              <a:t> ХУСАНОВ </a:t>
            </a:r>
            <a:r>
              <a:rPr lang="uz-Cyrl-UZ" sz="6400" b="1" dirty="0"/>
              <a:t>С.Т.</a:t>
            </a:r>
            <a:endParaRPr lang="ru-RU" sz="6400" dirty="0" smtClean="0"/>
          </a:p>
          <a:p>
            <a:r>
              <a:rPr lang="ru-RU" sz="4800" b="1" dirty="0" smtClean="0"/>
              <a:t> </a:t>
            </a:r>
            <a:endParaRPr lang="ru-RU" sz="4800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521058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 smtClean="0"/>
              <a:t>«геология</a:t>
            </a:r>
            <a:r>
              <a:rPr lang="ru-RU" b="1" dirty="0" smtClean="0"/>
              <a:t>»</a:t>
            </a:r>
            <a:endParaRPr lang="ru-RU" dirty="0" smtClean="0"/>
          </a:p>
        </p:txBody>
      </p:sp>
      <p:pic>
        <p:nvPicPr>
          <p:cNvPr id="5" name="~PP1443.WAV">
            <a:hlinkClick r:id="" action="ppaction://media"/>
          </p:cNvPr>
          <p:cNvPicPr>
            <a:picLocks noRot="1" noChangeAspect="1"/>
          </p:cNvPicPr>
          <p:nvPr>
            <a:wavAudioFile r:embed="rId1" name="~PP1443.WAV"/>
          </p:nvPr>
        </p:nvPicPr>
        <p:blipFill>
          <a:blip r:embed="rId4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85728"/>
            <a:ext cx="7772400" cy="45720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В последние годы на вооружение геологических лабораторий</a:t>
            </a:r>
            <a:br>
              <a:rPr lang="ru-RU" sz="1600" dirty="0" smtClean="0"/>
            </a:br>
            <a:r>
              <a:rPr lang="ru-RU" sz="1600" dirty="0" smtClean="0"/>
              <a:t>поступили сложные и совершенные приборы. К ним относятся масс-</a:t>
            </a:r>
            <a:br>
              <a:rPr lang="ru-RU" sz="1600" dirty="0" smtClean="0"/>
            </a:br>
            <a:r>
              <a:rPr lang="ru-RU" sz="1600" dirty="0" smtClean="0"/>
              <a:t>спектрометры, с помощью которых определяют изотопный состав</a:t>
            </a:r>
            <a:br>
              <a:rPr lang="ru-RU" sz="1600" dirty="0" smtClean="0"/>
            </a:br>
            <a:r>
              <a:rPr lang="ru-RU" sz="1600" dirty="0" smtClean="0"/>
              <a:t>минералов, горных пород и руд, сканирующие электронные </a:t>
            </a:r>
            <a:r>
              <a:rPr lang="ru-RU" sz="1600" dirty="0" err="1" smtClean="0"/>
              <a:t>мик</a:t>
            </a:r>
            <a:r>
              <a:rPr lang="ru-RU" sz="1600" dirty="0" smtClean="0"/>
              <a:t>­</a:t>
            </a:r>
            <a:br>
              <a:rPr lang="ru-RU" sz="1600" dirty="0" smtClean="0"/>
            </a:br>
            <a:r>
              <a:rPr lang="ru-RU" sz="1600" dirty="0" err="1" smtClean="0"/>
              <a:t>роскопы</a:t>
            </a:r>
            <a:r>
              <a:rPr lang="ru-RU" sz="1600" dirty="0" smtClean="0"/>
              <a:t>, </a:t>
            </a:r>
            <a:r>
              <a:rPr lang="ru-RU" sz="1600" dirty="0" err="1" smtClean="0"/>
              <a:t>микроанализаторы-микрозонды</a:t>
            </a:r>
            <a:r>
              <a:rPr lang="ru-RU" sz="1600" dirty="0" smtClean="0"/>
              <a:t>, применяемые для </a:t>
            </a:r>
            <a:r>
              <a:rPr lang="ru-RU" sz="1600" dirty="0" err="1" smtClean="0"/>
              <a:t>опре</a:t>
            </a:r>
            <a:r>
              <a:rPr lang="ru-RU" sz="1600" dirty="0" smtClean="0"/>
              <a:t>­</a:t>
            </a:r>
            <a:br>
              <a:rPr lang="ru-RU" sz="1600" dirty="0" smtClean="0"/>
            </a:br>
            <a:r>
              <a:rPr lang="ru-RU" sz="1600" dirty="0" smtClean="0"/>
              <a:t>деления редких и рассеянных химических элементов. Практически</a:t>
            </a:r>
            <a:br>
              <a:rPr lang="ru-RU" sz="1600" dirty="0" smtClean="0"/>
            </a:br>
            <a:r>
              <a:rPr lang="ru-RU" sz="1600" dirty="0" smtClean="0"/>
              <a:t>все получаемые результаты химических анализов и геологических</a:t>
            </a:r>
            <a:br>
              <a:rPr lang="ru-RU" sz="1600" dirty="0" smtClean="0"/>
            </a:br>
            <a:r>
              <a:rPr lang="ru-RU" sz="1600" dirty="0" smtClean="0"/>
              <a:t>наблюдений обрабатывают и анализируют, используя компьютер­</a:t>
            </a:r>
            <a:br>
              <a:rPr lang="ru-RU" sz="1600" dirty="0" smtClean="0"/>
            </a:br>
            <a:r>
              <a:rPr lang="ru-RU" sz="1600" dirty="0" err="1" smtClean="0"/>
              <a:t>ные</a:t>
            </a:r>
            <a:r>
              <a:rPr lang="ru-RU" sz="1600" dirty="0" smtClean="0"/>
              <a:t> технологии.	</a:t>
            </a:r>
          </a:p>
          <a:p>
            <a:r>
              <a:rPr lang="ru-RU" sz="1600" dirty="0" smtClean="0"/>
              <a:t>Для того чтобы дать исчерпывающую характеристику геологических условий для создания геологической модели прошлого, очень важное значение имеют данные о строении поверхности и недр других планет земной группы Солнечной систе­мы, которые в настоящее время находятся на тех же стадиях, которые пережила Земля ранее. Этот метод анализа получил название </a:t>
            </a:r>
            <a:r>
              <a:rPr lang="ru-RU" sz="1600" b="1" i="1" dirty="0" smtClean="0"/>
              <a:t>сравни­тельной планетологии.</a:t>
            </a: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ransition spd="slow"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85728"/>
            <a:ext cx="7772400" cy="5357850"/>
          </a:xfrm>
        </p:spPr>
        <p:txBody>
          <a:bodyPr>
            <a:normAutofit lnSpcReduction="10000"/>
          </a:bodyPr>
          <a:lstStyle/>
          <a:p>
            <a:r>
              <a:rPr lang="ru-RU" sz="1600" dirty="0" smtClean="0"/>
              <a:t>Важное место в теоретической и практической геологии в насто­ящее время занимают </a:t>
            </a:r>
            <a:r>
              <a:rPr lang="ru-RU" sz="1600" b="1" i="1" dirty="0" smtClean="0"/>
              <a:t>экспериментальные исследования</a:t>
            </a:r>
            <a:r>
              <a:rPr lang="ru-RU" sz="1600" i="1" dirty="0" smtClean="0"/>
              <a:t> </a:t>
            </a:r>
            <a:r>
              <a:rPr lang="ru-RU" sz="1600" dirty="0" smtClean="0"/>
              <a:t>или </a:t>
            </a:r>
            <a:r>
              <a:rPr lang="ru-RU" sz="1600" b="1" i="1" dirty="0" smtClean="0"/>
              <a:t>физичес­кое моделирование</a:t>
            </a:r>
            <a:r>
              <a:rPr lang="ru-RU" sz="1600" i="1" dirty="0" smtClean="0"/>
              <a:t>. </a:t>
            </a:r>
            <a:r>
              <a:rPr lang="ru-RU" sz="1600" dirty="0" smtClean="0"/>
              <a:t>Они успешно применяются в минералогии, ког­да осуществляется синтез минералов, например получение искусст­венных алмазов, рубинов, сапфиров, топаза, кварца и т.д., в петроло­гии — плавление и синтез горных пород, в том числе и пород, залега­ющих на больших глубинах, в геотектонике — воспроизведение де­формаций горных пород, поглощение и преобразование горных по­род, слагающих </a:t>
            </a:r>
            <a:r>
              <a:rPr lang="ru-RU" sz="1600" dirty="0" err="1" smtClean="0"/>
              <a:t>литосферные</a:t>
            </a:r>
            <a:r>
              <a:rPr lang="ru-RU" sz="1600" dirty="0" smtClean="0"/>
              <a:t> плиты. Особенно большое распрост­ранение имеет </a:t>
            </a:r>
            <a:r>
              <a:rPr lang="ru-RU" sz="1600" b="1" i="1" dirty="0" smtClean="0"/>
              <a:t>математическое</a:t>
            </a:r>
            <a:r>
              <a:rPr lang="ru-RU" sz="1600" i="1" dirty="0" smtClean="0"/>
              <a:t>, </a:t>
            </a:r>
            <a:r>
              <a:rPr lang="ru-RU" sz="1600" dirty="0" smtClean="0"/>
              <a:t>или </a:t>
            </a:r>
            <a:r>
              <a:rPr lang="ru-RU" sz="1600" b="1" dirty="0" smtClean="0"/>
              <a:t>компьютерное, </a:t>
            </a:r>
            <a:r>
              <a:rPr lang="ru-RU" sz="1600" b="1" i="1" dirty="0" smtClean="0"/>
              <a:t>моделирование</a:t>
            </a:r>
            <a:endParaRPr lang="ru-RU" sz="1600" dirty="0" smtClean="0"/>
          </a:p>
          <a:p>
            <a:r>
              <a:rPr lang="ru-RU" sz="1600" b="1" dirty="0" smtClean="0"/>
              <a:t> </a:t>
            </a:r>
            <a:r>
              <a:rPr lang="ru-RU" sz="1600" dirty="0" smtClean="0"/>
              <a:t>Важное место в теоретической и практической геологии в насто­ящее время занимают </a:t>
            </a:r>
            <a:r>
              <a:rPr lang="ru-RU" sz="1600" b="1" i="1" dirty="0" smtClean="0"/>
              <a:t>экспериментальные исследования</a:t>
            </a:r>
            <a:r>
              <a:rPr lang="ru-RU" sz="1600" i="1" dirty="0" smtClean="0"/>
              <a:t> </a:t>
            </a:r>
            <a:r>
              <a:rPr lang="ru-RU" sz="1600" dirty="0" smtClean="0"/>
              <a:t>или </a:t>
            </a:r>
            <a:r>
              <a:rPr lang="ru-RU" sz="1600" b="1" i="1" dirty="0" smtClean="0"/>
              <a:t>физичес­кое моделирование</a:t>
            </a:r>
            <a:r>
              <a:rPr lang="ru-RU" sz="1600" i="1" dirty="0" smtClean="0"/>
              <a:t>. </a:t>
            </a:r>
            <a:r>
              <a:rPr lang="ru-RU" sz="1600" dirty="0" smtClean="0"/>
              <a:t>Они успешно применяются в минералогии, ког­да осуществляется синтез минералов, например получение искусст­венных алмазов, рубинов, сапфиров, топаза, кварца и т.д., в петроло­гии — плавление и синтез горных пород, в том числе и пород, залега­ющих на больших глубинах, в геотектонике — воспроизведение де­формаций горных пород, поглощение и преобразование горных по­род, слагающих </a:t>
            </a:r>
            <a:r>
              <a:rPr lang="ru-RU" sz="1600" dirty="0" err="1" smtClean="0"/>
              <a:t>литосферные</a:t>
            </a:r>
            <a:r>
              <a:rPr lang="ru-RU" sz="1600" dirty="0" smtClean="0"/>
              <a:t> плиты. Особенно большое распрост­ранение имеет </a:t>
            </a:r>
            <a:r>
              <a:rPr lang="ru-RU" sz="1600" b="1" i="1" dirty="0" smtClean="0"/>
              <a:t>математическое</a:t>
            </a:r>
            <a:r>
              <a:rPr lang="ru-RU" sz="1600" i="1" dirty="0" smtClean="0"/>
              <a:t>, </a:t>
            </a:r>
            <a:r>
              <a:rPr lang="ru-RU" sz="1600" dirty="0" smtClean="0"/>
              <a:t>или </a:t>
            </a:r>
            <a:r>
              <a:rPr lang="ru-RU" sz="1600" b="1" dirty="0" smtClean="0"/>
              <a:t>компьютерное, </a:t>
            </a:r>
            <a:r>
              <a:rPr lang="ru-RU" sz="1600" b="1" i="1" dirty="0" smtClean="0"/>
              <a:t>моделирование</a:t>
            </a:r>
            <a:endParaRPr lang="ru-RU" sz="1600" dirty="0" smtClean="0"/>
          </a:p>
          <a:p>
            <a:r>
              <a:rPr lang="ru-RU" sz="1600" b="1" dirty="0" smtClean="0"/>
              <a:t> </a:t>
            </a:r>
            <a:endParaRPr lang="ru-RU" sz="16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928718"/>
            <a:ext cx="8229600" cy="230031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1600" b="1" dirty="0" smtClean="0"/>
              <a:t>Часть первая.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ВСЕЛЕННАЯ. СОЛНЕЧНАЯ СИСТЕМА. ПЛАНЕТЫ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14400" y="357166"/>
            <a:ext cx="7772400" cy="5998394"/>
          </a:xfrm>
        </p:spPr>
        <p:txBody>
          <a:bodyPr>
            <a:normAutofit fontScale="32500" lnSpcReduction="20000"/>
          </a:bodyPr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sz="5600" b="1" dirty="0" smtClean="0"/>
              <a:t>1.СТРОЕНИЕ И СОСТАВ ВСЕЛЕННОЙ</a:t>
            </a:r>
            <a:endParaRPr lang="ru-RU" sz="5600" dirty="0" smtClean="0"/>
          </a:p>
          <a:p>
            <a:pPr algn="just"/>
            <a:r>
              <a:rPr lang="ru-RU" sz="4900" b="1" dirty="0" smtClean="0"/>
              <a:t>Возникновение Вселенной.</a:t>
            </a:r>
            <a:r>
              <a:rPr lang="ru-RU" sz="4900" dirty="0" smtClean="0"/>
              <a:t> В наблюдаемой форме Вселенная возникла около 15-20 млрд. лет назад. До этого времени все ее вещество находилось в условиях бес­конечно больших температур и плотностей, которые современная физика не может описать. Такое состояние вещества называется сингулярным.</a:t>
            </a:r>
          </a:p>
          <a:p>
            <a:pPr algn="just"/>
            <a:r>
              <a:rPr lang="ru-RU" sz="4900" b="1" dirty="0" smtClean="0"/>
              <a:t>Теория расширяющейся Вселенной</a:t>
            </a:r>
            <a:r>
              <a:rPr lang="ru-RU" sz="4900" dirty="0" smtClean="0"/>
              <a:t> или </a:t>
            </a:r>
            <a:r>
              <a:rPr lang="ru-RU" sz="4900" b="1" dirty="0" smtClean="0"/>
              <a:t>Большого Взрыва</a:t>
            </a:r>
            <a:r>
              <a:rPr lang="ru-RU" sz="4900" i="1" dirty="0" smtClean="0"/>
              <a:t>, </a:t>
            </a:r>
            <a:r>
              <a:rPr lang="ru-RU" sz="4900" dirty="0" smtClean="0"/>
              <a:t>впервые была создана в России в 1922 г. А. А. Фридманом. С какого-то момента, отстоящего от нас на 15-20 млрд. лет, вещество, находящееся в сингулярном состоянии, подверглось внезапному расширению, которое в самых общих чертах можно сравнить со взрывом. Доказательство этого явления связано с хорошо известным из физики эффектом </a:t>
            </a:r>
            <a:r>
              <a:rPr lang="ru-RU" sz="4900" dirty="0" err="1" smtClean="0"/>
              <a:t>Допплера</a:t>
            </a:r>
            <a:r>
              <a:rPr lang="ru-RU" sz="4900" dirty="0" smtClean="0"/>
              <a:t>, заключающимся в том, что спектральные линии поглощения в наблюдаемых спектрах удаляющегося от нас объекта всегда </a:t>
            </a:r>
            <a:r>
              <a:rPr lang="ru-RU" sz="4900" dirty="0" err="1" smtClean="0"/>
              <a:t>смеща</a:t>
            </a: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 err="1" smtClean="0"/>
              <a:t>ются</a:t>
            </a:r>
            <a:r>
              <a:rPr lang="ru-RU" sz="4900" dirty="0" smtClean="0"/>
              <a:t> в красную сторону, а приближающегося—в </a:t>
            </a:r>
            <a:r>
              <a:rPr lang="ru-RU" sz="4900" dirty="0" err="1" smtClean="0"/>
              <a:t>голубую</a:t>
            </a:r>
            <a:r>
              <a:rPr lang="ru-RU" sz="4900" dirty="0" smtClean="0"/>
              <a:t>. Во всех</a:t>
            </a:r>
            <a:r>
              <a:rPr lang="en-US" sz="4900" dirty="0" smtClean="0"/>
              <a:t> </a:t>
            </a:r>
            <a:r>
              <a:rPr lang="ru-RU" sz="4900" dirty="0" smtClean="0"/>
              <a:t>случаях наблюдения спектральных линий поглощения от галактик и</a:t>
            </a:r>
            <a:r>
              <a:rPr lang="en-US" sz="4900" dirty="0" smtClean="0"/>
              <a:t> </a:t>
            </a:r>
            <a:r>
              <a:rPr lang="ru-RU" sz="4900" dirty="0" smtClean="0"/>
              <a:t>далеких звезд смещение происходит в красную сторону, причем чем</a:t>
            </a:r>
            <a:r>
              <a:rPr lang="en-US" sz="4900" dirty="0" smtClean="0"/>
              <a:t> </a:t>
            </a:r>
            <a:r>
              <a:rPr lang="ru-RU" sz="4900" dirty="0" smtClean="0"/>
              <a:t>дальше отстоит от нас объект наблюдения, тем смещение больше. Все галактики и звезды удаляются от нас, а самые далекие из них движутся с большей скоростью. Это — закон астронома Хаббла, от­крытый им в 1929 г.: </a:t>
            </a:r>
            <a:r>
              <a:rPr lang="en-US" sz="4900" i="1" dirty="0" smtClean="0"/>
              <a:t>v</a:t>
            </a:r>
            <a:r>
              <a:rPr lang="ru-RU" sz="4900" i="1" dirty="0" smtClean="0"/>
              <a:t> = </a:t>
            </a:r>
            <a:r>
              <a:rPr lang="en-US" sz="4900" i="1" dirty="0" smtClean="0"/>
              <a:t>HR</a:t>
            </a:r>
            <a:r>
              <a:rPr lang="ru-RU" sz="4900" i="1" dirty="0" smtClean="0"/>
              <a:t>, </a:t>
            </a:r>
            <a:r>
              <a:rPr lang="ru-RU" sz="4900" dirty="0" smtClean="0"/>
              <a:t>где </a:t>
            </a:r>
            <a:r>
              <a:rPr lang="en-US" sz="4900" i="1" dirty="0" smtClean="0"/>
              <a:t>v</a:t>
            </a:r>
            <a:r>
              <a:rPr lang="ru-RU" sz="4900" i="1" dirty="0" smtClean="0"/>
              <a:t> — </a:t>
            </a:r>
            <a:r>
              <a:rPr lang="ru-RU" sz="4900" dirty="0" smtClean="0"/>
              <a:t>скорость удаления, км/с; </a:t>
            </a:r>
            <a:r>
              <a:rPr lang="en-US" sz="4900" i="1" dirty="0" smtClean="0"/>
              <a:t>R</a:t>
            </a:r>
            <a:r>
              <a:rPr lang="ru-RU" sz="4900" i="1" dirty="0" smtClean="0"/>
              <a:t> — </a:t>
            </a:r>
            <a:r>
              <a:rPr lang="ru-RU" sz="4900" dirty="0" smtClean="0"/>
              <a:t>расстояние до космического объекта, св. лет; </a:t>
            </a:r>
            <a:r>
              <a:rPr lang="ru-RU" sz="4900" i="1" dirty="0" smtClean="0"/>
              <a:t>Н— </a:t>
            </a:r>
            <a:r>
              <a:rPr lang="ru-RU" sz="4900" dirty="0" smtClean="0"/>
              <a:t>коэффициент про­порциональности, или постоянная Хаббла, </a:t>
            </a:r>
            <a:r>
              <a:rPr lang="ru-RU" sz="4900" i="1" dirty="0" smtClean="0"/>
              <a:t>Н= </a:t>
            </a:r>
            <a:r>
              <a:rPr lang="ru-RU" sz="4900" dirty="0" smtClean="0"/>
              <a:t>15 • 10</a:t>
            </a:r>
            <a:r>
              <a:rPr lang="ru-RU" sz="4900" baseline="30000" dirty="0" smtClean="0"/>
              <a:t>-6</a:t>
            </a:r>
            <a:r>
              <a:rPr lang="ru-RU" sz="4900" dirty="0" smtClean="0"/>
              <a:t> км/(с • св. лет</a:t>
            </a:r>
            <a:r>
              <a:rPr lang="ru-RU" sz="4900" dirty="0" smtClean="0"/>
              <a:t>).</a:t>
            </a:r>
            <a:endParaRPr lang="ru-RU" sz="4900" dirty="0" smtClean="0"/>
          </a:p>
        </p:txBody>
      </p:sp>
      <p:pic>
        <p:nvPicPr>
          <p:cNvPr id="4" name="~PP1172.WAV">
            <a:hlinkClick r:id="" action="ppaction://media"/>
          </p:cNvPr>
          <p:cNvPicPr>
            <a:picLocks noRot="1" noChangeAspect="1"/>
          </p:cNvPicPr>
          <p:nvPr>
            <a:wavAudioFile r:embed="rId1" name="~PP1172.WAV"/>
          </p:nvPr>
        </p:nvPicPr>
        <p:blipFill>
          <a:blip r:embed="rId3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14290"/>
            <a:ext cx="7772400" cy="457200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2900" dirty="0" smtClean="0"/>
              <a:t>Следует подчеркнуть, что все галактики разбегаются друг от дру­га, а не от нас как центра наблюдения. Галактика Млечного Пути, в которой находится Солнечная система, — это самая рядовая галак­тика среди миллионов. Наряду с всемирным расширением имеет место всемирное </a:t>
            </a:r>
            <a:r>
              <a:rPr lang="ru-RU" sz="2900" i="1" dirty="0" smtClean="0"/>
              <a:t>тяготение, </a:t>
            </a:r>
            <a:r>
              <a:rPr lang="ru-RU" sz="2900" dirty="0" smtClean="0"/>
              <a:t>взаимное притяжение космических систем, которое стремится затормозить всемирное расширение и обратить его в сжатие. При этом тяготение тем сильнее, чем больше массы и меньше расстояние между ними. Что может ожидать Вселенную в будущем? Ответ на этот вопрос заключается в установлении средней плотности Вселенной и вели­чины уже упоминавшейся выше постоянной Хаббла. Современное значение плотности равно 10</a:t>
            </a:r>
            <a:r>
              <a:rPr lang="ru-RU" sz="2900" baseline="30000" dirty="0" smtClean="0"/>
              <a:t>-29</a:t>
            </a:r>
            <a:r>
              <a:rPr lang="ru-RU" sz="2900" dirty="0" smtClean="0"/>
              <a:t> г/см</a:t>
            </a:r>
            <a:r>
              <a:rPr lang="ru-RU" sz="2900" baseline="30000" dirty="0" smtClean="0"/>
              <a:t>3</a:t>
            </a:r>
            <a:r>
              <a:rPr lang="ru-RU" sz="2900" dirty="0" smtClean="0"/>
              <a:t>, что составляет 10</a:t>
            </a:r>
            <a:r>
              <a:rPr lang="ru-RU" sz="2900" baseline="30000" dirty="0" smtClean="0"/>
              <a:t>-5</a:t>
            </a:r>
            <a:r>
              <a:rPr lang="ru-RU" sz="2900" dirty="0" smtClean="0"/>
              <a:t> атомных единиц массы в 1 см</a:t>
            </a:r>
            <a:r>
              <a:rPr lang="ru-RU" sz="2900" baseline="30000" dirty="0" smtClean="0"/>
              <a:t>3</a:t>
            </a:r>
            <a:r>
              <a:rPr lang="ru-RU" sz="2900" dirty="0" smtClean="0"/>
              <a:t>. Чтобы представить такую плотность, надо 1 г вещества распределить по кубу со стороной 40 000 км! Если средняя плотность будет равна или несколько ниже критической плотности</a:t>
            </a:r>
            <a:r>
              <a:rPr lang="ru-RU" sz="2900" i="1" dirty="0" smtClean="0"/>
              <a:t>, </a:t>
            </a:r>
            <a:r>
              <a:rPr lang="ru-RU" sz="2900" dirty="0" smtClean="0"/>
              <a:t>Вселенная будет только расширяться, а если средняя плотность будет выше критической, то расширение Вселенной со временем прекратится и она начнет сжиматься, возвращаясь к сингулярному состоянию.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~PP2344.WAV">
            <a:hlinkClick r:id="" action="ppaction://media"/>
          </p:cNvPr>
          <p:cNvPicPr>
            <a:picLocks noRot="1" noChangeAspect="1"/>
          </p:cNvPicPr>
          <p:nvPr>
            <a:wavAudioFile r:embed="rId1" name="~PP2344.WAV"/>
          </p:nvPr>
        </p:nvPicPr>
        <p:blipFill>
          <a:blip r:embed="rId3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1026" name="Picture 2" descr="fgth"/>
          <p:cNvPicPr>
            <a:picLocks noChangeAspect="1" noChangeArrowheads="1"/>
          </p:cNvPicPr>
          <p:nvPr/>
        </p:nvPicPr>
        <p:blipFill>
          <a:blip r:embed="rId4">
            <a:lum bright="24000"/>
          </a:blip>
          <a:srcRect l="8087" t="4771" r="9344" b="4897"/>
          <a:stretch>
            <a:fillRect/>
          </a:stretch>
        </p:blipFill>
        <p:spPr bwMode="auto">
          <a:xfrm>
            <a:off x="568325" y="454025"/>
            <a:ext cx="7718451" cy="5903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/>
              <a:t>Модель расширения Вселенной с возрастающей скоростью</a:t>
            </a:r>
            <a:endParaRPr lang="ru-RU" sz="24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~PP3516.WAV">
            <a:hlinkClick r:id="" action="ppaction://media"/>
          </p:cNvPr>
          <p:cNvPicPr>
            <a:picLocks noRot="1" noChangeAspect="1"/>
          </p:cNvPicPr>
          <p:nvPr>
            <a:wavAudioFile r:embed="rId1" name="~PP3516.WAV"/>
          </p:nvPr>
        </p:nvPicPr>
        <p:blipFill>
          <a:blip r:embed="rId3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  <p:pic>
        <p:nvPicPr>
          <p:cNvPr id="2050" name="Picture 2" descr="gjio"/>
          <p:cNvPicPr>
            <a:picLocks noChangeAspect="1" noChangeArrowheads="1"/>
          </p:cNvPicPr>
          <p:nvPr/>
        </p:nvPicPr>
        <p:blipFill>
          <a:blip r:embed="rId4">
            <a:lum bright="18000"/>
          </a:blip>
          <a:srcRect l="7018" t="8797" r="5263" b="3241"/>
          <a:stretch>
            <a:fillRect/>
          </a:stretch>
        </p:blipFill>
        <p:spPr bwMode="auto">
          <a:xfrm>
            <a:off x="1079500" y="1714489"/>
            <a:ext cx="727871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xdcfv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 l="3319" r="3734"/>
          <a:stretch>
            <a:fillRect/>
          </a:stretch>
        </p:blipFill>
        <p:spPr bwMode="auto">
          <a:xfrm>
            <a:off x="622300" y="500042"/>
            <a:ext cx="8093104" cy="6362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/>
              <a:t>Состав современной Вселенной</a:t>
            </a:r>
            <a:endParaRPr lang="ru-RU" sz="3200" dirty="0"/>
          </a:p>
        </p:txBody>
      </p:sp>
      <p:pic>
        <p:nvPicPr>
          <p:cNvPr id="4098" name="Picture 2" descr="zasx"/>
          <p:cNvPicPr>
            <a:picLocks noChangeAspect="1" noChangeArrowheads="1"/>
          </p:cNvPicPr>
          <p:nvPr/>
        </p:nvPicPr>
        <p:blipFill>
          <a:blip r:embed="rId2">
            <a:lum bright="42000"/>
          </a:blip>
          <a:srcRect/>
          <a:stretch>
            <a:fillRect/>
          </a:stretch>
        </p:blipFill>
        <p:spPr bwMode="auto">
          <a:xfrm>
            <a:off x="615950" y="1387474"/>
            <a:ext cx="8313768" cy="504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Температура реликтового излучения около 3 градусов Кельвина. Вариации изменения температуры от точки к точке не превышают одной десяти тысячной градуса </a:t>
            </a:r>
            <a:r>
              <a:rPr lang="ru-RU" sz="2000" b="1" dirty="0" err="1" smtClean="0"/>
              <a:t>Кельвина.Зто</a:t>
            </a:r>
            <a:r>
              <a:rPr lang="ru-RU" sz="2000" b="1" dirty="0" smtClean="0"/>
              <a:t> указывает на неравномерное распределение масс во Вселенной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122" name="Picture 2" descr="szxdf"/>
          <p:cNvPicPr>
            <a:picLocks noChangeAspect="1" noChangeArrowheads="1"/>
          </p:cNvPicPr>
          <p:nvPr/>
        </p:nvPicPr>
        <p:blipFill>
          <a:blip r:embed="rId2"/>
          <a:srcRect l="6476" t="11572" r="8476" b="29672"/>
          <a:stretch>
            <a:fillRect/>
          </a:stretch>
        </p:blipFill>
        <p:spPr bwMode="auto">
          <a:xfrm>
            <a:off x="1193800" y="1785926"/>
            <a:ext cx="680722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71480"/>
            <a:ext cx="7772400" cy="78581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СОЛНЕЧНАЯ СИСТЕМА</a:t>
            </a:r>
            <a:endParaRPr lang="ru-RU" dirty="0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928662" y="1357298"/>
          <a:ext cx="7929618" cy="5072098"/>
        </p:xfrm>
        <a:graphic>
          <a:graphicData uri="http://schemas.openxmlformats.org/presentationml/2006/ole">
            <p:oleObj spid="_x0000_s8194" name="Picture" r:id="rId3" imgW="3648240" imgH="2647800" progId="Word.Picture.8">
              <p:embed/>
            </p:oleObj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600" b="1" dirty="0" smtClean="0"/>
              <a:t>ВВЕДЕНИЕ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ГЕОЛОГИЯ - ФУНДАМЕНТАЛЬНАЯ НАУКА О ЗЕМЛЕ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736"/>
            <a:ext cx="7772400" cy="4857784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Термин «геология» произошел от слияния двух греческих слов: « </a:t>
            </a:r>
            <a:r>
              <a:rPr lang="ru-RU" sz="1600" dirty="0" err="1" smtClean="0"/>
              <a:t>гео</a:t>
            </a:r>
            <a:r>
              <a:rPr lang="ru-RU" sz="1600" dirty="0" smtClean="0"/>
              <a:t>» — земля и «логос» — знание, наука. Следовательно, геология — наука о Земле. Но нашу планету изучает ряд других</a:t>
            </a:r>
            <a:r>
              <a:rPr lang="ru-RU" sz="1600" b="1" dirty="0" smtClean="0"/>
              <a:t> </a:t>
            </a:r>
            <a:r>
              <a:rPr lang="ru-RU" sz="1600" dirty="0" smtClean="0"/>
              <a:t>наук, в частности </a:t>
            </a:r>
            <a:r>
              <a:rPr lang="ru-RU" sz="1600" b="1" dirty="0" smtClean="0"/>
              <a:t>география, геофизика, геохимия.</a:t>
            </a:r>
            <a:r>
              <a:rPr lang="ru-RU" sz="1600" dirty="0" smtClean="0"/>
              <a:t> У всех этих наук один и тот же объект исследования — Земля. География изучает устрой­ство земной поверхности, ее ландшафты, атмосферу и гидросферу и их взаимодействие, а также их взаимоотношение с населяющим Землю органическим миром. Геофизика занимается исследованием внутреннего строения Земли, физического состояния недр, грави­тационного, магнитного, теплового и электрического полей Земли. Геохимия изучает химическое строение Земли и ее отдельных обо­лочек, поведение и миграцию химических элементов, их изотопов и соединений.</a:t>
            </a:r>
          </a:p>
          <a:p>
            <a:pPr algn="just"/>
            <a:r>
              <a:rPr lang="ru-RU" sz="1600" dirty="0" smtClean="0"/>
              <a:t>Геологи познают земные недра и совершают открытия не только во время далеких и трудных путе­шествий, но и в камеральных условиях во время работы в городских лабораториях, когда они прорабатывают экспедиционные материалы.     </a:t>
            </a:r>
          </a:p>
          <a:p>
            <a:endParaRPr lang="ru-RU" sz="1600" dirty="0"/>
          </a:p>
        </p:txBody>
      </p:sp>
      <p:pic>
        <p:nvPicPr>
          <p:cNvPr id="4" name="~PP300.WAV">
            <a:hlinkClick r:id="" action="ppaction://media"/>
          </p:cNvPr>
          <p:cNvPicPr>
            <a:picLocks noRot="1" noChangeAspect="1"/>
          </p:cNvPicPr>
          <p:nvPr>
            <a:wavAudioFile r:embed="rId1" name="~PP300.WAV"/>
          </p:nvPr>
        </p:nvPicPr>
        <p:blipFill>
          <a:blip r:embed="rId3"/>
          <a:stretch>
            <a:fillRect/>
          </a:stretch>
        </p:blipFill>
        <p:spPr>
          <a:xfrm>
            <a:off x="8661400" y="637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Рис.2.1. Солнечная система находятся в одном из  огромных спиральных рукавов локальной системы звезд  Галактики. (</a:t>
            </a:r>
            <a:r>
              <a:rPr lang="ru-RU" sz="2000" b="1" dirty="0" err="1" smtClean="0"/>
              <a:t>Дж.Б.Мерион</a:t>
            </a:r>
            <a:r>
              <a:rPr lang="ru-RU" sz="2000" b="1" dirty="0" smtClean="0"/>
              <a:t>). Вследствие положения   Солнечной системы в Галактике, а также потому, что   Галактика является относительно плоской, мы наблюдаем  эти звезды на небосводе (Млечном пути). Центральная  часть Галактики скрыта от нас пылевыми облаками.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69" name="Picture 1" descr="vghjm"/>
          <p:cNvPicPr>
            <a:picLocks noChangeAspect="1" noChangeArrowheads="1"/>
          </p:cNvPicPr>
          <p:nvPr/>
        </p:nvPicPr>
        <p:blipFill>
          <a:blip r:embed="rId2">
            <a:lum bright="18000"/>
          </a:blip>
          <a:srcRect l="5310" t="11003" r="4425" b="3004"/>
          <a:stretch>
            <a:fillRect/>
          </a:stretch>
        </p:blipFill>
        <p:spPr bwMode="auto">
          <a:xfrm>
            <a:off x="571472" y="2928934"/>
            <a:ext cx="3643338" cy="2614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xdcv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 l="5556" t="7599" r="5556" b="3889"/>
          <a:stretch>
            <a:fillRect/>
          </a:stretch>
        </p:blipFill>
        <p:spPr bwMode="auto">
          <a:xfrm>
            <a:off x="4714876" y="2928934"/>
            <a:ext cx="378621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Рис.2.3. Протуберанцы на Солнце и волны расходящиеся от них по поверхности звезды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6145" name="Picture 1" descr="рис"/>
          <p:cNvPicPr>
            <a:picLocks noChangeAspect="1" noChangeArrowheads="1"/>
          </p:cNvPicPr>
          <p:nvPr/>
        </p:nvPicPr>
        <p:blipFill>
          <a:blip r:embed="rId2">
            <a:lum bright="42000"/>
          </a:blip>
          <a:srcRect/>
          <a:stretch>
            <a:fillRect/>
          </a:stretch>
        </p:blipFill>
        <p:spPr bwMode="auto">
          <a:xfrm>
            <a:off x="914400" y="1603374"/>
            <a:ext cx="3800476" cy="311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gjmz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 l="7407" t="10327" r="7408" b="1894"/>
          <a:stretch>
            <a:fillRect/>
          </a:stretch>
        </p:blipFill>
        <p:spPr bwMode="auto">
          <a:xfrm>
            <a:off x="5286380" y="1571612"/>
            <a:ext cx="3571900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563158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В соответствии с Гарвардской классификацией </a:t>
            </a:r>
            <a:r>
              <a:rPr lang="ru-RU" sz="2000" b="1" dirty="0" smtClean="0"/>
              <a:t>Солнце — желтый карлик</a:t>
            </a:r>
            <a:r>
              <a:rPr lang="ru-RU" sz="2000" i="1" dirty="0" smtClean="0"/>
              <a:t>, </a:t>
            </a:r>
            <a:r>
              <a:rPr lang="ru-RU" sz="2000" dirty="0" smtClean="0"/>
              <a:t>звезда спектрального класса </a:t>
            </a:r>
            <a:r>
              <a:rPr lang="en-US" sz="2000" dirty="0" smtClean="0"/>
              <a:t>G</a:t>
            </a:r>
            <a:r>
              <a:rPr lang="ru-RU" sz="2000" dirty="0" smtClean="0"/>
              <a:t>-2. Спектральные классы звезд обозначаются буквами О, В, </a:t>
            </a:r>
            <a:r>
              <a:rPr lang="en-US" sz="2000" dirty="0" smtClean="0"/>
              <a:t>A</a:t>
            </a:r>
            <a:r>
              <a:rPr lang="ru-RU" sz="2000" dirty="0" smtClean="0"/>
              <a:t>, </a:t>
            </a:r>
            <a:r>
              <a:rPr lang="en-US" sz="2000" dirty="0" smtClean="0"/>
              <a:t>F</a:t>
            </a:r>
            <a:r>
              <a:rPr lang="ru-RU" sz="2000" dirty="0" smtClean="0"/>
              <a:t>, </a:t>
            </a:r>
            <a:r>
              <a:rPr lang="en-US" sz="2000" dirty="0" smtClean="0"/>
              <a:t>G</a:t>
            </a:r>
            <a:r>
              <a:rPr lang="ru-RU" sz="2000" dirty="0" smtClean="0"/>
              <a:t>, К, М. Звезды классов О и В — большие и горячие. Температура </a:t>
            </a:r>
            <a:r>
              <a:rPr lang="ru-RU" sz="2000" dirty="0" err="1" smtClean="0"/>
              <a:t>голубых</a:t>
            </a:r>
            <a:r>
              <a:rPr lang="ru-RU" sz="2000" dirty="0" smtClean="0"/>
              <a:t> звезд спектрального класса О достигает 50 000 °С, а температура красного карлика класса М — всего лишь 3000 "С. Солнце — это огромный светящийся газовый шар, не имеющий четкой границы, — плотность его убывает постепенно. Но у наблюдателя создается иллюзия того, что Солнце имеет «поверхность».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428604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Рис.2.4. Магнитосфера Солнца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7" name="Picture 1" descr="gnkl"/>
          <p:cNvPicPr>
            <a:picLocks noChangeAspect="1" noChangeArrowheads="1"/>
          </p:cNvPicPr>
          <p:nvPr/>
        </p:nvPicPr>
        <p:blipFill>
          <a:blip r:embed="rId2"/>
          <a:srcRect l="3633" t="28322" r="9174" b="6319"/>
          <a:stretch>
            <a:fillRect/>
          </a:stretch>
        </p:blipFill>
        <p:spPr bwMode="auto">
          <a:xfrm>
            <a:off x="1928794" y="1785926"/>
            <a:ext cx="550072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5774456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Основная литература.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1.Короновский Н.В., </a:t>
            </a:r>
            <a:r>
              <a:rPr lang="ru-RU" sz="2000" dirty="0" err="1" smtClean="0"/>
              <a:t>Якушова</a:t>
            </a:r>
            <a:r>
              <a:rPr lang="ru-RU" sz="2000" dirty="0" smtClean="0"/>
              <a:t> А.Ф.- Основы геологии, изд. “Высшая школа”, Москва, 1991.</a:t>
            </a:r>
            <a:br>
              <a:rPr lang="ru-RU" sz="2000" dirty="0" smtClean="0"/>
            </a:br>
            <a:r>
              <a:rPr lang="ru-RU" sz="2000" dirty="0" smtClean="0"/>
              <a:t>2.Якушова А.Ф., Хаин В.Е., Славин В.И.- Общая геология, изд. МГУ, Москва, 1988.</a:t>
            </a:r>
            <a:br>
              <a:rPr lang="ru-RU" sz="2000" dirty="0" smtClean="0"/>
            </a:br>
            <a:r>
              <a:rPr lang="ru-RU" sz="2000" dirty="0" smtClean="0"/>
              <a:t>3. </a:t>
            </a:r>
            <a:r>
              <a:rPr lang="ru-RU" sz="2000" dirty="0" err="1" smtClean="0"/>
              <a:t>Алисон</a:t>
            </a:r>
            <a:r>
              <a:rPr lang="ru-RU" sz="2000" dirty="0" smtClean="0"/>
              <a:t> А.С., </a:t>
            </a:r>
            <a:r>
              <a:rPr lang="ru-RU" sz="2000" dirty="0" err="1" smtClean="0"/>
              <a:t>Палмер</a:t>
            </a:r>
            <a:r>
              <a:rPr lang="ru-RU" sz="2000" dirty="0" smtClean="0"/>
              <a:t> Д.Ф. Геология .(наука о вечно меняющейся Земле), пер. с английского, ред. Ю.Г.Леонов, изд. Мир, Москва, 1984.</a:t>
            </a:r>
            <a:br>
              <a:rPr lang="ru-RU" sz="2000" dirty="0" smtClean="0"/>
            </a:br>
            <a:r>
              <a:rPr lang="ru-RU" sz="2000" dirty="0" smtClean="0"/>
              <a:t>4.Лебедев </a:t>
            </a:r>
            <a:r>
              <a:rPr lang="ru-RU" sz="2000" dirty="0" err="1" smtClean="0"/>
              <a:t>Н.Б.-Пособие</a:t>
            </a:r>
            <a:r>
              <a:rPr lang="ru-RU" sz="2000" dirty="0" smtClean="0"/>
              <a:t> к практическим занятиям по общей геологии, изд. МГУ,Москва,1986.</a:t>
            </a:r>
            <a:br>
              <a:rPr lang="ru-RU" sz="2000" dirty="0" smtClean="0"/>
            </a:br>
            <a:r>
              <a:rPr lang="ru-RU" sz="2000" dirty="0" smtClean="0"/>
              <a:t>5.КороновскийН.В.,ЯсамановН.А.Геология,изд.АКАДЕМИЯ,Москва,2006</a:t>
            </a:r>
            <a:br>
              <a:rPr lang="ru-RU" sz="2000" dirty="0" smtClean="0"/>
            </a:br>
            <a:r>
              <a:rPr lang="ru-RU" sz="2000" dirty="0" smtClean="0"/>
              <a:t>    6.Соколовский А.К. и др.Общая геология, изд.Университет,Москва,2006</a:t>
            </a:r>
            <a:br>
              <a:rPr lang="ru-RU" sz="2000" dirty="0" smtClean="0"/>
            </a:br>
            <a:r>
              <a:rPr lang="ru-RU" sz="2000" dirty="0" smtClean="0"/>
              <a:t>    7.Далимов </a:t>
            </a:r>
            <a:r>
              <a:rPr lang="ru-RU" sz="2000" dirty="0" err="1" smtClean="0"/>
              <a:t>Т.Н.,Троицкий</a:t>
            </a:r>
            <a:r>
              <a:rPr lang="ru-RU" sz="2000" dirty="0" smtClean="0"/>
              <a:t> </a:t>
            </a:r>
            <a:r>
              <a:rPr lang="ru-RU" sz="2000" dirty="0" err="1" smtClean="0"/>
              <a:t>В.И.-Эволюционная</a:t>
            </a:r>
            <a:r>
              <a:rPr lang="ru-RU" sz="2000" dirty="0" smtClean="0"/>
              <a:t> геология ,изд.Университет, 2005</a:t>
            </a:r>
            <a:br>
              <a:rPr lang="ru-RU" sz="2000" dirty="0" smtClean="0"/>
            </a:br>
            <a:r>
              <a:rPr lang="ru-RU" sz="2000" dirty="0" smtClean="0"/>
              <a:t> 8. Троицкий В.И. «Общая геология» Учебник, Ташкент 2009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357166"/>
            <a:ext cx="7772400" cy="4572000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/>
              <a:t>В геологии существует более ста различных специальностей и спе­циализаций. Одни из них тесно связаны с </a:t>
            </a:r>
            <a:r>
              <a:rPr lang="ru-RU" sz="1600" b="1" dirty="0" smtClean="0"/>
              <a:t>химией</a:t>
            </a:r>
            <a:r>
              <a:rPr lang="ru-RU" sz="1600" dirty="0" smtClean="0"/>
              <a:t> (геохимическое направление), другие — с </a:t>
            </a:r>
            <a:r>
              <a:rPr lang="ru-RU" sz="1600" b="1" dirty="0" smtClean="0"/>
              <a:t>физикой</a:t>
            </a:r>
            <a:r>
              <a:rPr lang="ru-RU" sz="1600" dirty="0" smtClean="0"/>
              <a:t> (геофизическое направление), третьи — с </a:t>
            </a:r>
            <a:r>
              <a:rPr lang="ru-RU" sz="1600" b="1" dirty="0" smtClean="0"/>
              <a:t>биологией</a:t>
            </a:r>
            <a:r>
              <a:rPr lang="ru-RU" sz="1600" dirty="0" smtClean="0"/>
              <a:t> (палеонтологическое и палеобиологическое направления), четвертые — с </a:t>
            </a:r>
            <a:r>
              <a:rPr lang="ru-RU" sz="1600" b="1" dirty="0" smtClean="0"/>
              <a:t>математикой и кибернетикой</a:t>
            </a:r>
            <a:r>
              <a:rPr lang="ru-RU" sz="1600" dirty="0" smtClean="0"/>
              <a:t> (компь­ютерное моделирование геологических процессов), пятые — с </a:t>
            </a:r>
            <a:r>
              <a:rPr lang="ru-RU" sz="1600" b="1" dirty="0" smtClean="0"/>
              <a:t>аст­рономией и астрофизикой</a:t>
            </a:r>
            <a:r>
              <a:rPr lang="ru-RU" sz="1600" dirty="0" smtClean="0"/>
              <a:t> (космическая геология) и т.д.В недрах Земли находятся залежи полезных ископаемых, воп­росами поиска и разведки которых занимается геология. Пра­вильное решение основных практических задач немыс­лимо без глубокого знания общих закономерностей строения и раз­вития отдельных геосфер. Раскрытие данных закономерностей и познание лежащих в их основе причин невозможны без изучения всей Земли, так как наша планета представляет собой единую при­родную среду и развивается так же, как и все планеты Солнечной системы.</a:t>
            </a:r>
          </a:p>
          <a:p>
            <a:pPr algn="just"/>
            <a:r>
              <a:rPr lang="ru-RU" sz="1600" dirty="0" smtClean="0"/>
              <a:t>Знание происхождения и эволюции Земли, условий образования и развития земной коры, ее строения и состава во взаимодействии с внешними оболочками — водной (гидросферой) и воздушной (ат­мосферой), а также с внутренними оболочками — земным ядром и мантией — составляет необходимое звено мировоззрения. Оно по­зволяет понять, как осуществляется постепенный переход от не­живого неорганического мира к органическому, как эволюциони­руют живые существа и вместе с ними изменяются геологические процессы.</a:t>
            </a:r>
          </a:p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85728"/>
            <a:ext cx="7772400" cy="6429420"/>
          </a:xfrm>
        </p:spPr>
        <p:txBody>
          <a:bodyPr>
            <a:noAutofit/>
          </a:bodyPr>
          <a:lstStyle/>
          <a:p>
            <a:r>
              <a:rPr lang="ru-RU" sz="1600" dirty="0" smtClean="0"/>
              <a:t>Велико и познавательно значение геологии как науки о Земле, ее строении, происхождении и развитии. Она затрагивает проблемы происхождения и эволюции жизни и природных условий. Практическое значение геологии огромно и разнообразно. Весь арсенал современной науки и техники основан на использовании продуктов земных недр — нефти, угля, различных металлов, строи­тельных материалов, подземных вод и др. Для поисков, разведки и извлечения разнообразного минерального сырья из земных недр требуется прежде всего разработка методов об­наружения месторождений полезных ископаемых, кото­рые необходимы для промышленности, сельского хозяйства и строительства.</a:t>
            </a:r>
          </a:p>
          <a:p>
            <a:r>
              <a:rPr lang="ru-RU" sz="1600" dirty="0" smtClean="0"/>
              <a:t>Среди полезных ископаемых различают </a:t>
            </a:r>
            <a:r>
              <a:rPr lang="ru-RU" sz="1600" b="1" i="1" dirty="0" smtClean="0"/>
              <a:t>рудные</a:t>
            </a:r>
            <a:r>
              <a:rPr lang="ru-RU" sz="1600" i="1" dirty="0" smtClean="0"/>
              <a:t>, </a:t>
            </a:r>
            <a:r>
              <a:rPr lang="ru-RU" sz="1600" dirty="0" smtClean="0"/>
              <a:t>или </a:t>
            </a:r>
            <a:r>
              <a:rPr lang="ru-RU" sz="1600" b="1" i="1" dirty="0" smtClean="0"/>
              <a:t>металличес­ки</a:t>
            </a:r>
            <a:r>
              <a:rPr lang="ru-RU" sz="1600" i="1" dirty="0" smtClean="0"/>
              <a:t>е, </a:t>
            </a:r>
            <a:r>
              <a:rPr lang="ru-RU" sz="1600" dirty="0" smtClean="0"/>
              <a:t>из которых добывают различные металлы, и </a:t>
            </a:r>
            <a:r>
              <a:rPr lang="ru-RU" sz="1600" b="1" i="1" dirty="0" smtClean="0"/>
              <a:t>нерудны</a:t>
            </a:r>
            <a:r>
              <a:rPr lang="ru-RU" sz="1600" i="1" dirty="0" smtClean="0"/>
              <a:t>е, </a:t>
            </a:r>
            <a:r>
              <a:rPr lang="ru-RU" sz="1600" dirty="0" smtClean="0"/>
              <a:t>или </a:t>
            </a:r>
            <a:r>
              <a:rPr lang="ru-RU" sz="1600" b="1" i="1" dirty="0" err="1" smtClean="0"/>
              <a:t>не­металлические.</a:t>
            </a:r>
            <a:r>
              <a:rPr lang="ru-RU" sz="1600" b="1" dirty="0" err="1" smtClean="0"/>
              <a:t>Подземные</a:t>
            </a:r>
            <a:r>
              <a:rPr lang="ru-RU" sz="1600" b="1" dirty="0" smtClean="0"/>
              <a:t> воды</a:t>
            </a:r>
            <a:r>
              <a:rPr lang="ru-RU" sz="1600" dirty="0" smtClean="0"/>
              <a:t> (пресные и минераль­ные) также являются полезными ископаемыми. Поисками залежей подземных вод и практическим их использованием занимается спе­циальная отрасль геологии — </a:t>
            </a:r>
            <a:r>
              <a:rPr lang="ru-RU" sz="1600" b="1" i="1" dirty="0" smtClean="0"/>
              <a:t>гидрогеология</a:t>
            </a:r>
            <a:r>
              <a:rPr lang="ru-RU" sz="1600" i="1" dirty="0" smtClean="0"/>
              <a:t>. </a:t>
            </a:r>
            <a:r>
              <a:rPr lang="ru-RU" sz="1600" dirty="0" smtClean="0"/>
              <a:t>В особые научные дис­циплины выделились </a:t>
            </a:r>
            <a:r>
              <a:rPr lang="ru-RU" sz="1600" b="1" i="1" dirty="0" smtClean="0"/>
              <a:t>геология рудных </a:t>
            </a:r>
            <a:r>
              <a:rPr lang="ru-RU" sz="1600" b="1" dirty="0" smtClean="0"/>
              <a:t>и </a:t>
            </a:r>
            <a:r>
              <a:rPr lang="ru-RU" sz="1600" b="1" i="1" dirty="0" smtClean="0"/>
              <a:t>геология нерудных месторож­дений, геология горючих полезных ископаемых</a:t>
            </a:r>
            <a:r>
              <a:rPr lang="ru-RU" sz="1600" i="1" dirty="0" smtClean="0"/>
              <a:t>. </a:t>
            </a:r>
            <a:r>
              <a:rPr lang="ru-RU" sz="1600" dirty="0" smtClean="0"/>
              <a:t>Без знания геологичес­кого строения территории не обходится ни одно строительство . Эта особая отрасль геологии именуется </a:t>
            </a:r>
            <a:r>
              <a:rPr lang="ru-RU" sz="1600" b="1" i="1" dirty="0" smtClean="0"/>
              <a:t>инженерной геологией</a:t>
            </a:r>
            <a:r>
              <a:rPr lang="ru-RU" sz="1600" i="1" dirty="0" smtClean="0"/>
              <a:t>. </a:t>
            </a:r>
            <a:r>
              <a:rPr lang="ru-RU" sz="1600" dirty="0" smtClean="0"/>
              <a:t>Работами, проводимыми в районах разви­тия многолетней мерзлоты, занимается такая наука, как </a:t>
            </a:r>
            <a:r>
              <a:rPr lang="ru-RU" sz="1600" b="1" i="1" dirty="0" err="1" smtClean="0"/>
              <a:t>мерзлото­ведение</a:t>
            </a:r>
            <a:r>
              <a:rPr lang="ru-RU" sz="1600" i="1" dirty="0" err="1" smtClean="0"/>
              <a:t>.</a:t>
            </a:r>
            <a:r>
              <a:rPr lang="ru-RU" sz="1600" dirty="0" err="1" smtClean="0"/>
              <a:t>Все</a:t>
            </a:r>
            <a:r>
              <a:rPr lang="ru-RU" sz="1600" dirty="0" smtClean="0"/>
              <a:t> перечисленные специальные научные дисциплины образу­ют самостоятельный раздел геологии, который называется </a:t>
            </a:r>
            <a:r>
              <a:rPr lang="ru-RU" sz="1600" b="1" i="1" dirty="0" smtClean="0"/>
              <a:t>практи­ческой, </a:t>
            </a:r>
            <a:r>
              <a:rPr lang="ru-RU" sz="1600" i="1" dirty="0" smtClean="0"/>
              <a:t>или</a:t>
            </a:r>
            <a:r>
              <a:rPr lang="ru-RU" sz="1600" b="1" dirty="0" smtClean="0"/>
              <a:t> </a:t>
            </a:r>
            <a:r>
              <a:rPr lang="ru-RU" sz="1600" b="1" i="1" dirty="0" smtClean="0"/>
              <a:t>прикладной, геологией</a:t>
            </a:r>
            <a:r>
              <a:rPr lang="ru-RU" sz="1600" i="1" dirty="0" smtClean="0"/>
              <a:t>.</a:t>
            </a: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00042"/>
            <a:ext cx="7772400" cy="6143668"/>
          </a:xfrm>
        </p:spPr>
        <p:txBody>
          <a:bodyPr>
            <a:noAutofit/>
          </a:bodyPr>
          <a:lstStyle/>
          <a:p>
            <a:r>
              <a:rPr lang="ru-RU" sz="1600" dirty="0" smtClean="0"/>
              <a:t>В последние десятилетия </a:t>
            </a:r>
            <a:r>
              <a:rPr lang="en-US" sz="1600" dirty="0" smtClean="0"/>
              <a:t>XX</a:t>
            </a:r>
            <a:r>
              <a:rPr lang="ru-RU" sz="1600" dirty="0" smtClean="0"/>
              <a:t> столетия в связи с выходом челове­ка в космическое пространство резко возрос интерес к геологичес­кому строению других космических тел Солнечной системы и про­цессам, действующим на них. Возникла </a:t>
            </a:r>
            <a:r>
              <a:rPr lang="ru-RU" sz="1600" b="1" i="1" dirty="0" smtClean="0"/>
              <a:t>космическая геология</a:t>
            </a:r>
            <a:r>
              <a:rPr lang="ru-RU" sz="1600" i="1" dirty="0" smtClean="0"/>
              <a:t>, </a:t>
            </a:r>
            <a:r>
              <a:rPr lang="ru-RU" sz="1600" dirty="0" smtClean="0"/>
              <a:t>или </a:t>
            </a:r>
            <a:r>
              <a:rPr lang="ru-RU" sz="1600" b="1" i="1" dirty="0" smtClean="0"/>
              <a:t>планетологи</a:t>
            </a:r>
            <a:r>
              <a:rPr lang="ru-RU" sz="1600" i="1" dirty="0" smtClean="0"/>
              <a:t>я.</a:t>
            </a:r>
            <a:endParaRPr lang="ru-RU" sz="1600" dirty="0" smtClean="0"/>
          </a:p>
          <a:p>
            <a:r>
              <a:rPr lang="ru-RU" sz="1600" dirty="0" smtClean="0"/>
              <a:t>Наряду с сугубо практическими задачами геология занимается теоретическими </a:t>
            </a:r>
            <a:r>
              <a:rPr lang="ru-RU" sz="1600" dirty="0" smtClean="0"/>
              <a:t>проблемами.</a:t>
            </a:r>
            <a:endParaRPr lang="en-US" sz="1600" dirty="0" smtClean="0"/>
          </a:p>
          <a:p>
            <a:r>
              <a:rPr lang="ru-RU" sz="1600" b="1" dirty="0" smtClean="0"/>
              <a:t>Первый раздел</a:t>
            </a:r>
            <a:r>
              <a:rPr lang="ru-RU" sz="1600" dirty="0" smtClean="0"/>
              <a:t> составляют науки изучающие состав Земли. Он включает </a:t>
            </a:r>
            <a:r>
              <a:rPr lang="ru-RU" sz="1600" b="1" i="1" dirty="0" smtClean="0"/>
              <a:t>минералогию</a:t>
            </a:r>
            <a:r>
              <a:rPr lang="ru-RU" sz="1600" i="1" dirty="0" smtClean="0"/>
              <a:t> </a:t>
            </a:r>
            <a:r>
              <a:rPr lang="ru-RU" sz="1600" dirty="0" smtClean="0"/>
              <a:t>— науку о минералах, т.е. твердых природных химических соединениях, и </a:t>
            </a:r>
            <a:r>
              <a:rPr lang="ru-RU" sz="1600" b="1" i="1" dirty="0" smtClean="0"/>
              <a:t>петрологию</a:t>
            </a:r>
            <a:r>
              <a:rPr lang="ru-RU" sz="1600" dirty="0" smtClean="0"/>
              <a:t>— науку, изучающую ассоциации минералов, составляющих горные породы. Ввиду того что минералы обычно обладают кристаллической формой, минералогия тесно связана с </a:t>
            </a:r>
            <a:r>
              <a:rPr lang="ru-RU" sz="1600" b="1" i="1" dirty="0" smtClean="0"/>
              <a:t>кристаллографией</a:t>
            </a:r>
            <a:r>
              <a:rPr lang="ru-RU" sz="1600" i="1" dirty="0" smtClean="0"/>
              <a:t>, </a:t>
            </a:r>
            <a:r>
              <a:rPr lang="ru-RU" sz="1600" dirty="0" smtClean="0"/>
              <a:t>а так как форма кристаллов связана с химиче­ским составом, то и с </a:t>
            </a:r>
            <a:r>
              <a:rPr lang="ru-RU" sz="1600" b="1" i="1" dirty="0" smtClean="0"/>
              <a:t>кристаллохимией</a:t>
            </a:r>
            <a:r>
              <a:rPr lang="ru-RU" sz="1600" i="1" dirty="0" smtClean="0"/>
              <a:t>. </a:t>
            </a:r>
            <a:r>
              <a:rPr lang="ru-RU" sz="1600" dirty="0" smtClean="0"/>
              <a:t>Существующий класс горных пород осадочного происхождения является предметом особого научного направления </a:t>
            </a:r>
            <a:r>
              <a:rPr lang="ru-RU" sz="1600" i="1" dirty="0" smtClean="0"/>
              <a:t>—</a:t>
            </a:r>
            <a:r>
              <a:rPr lang="ru-RU" sz="1600" b="1" i="1" dirty="0" smtClean="0"/>
              <a:t>литологии</a:t>
            </a:r>
            <a:r>
              <a:rPr lang="ru-RU" sz="1600" i="1" dirty="0" smtClean="0"/>
              <a:t> </a:t>
            </a:r>
            <a:r>
              <a:rPr lang="ru-RU" sz="1600" dirty="0" smtClean="0"/>
              <a:t>.Минера­логия, петрология, литология и кристаллохимия тесно связаны с </a:t>
            </a:r>
            <a:r>
              <a:rPr lang="ru-RU" sz="1600" b="1" i="1" dirty="0" smtClean="0"/>
              <a:t>геохимией</a:t>
            </a:r>
            <a:r>
              <a:rPr lang="ru-RU" sz="1600" i="1" dirty="0" smtClean="0"/>
              <a:t> </a:t>
            </a:r>
            <a:r>
              <a:rPr lang="ru-RU" sz="1600" dirty="0" smtClean="0"/>
              <a:t>— наукой о химическом составе вещества Земли.</a:t>
            </a:r>
          </a:p>
          <a:p>
            <a:endParaRPr lang="ru-RU" sz="1600" dirty="0"/>
          </a:p>
        </p:txBody>
      </p:sp>
    </p:spTree>
  </p:cSld>
  <p:clrMapOvr>
    <a:masterClrMapping/>
  </p:clrMapOvr>
  <p:transition spd="slow"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85728"/>
            <a:ext cx="7772400" cy="6357982"/>
          </a:xfrm>
        </p:spPr>
        <p:txBody>
          <a:bodyPr>
            <a:noAutofit/>
          </a:bodyPr>
          <a:lstStyle/>
          <a:p>
            <a:r>
              <a:rPr lang="ru-RU" sz="1600" dirty="0" smtClean="0"/>
              <a:t>В </a:t>
            </a:r>
            <a:r>
              <a:rPr lang="ru-RU" sz="1600" dirty="0" smtClean="0"/>
              <a:t>состав динамической геологии самостоятельным разделом вхо­дят </a:t>
            </a:r>
            <a:r>
              <a:rPr lang="ru-RU" sz="1600" b="1" i="1" dirty="0" smtClean="0"/>
              <a:t>геотектоника и геодинамика</a:t>
            </a:r>
            <a:r>
              <a:rPr lang="ru-RU" sz="1600" i="1" dirty="0" smtClean="0"/>
              <a:t>, </a:t>
            </a:r>
            <a:r>
              <a:rPr lang="ru-RU" sz="1600" dirty="0" smtClean="0"/>
              <a:t>изучающие строение земной коры и ее измене­ния, а также </a:t>
            </a:r>
            <a:r>
              <a:rPr lang="ru-RU" sz="1600" b="1" i="1" dirty="0" smtClean="0"/>
              <a:t>геоморфологи</a:t>
            </a:r>
            <a:r>
              <a:rPr lang="ru-RU" sz="1600" i="1" dirty="0" smtClean="0"/>
              <a:t>я — </a:t>
            </a:r>
            <a:r>
              <a:rPr lang="ru-RU" sz="1600" dirty="0" smtClean="0"/>
              <a:t>наука о рельефе земной поверхности Земли, ее происхождении и развитии. Геоморфология — научная дисциплина, находящаяся на стыке таких наук, как география и гео­логия, поскольку характеристика рельефа и его развитие входят в задачу географии, а выяснение его происхождения — геологии. Комплекс наук, составляющих динамическую геологию, состоит также из </a:t>
            </a:r>
            <a:r>
              <a:rPr lang="ru-RU" sz="1600" b="1" i="1" dirty="0" smtClean="0"/>
              <a:t>вулканологии</a:t>
            </a:r>
            <a:r>
              <a:rPr lang="ru-RU" sz="1600" i="1" dirty="0" smtClean="0"/>
              <a:t> </a:t>
            </a:r>
            <a:r>
              <a:rPr lang="ru-RU" sz="1600" dirty="0" smtClean="0"/>
              <a:t>и </a:t>
            </a:r>
            <a:r>
              <a:rPr lang="ru-RU" sz="1600" b="1" i="1" dirty="0" smtClean="0"/>
              <a:t>сейсмогеологии</a:t>
            </a:r>
            <a:r>
              <a:rPr lang="ru-RU" sz="1600" i="1" dirty="0" smtClean="0"/>
              <a:t>. </a:t>
            </a:r>
            <a:r>
              <a:rPr lang="ru-RU" sz="1600" dirty="0" smtClean="0"/>
              <a:t>Вулканология изучает про­цессы вулканических извержений, строение, развитие и причины образования вулканов, их географическое распространение и состав продуктов извержений. Сейсмогеология — наука о геологических условиях возникновения и проявления землетрясений.</a:t>
            </a:r>
          </a:p>
          <a:p>
            <a:r>
              <a:rPr lang="ru-RU" sz="1600" dirty="0" smtClean="0"/>
              <a:t>Динамическая геология тесно переплетается с физической гео­графией, поскольку они обе изучают результаты взаимодействия земной поверхности с атмосферой и гидросферой. Это не только в области геоморфологии, но и при изучении вол суши </a:t>
            </a:r>
            <a:r>
              <a:rPr lang="ru-RU" sz="1600" b="1" dirty="0" smtClean="0"/>
              <a:t>(</a:t>
            </a:r>
            <a:r>
              <a:rPr lang="ru-RU" sz="1600" b="1" i="1" dirty="0" smtClean="0"/>
              <a:t>гидрология</a:t>
            </a:r>
            <a:r>
              <a:rPr lang="ru-RU" sz="1600" i="1" dirty="0" smtClean="0"/>
              <a:t>), </a:t>
            </a:r>
            <a:r>
              <a:rPr lang="ru-RU" sz="1600" dirty="0" smtClean="0"/>
              <a:t>ледников </a:t>
            </a:r>
            <a:r>
              <a:rPr lang="ru-RU" sz="1600" b="1" i="1" dirty="0" smtClean="0"/>
              <a:t>[гляциология</a:t>
            </a:r>
            <a:r>
              <a:rPr lang="ru-RU" sz="1600" i="1" dirty="0" smtClean="0"/>
              <a:t>), </a:t>
            </a:r>
            <a:r>
              <a:rPr lang="ru-RU" sz="1600" dirty="0" smtClean="0"/>
              <a:t>озер </a:t>
            </a:r>
            <a:r>
              <a:rPr lang="ru-RU" sz="1600" i="1" dirty="0" smtClean="0"/>
              <a:t>(</a:t>
            </a:r>
            <a:r>
              <a:rPr lang="ru-RU" sz="1600" b="1" i="1" dirty="0" smtClean="0"/>
              <a:t>лимнология</a:t>
            </a:r>
            <a:r>
              <a:rPr lang="ru-RU" sz="1600" i="1" dirty="0" smtClean="0"/>
              <a:t>), </a:t>
            </a:r>
            <a:r>
              <a:rPr lang="ru-RU" sz="1600" dirty="0" smtClean="0"/>
              <a:t>древнего климата Земли </a:t>
            </a:r>
            <a:r>
              <a:rPr lang="ru-RU" sz="1600" i="1" dirty="0" smtClean="0"/>
              <a:t>(</a:t>
            </a:r>
            <a:r>
              <a:rPr lang="ru-RU" sz="1600" b="1" i="1" dirty="0" err="1" smtClean="0"/>
              <a:t>палеоклиматология</a:t>
            </a:r>
            <a:r>
              <a:rPr lang="ru-RU" sz="1600" i="1" dirty="0" smtClean="0"/>
              <a:t>).</a:t>
            </a: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857232"/>
            <a:ext cx="7772400" cy="5498328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Третьим разделом </a:t>
            </a:r>
            <a:r>
              <a:rPr lang="ru-RU" sz="1600" dirty="0" smtClean="0"/>
              <a:t>геологии является </a:t>
            </a:r>
            <a:r>
              <a:rPr lang="ru-RU" sz="1600" b="1" i="1" dirty="0" smtClean="0"/>
              <a:t>историческая гео­логия</a:t>
            </a:r>
            <a:r>
              <a:rPr lang="ru-RU" sz="1600" i="1" dirty="0" smtClean="0"/>
              <a:t>. </a:t>
            </a:r>
            <a:r>
              <a:rPr lang="ru-RU" sz="1600" dirty="0" smtClean="0"/>
              <a:t>Она рассматривает историю земной коры, планеты и ее орга­нического мира в целом, смену на ее поверхности </a:t>
            </a:r>
            <a:r>
              <a:rPr lang="ru-RU" sz="1600" dirty="0" err="1" smtClean="0"/>
              <a:t>физико-географичсских</a:t>
            </a:r>
            <a:r>
              <a:rPr lang="ru-RU" sz="1600" dirty="0" smtClean="0"/>
              <a:t> условий, климатов, фаунистических и растительных ас­социаций. Все эти проблемы раскрывает </a:t>
            </a:r>
            <a:r>
              <a:rPr lang="ru-RU" sz="1600" b="1" i="1" dirty="0" smtClean="0"/>
              <a:t>палеогеография</a:t>
            </a:r>
            <a:r>
              <a:rPr lang="ru-RU" sz="1600" i="1" dirty="0" smtClean="0"/>
              <a:t>, </a:t>
            </a:r>
            <a:r>
              <a:rPr lang="ru-RU" sz="1600" dirty="0" smtClean="0"/>
              <a:t>а тектони­ческие условия — </a:t>
            </a:r>
            <a:r>
              <a:rPr lang="ru-RU" sz="1600" b="1" i="1" dirty="0" err="1" smtClean="0"/>
              <a:t>палеотектоника</a:t>
            </a:r>
            <a:r>
              <a:rPr lang="ru-RU" sz="1600" i="1" dirty="0" err="1" smtClean="0"/>
              <a:t>.и</a:t>
            </a:r>
            <a:r>
              <a:rPr lang="ru-RU" sz="1600" i="1" dirty="0" smtClean="0"/>
              <a:t> </a:t>
            </a:r>
            <a:r>
              <a:rPr lang="ru-RU" sz="1600" b="1" i="1" dirty="0" err="1" smtClean="0"/>
              <a:t>палеогеодинамика</a:t>
            </a:r>
            <a:r>
              <a:rPr lang="ru-RU" sz="1600" b="1" i="1" dirty="0" smtClean="0"/>
              <a:t>.</a:t>
            </a:r>
            <a:endParaRPr lang="ru-RU" sz="1600" dirty="0" smtClean="0"/>
          </a:p>
          <a:p>
            <a:r>
              <a:rPr lang="ru-RU" sz="1600" dirty="0" smtClean="0"/>
              <a:t>Рассмотрением последовательности образовавшихся горных по­род, расчленением осадочных толщ и их корреляцией занимается </a:t>
            </a:r>
            <a:r>
              <a:rPr lang="ru-RU" sz="1600" b="1" i="1" dirty="0" smtClean="0"/>
              <a:t>стратиграфия</a:t>
            </a:r>
            <a:r>
              <a:rPr lang="ru-RU" sz="1600" i="1" dirty="0" smtClean="0"/>
              <a:t>. </a:t>
            </a:r>
            <a:r>
              <a:rPr lang="ru-RU" sz="1600" dirty="0" smtClean="0"/>
              <a:t>Относительный возраст осадочных горных пород определяется при изучении захороненных в них остатков </a:t>
            </a:r>
            <a:r>
              <a:rPr lang="ru-RU" sz="1600" dirty="0" err="1" smtClean="0"/>
              <a:t>дрезних</a:t>
            </a:r>
            <a:r>
              <a:rPr lang="ru-RU" sz="1600" dirty="0" smtClean="0"/>
              <a:t>, вымерших организмов, так как каждая геологическая эпоха харак­теризуется только ей свойственной ассоциацией фауны и флоры. Следовательно, биологическая наука — </a:t>
            </a:r>
            <a:r>
              <a:rPr lang="ru-RU" sz="1600" b="1" i="1" dirty="0" smtClean="0"/>
              <a:t>палеонтология</a:t>
            </a:r>
            <a:r>
              <a:rPr lang="ru-RU" sz="1600" i="1" dirty="0" smtClean="0"/>
              <a:t>, </a:t>
            </a:r>
            <a:r>
              <a:rPr lang="ru-RU" sz="1600" dirty="0" smtClean="0"/>
              <a:t>изучающая состав и строение древних организмов, оказывает неоценимую служ­бу стратиграфии, палеогеографии и исторической геологии.</a:t>
            </a:r>
          </a:p>
          <a:p>
            <a:r>
              <a:rPr lang="ru-RU" sz="1600" dirty="0" smtClean="0"/>
              <a:t> Все эти экологические проблемы и вопросы изучает</a:t>
            </a:r>
            <a:r>
              <a:rPr lang="ru-RU" sz="1600" b="1" dirty="0" smtClean="0"/>
              <a:t> </a:t>
            </a:r>
            <a:r>
              <a:rPr lang="ru-RU" sz="1600" b="1" i="1" dirty="0" smtClean="0"/>
              <a:t>экологическая геология</a:t>
            </a:r>
            <a:r>
              <a:rPr lang="ru-RU" sz="1600" b="1" i="1" dirty="0" smtClean="0"/>
              <a:t>.</a:t>
            </a:r>
            <a:endParaRPr lang="ru-RU" sz="1600" dirty="0" smtClean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642918"/>
            <a:ext cx="7772400" cy="4857784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Четвертый </a:t>
            </a:r>
            <a:r>
              <a:rPr lang="ru-RU" sz="1600" b="1" dirty="0" smtClean="0"/>
              <a:t>раздел</a:t>
            </a:r>
            <a:r>
              <a:rPr lang="ru-RU" sz="1600" dirty="0" smtClean="0"/>
              <a:t> теоретической геологии </a:t>
            </a:r>
            <a:r>
              <a:rPr lang="ru-RU" sz="1600" i="1" dirty="0" smtClean="0"/>
              <a:t>—</a:t>
            </a:r>
            <a:r>
              <a:rPr lang="ru-RU" sz="1600" b="1" i="1" dirty="0" smtClean="0"/>
              <a:t>региональная геоло­гия</a:t>
            </a:r>
            <a:r>
              <a:rPr lang="ru-RU" sz="1600" i="1" dirty="0" smtClean="0"/>
              <a:t>. </a:t>
            </a:r>
            <a:r>
              <a:rPr lang="ru-RU" sz="1600" dirty="0" smtClean="0"/>
              <a:t>В ее задачу входит описание геологического строения — возра­стной последовательности горных пород, их вещественного соста­ва, слагаемых ими геологических структур, а также истории геоло­гического развития отдельных участков (регионов) земной коры. Размеры регионов могут быть от небольших до очень крупных, от районов и областей до целых континентов и даже всей Земли. Гео­логическое строение регионов изображается на специальных кар­тах, которые называются </a:t>
            </a:r>
            <a:r>
              <a:rPr lang="ru-RU" sz="1600" b="1" i="1" dirty="0" smtClean="0"/>
              <a:t>геологическими</a:t>
            </a:r>
            <a:r>
              <a:rPr lang="ru-RU" sz="1600" i="1" dirty="0" smtClean="0"/>
              <a:t>. </a:t>
            </a:r>
            <a:r>
              <a:rPr lang="ru-RU" sz="1600" dirty="0" smtClean="0"/>
              <a:t>Все они служат основой для поиска и раз­ведки полезных ископаемых, для изыскательских работ при строи­тельстве дорог и зданий.</a:t>
            </a:r>
          </a:p>
          <a:p>
            <a:r>
              <a:rPr lang="ru-RU" sz="1600" dirty="0" smtClean="0"/>
              <a:t>Геология обладает собственными методами исследования. Совокупность методов и приемов, которыми пользуются геоло­ги при полевых наблюдениях, сосредоточена в определенном раз­деле геологии, который носит название </a:t>
            </a:r>
            <a:r>
              <a:rPr lang="ru-RU" sz="1600" b="1" i="1" dirty="0" smtClean="0"/>
              <a:t>полевой геологии</a:t>
            </a:r>
            <a:r>
              <a:rPr lang="ru-RU" sz="1600" i="1" dirty="0" smtClean="0"/>
              <a:t>. </a:t>
            </a:r>
            <a:r>
              <a:rPr lang="ru-RU" sz="1600" dirty="0" smtClean="0"/>
              <a:t>В совре­менную эпоху традиционные методы для </a:t>
            </a:r>
            <a:r>
              <a:rPr lang="ru-RU" sz="1600" b="1" i="1" dirty="0" smtClean="0"/>
              <a:t>геологического картирова­ния</a:t>
            </a:r>
            <a:r>
              <a:rPr lang="ru-RU" sz="1600" i="1" dirty="0" smtClean="0"/>
              <a:t> </a:t>
            </a:r>
            <a:r>
              <a:rPr lang="ru-RU" sz="1600" dirty="0" smtClean="0"/>
              <a:t>уже не удовлетворяют геологов. Дополнением к ним служит изу­чение геологического строения местности по </a:t>
            </a:r>
            <a:r>
              <a:rPr lang="ru-RU" sz="1600" b="1" i="1" dirty="0" smtClean="0"/>
              <a:t>аэрофотоснимкам</a:t>
            </a:r>
            <a:r>
              <a:rPr lang="ru-RU" sz="1600" i="1" dirty="0" smtClean="0"/>
              <a:t> </a:t>
            </a:r>
            <a:r>
              <a:rPr lang="ru-RU" sz="1600" dirty="0" smtClean="0"/>
              <a:t>и </a:t>
            </a:r>
            <a:r>
              <a:rPr lang="ru-RU" sz="1600" b="1" i="1" dirty="0" smtClean="0"/>
              <a:t>космическим снимкам</a:t>
            </a:r>
            <a:r>
              <a:rPr lang="ru-RU" sz="1600" i="1" dirty="0" smtClean="0"/>
              <a:t>.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ransition spd="slow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85728"/>
            <a:ext cx="7772400" cy="6286544"/>
          </a:xfrm>
        </p:spPr>
        <p:txBody>
          <a:bodyPr>
            <a:normAutofit/>
          </a:bodyPr>
          <a:lstStyle/>
          <a:p>
            <a:r>
              <a:rPr lang="ru-RU" sz="1600" i="1" dirty="0" smtClean="0"/>
              <a:t> </a:t>
            </a:r>
            <a:r>
              <a:rPr lang="ru-RU" sz="1600" dirty="0" smtClean="0"/>
              <a:t>В сферу исследований геологов все шире внедряются различ­ные тонкие физические методы (лазерная техника и электронная микроскопия), дистанционные, геохимические и геофизические методы. Их роль и значение со временем возрастают, так как число месторождений, находящихся на поверхности и даже в любых труд­нодоступных районах, становится все меньше. Приходится глуб­же проникать в земные недра. Возникает задача глубинного объем­ного геологического картирования, которое играет большую роль в прогнозе полезных ископаемых на больших глубинах. Специаль­ные геофизические методы помогают искать месторождения, на­ходящиеся на глубине. При этом исходят из физических свойств руд (магнитные свойства, электрическая проводимость, гравита­ция, скорость прохождения упругих волн). На этих свойствах ос­нованы </a:t>
            </a:r>
            <a:r>
              <a:rPr lang="ru-RU" sz="1600" b="1" i="1" dirty="0" smtClean="0"/>
              <a:t>магниторазведка, сейсморазведка, электроразведка, грави­метрия.</a:t>
            </a:r>
            <a:endParaRPr lang="ru-RU" sz="1600" dirty="0" smtClean="0"/>
          </a:p>
          <a:p>
            <a:r>
              <a:rPr lang="ru-RU" sz="1600" dirty="0" smtClean="0"/>
              <a:t>Долгое время геология была сугубо континентальной наукой. Исследования охватывали только материки и узкую прибрежную по­лосу. В течение последних десятилетий геологические исследования распространились на Мировой </a:t>
            </a:r>
            <a:r>
              <a:rPr lang="ru-RU" sz="1600" dirty="0" err="1" smtClean="0"/>
              <a:t>океанСтроение</a:t>
            </a:r>
            <a:r>
              <a:rPr lang="ru-RU" sz="1600" dirty="0" smtClean="0"/>
              <a:t> толщ пород океанского дна в последние годы изучает­ся специальными сейсмическими методами, а тепловое, магнитные и гравитационные поля — специальными приборами. Сегодня в открытом океане работает новое американское буровое судно «</a:t>
            </a:r>
            <a:r>
              <a:rPr lang="ru-RU" sz="1600" dirty="0" err="1" smtClean="0"/>
              <a:t>Джойдес</a:t>
            </a:r>
            <a:r>
              <a:rPr lang="ru-RU" sz="1600" dirty="0" smtClean="0"/>
              <a:t> </a:t>
            </a:r>
            <a:r>
              <a:rPr lang="ru-RU" sz="1600" dirty="0" err="1" smtClean="0"/>
              <a:t>Резолюшн</a:t>
            </a:r>
            <a:r>
              <a:rPr lang="ru-RU" sz="1600" dirty="0" smtClean="0"/>
              <a:t>», оборудованное сложной навигацион­ной техникой и современной лабораторной базой. 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244</TotalTime>
  <Words>1875</Words>
  <Application>Microsoft Office PowerPoint</Application>
  <PresentationFormat>Экран (4:3)</PresentationFormat>
  <Paragraphs>94</Paragraphs>
  <Slides>24</Slides>
  <Notes>1</Notes>
  <HiddenSlides>1</HiddenSlides>
  <MMClips>5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Метро</vt:lpstr>
      <vt:lpstr>Picture</vt:lpstr>
      <vt:lpstr>Министерство высшего и среднего специального образования Республики Узбекистан Филиал РГУ нефти и газа в городе Ташкенте Отделение «Технологии геологической и геофизической разведки»   </vt:lpstr>
      <vt:lpstr>ВВЕДЕНИЕ   ГЕОЛОГИЯ - ФУНДАМЕНТАЛЬНАЯ НАУКА О ЗЕМЛЕ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                                                               Часть первая. ВСЕЛЕННАЯ. СОЛНЕЧНАЯ СИСТЕМА. ПЛАНЕТЫ </vt:lpstr>
      <vt:lpstr>Слайд 13</vt:lpstr>
      <vt:lpstr>Слайд 14</vt:lpstr>
      <vt:lpstr>Модель расширения Вселенной с возрастающей скоростью</vt:lpstr>
      <vt:lpstr>Слайд 16</vt:lpstr>
      <vt:lpstr>Состав современной Вселенной</vt:lpstr>
      <vt:lpstr>Температура реликтового излучения около 3 градусов Кельвина. Вариации изменения температуры от точки к точке не превышают одной десяти тысячной градуса Кельвина.Зто указывает на неравномерное распределение масс во Вселенной </vt:lpstr>
      <vt:lpstr>СОЛНЕЧНАЯ СИСТЕМА</vt:lpstr>
      <vt:lpstr>Рис.2.1. Солнечная система находятся в одном из  огромных спиральных рукавов локальной системы звезд  Галактики. (Дж.Б.Мерион). Вследствие положения   Солнечной системы в Галактике, а также потому, что   Галактика является относительно плоской, мы наблюдаем  эти звезды на небосводе (Млечном пути). Центральная  часть Галактики скрыта от нас пылевыми облаками. </vt:lpstr>
      <vt:lpstr>Рис.2.3. Протуберанцы на Солнце и волны расходящиеся от них по поверхности звезды </vt:lpstr>
      <vt:lpstr>В соответствии с Гарвардской классификацией Солнце — желтый карлик, звезда спектрального класса G-2. Спектральные классы звезд обозначаются буквами О, В, A, F, G, К, М. Звезды классов О и В — большие и горячие. Температура голубых звезд спектрального класса О достигает 50 000 °С, а температура красного карлика класса М — всего лишь 3000 "С. Солнце — это огромный светящийся газовый шар, не имеющий четкой границы, — плотность его убывает постепенно. Но у наблюдателя создается иллюзия того, что Солнце имеет «поверхность». </vt:lpstr>
      <vt:lpstr> Рис.2.4. Магнитосфера Солнца   </vt:lpstr>
      <vt:lpstr>Основная литература. 1.Короновский Н.В., Якушова А.Ф.- Основы геологии, изд. “Высшая школа”, Москва, 1991. 2.Якушова А.Ф., Хаин В.Е., Славин В.И.- Общая геология, изд. МГУ, Москва, 1988. 3. Алисон А.С., Палмер Д.Ф. Геология .(наука о вечно меняющейся Земле), пер. с английского, ред. Ю.Г.Леонов, изд. Мир, Москва, 1984. 4.Лебедев Н.Б.-Пособие к практическим занятиям по общей геологии, изд. МГУ,Москва,1986. 5.КороновскийН.В.,ЯсамановН.А.Геология,изд.АКАДЕМИЯ,Москва,2006     6.Соколовский А.К. и др.Общая геология, изд.Университет,Москва,2006     7.Далимов Т.Н.,Троицкий В.И.-Эволюционная геология ,изд.Университет, 2005  8. Троицкий В.И. «Общая геология» Учебник, Ташкент 2009 </vt:lpstr>
    </vt:vector>
  </TitlesOfParts>
  <Company>RGU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высшего и средне-специального образования Республики Узбекистан Филиал РГУ нефти и газа в городе Ташкенте Отделение «Технологии геологической и геофизической разведки» </dc:title>
  <dc:creator>diana</dc:creator>
  <cp:lastModifiedBy>diana</cp:lastModifiedBy>
  <cp:revision>33</cp:revision>
  <dcterms:created xsi:type="dcterms:W3CDTF">2011-08-27T12:26:51Z</dcterms:created>
  <dcterms:modified xsi:type="dcterms:W3CDTF">2011-08-30T07:07:12Z</dcterms:modified>
</cp:coreProperties>
</file>