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75" r:id="rId6"/>
    <p:sldId id="261" r:id="rId7"/>
    <p:sldId id="265" r:id="rId8"/>
    <p:sldId id="264" r:id="rId9"/>
    <p:sldId id="267" r:id="rId10"/>
    <p:sldId id="266" r:id="rId11"/>
    <p:sldId id="277" r:id="rId12"/>
    <p:sldId id="272" r:id="rId13"/>
    <p:sldId id="273" r:id="rId14"/>
    <p:sldId id="274" r:id="rId15"/>
    <p:sldId id="258" r:id="rId16"/>
    <p:sldId id="27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A562"/>
    <a:srgbClr val="CCECFF"/>
    <a:srgbClr val="FFCC99"/>
    <a:srgbClr val="FF9999"/>
    <a:srgbClr val="66CCFF"/>
    <a:srgbClr val="FFFF66"/>
    <a:srgbClr val="688CC2"/>
    <a:srgbClr val="526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13DCF-FECE-41C4-90A3-48023C4D2BE9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9D4F0-CE2E-4AD4-846E-57E8CDCA5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A9A43-B147-4213-979C-512C614EBBEF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CF0E1-DB80-4383-A6D9-D6AE677EA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86A3E-C3DB-476A-BFA7-682777D03744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DE39C-EC7A-40FB-BCF2-34F3A27E1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8D23A-B514-48FB-AA05-28FD75AD6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EB506-AD43-4638-9B55-990EBBC80159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8076-C55E-4F6D-9DBB-FE498F305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D71D5-66D8-4388-93FF-D0FF73490F6E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9BA27-6763-438F-81C8-83FE2C6DB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6A396-FDBF-4EBE-8850-6798DC4D1BDA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67B74-1F9D-488E-ACC7-BB4A8F8A7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878C-45C3-4971-B1B0-5BC093151C91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A1150-8B91-45E7-B77A-E1D6481A4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FBAD0-D506-44F4-A262-937657C03082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F99C-2327-45C0-A084-944723146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CDED6-B9A2-4FDA-9459-E2C5F5162FE9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3D393-8517-42DD-8046-EB93E40C3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88FE6-639A-4AA6-B4A4-C93625589964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BE900-B036-4281-A5EC-4D42DF633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88325-ABE7-4DD1-9423-E89FFB9F289A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8AC77-A8E2-42DA-8DFE-497C27AC0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>
            <a:alpha val="8392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2AB715-D7B3-430F-AEFE-7133BBB27B00}" type="datetimeFigureOut">
              <a:rPr lang="ru-RU"/>
              <a:pPr>
                <a:defRPr/>
              </a:pPr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469153-325F-4C1D-BFBC-A10973ACE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slide" Target="slide1.xml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12" Type="http://schemas.openxmlformats.org/officeDocument/2006/relationships/image" Target="../media/image21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15.gif"/><Relationship Id="rId11" Type="http://schemas.openxmlformats.org/officeDocument/2006/relationships/image" Target="../media/image20.png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jpeg"/><Relationship Id="rId9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682625" y="-73025"/>
            <a:ext cx="7785100" cy="2054225"/>
          </a:xfrm>
        </p:spPr>
      </p:pic>
      <p:pic>
        <p:nvPicPr>
          <p:cNvPr id="14338" name="Рисунок 5" descr="F:\рисунки\0649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714500"/>
            <a:ext cx="26431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6163" y="3833813"/>
            <a:ext cx="6473825" cy="27987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/>
                </a:solidFill>
              </a:rPr>
              <a:t>ДОМАШНЕЕ ЗАДАНИЕ:</a:t>
            </a:r>
            <a:r>
              <a:rPr lang="ru-RU" b="1" dirty="0" smtClean="0">
                <a:solidFill>
                  <a:srgbClr val="25A562"/>
                </a:solidFill>
              </a:rPr>
              <a:t/>
            </a:r>
            <a:br>
              <a:rPr lang="ru-RU" b="1" dirty="0" smtClean="0">
                <a:solidFill>
                  <a:srgbClr val="25A562"/>
                </a:solidFill>
              </a:rPr>
            </a:br>
            <a:r>
              <a:rPr lang="ru-RU" sz="4000" b="1" dirty="0" smtClean="0">
                <a:solidFill>
                  <a:srgbClr val="25A562"/>
                </a:solidFill>
              </a:rPr>
              <a:t>В. Сухомлинский «ЗАЙЧИК И РЯБИНА»</a:t>
            </a:r>
            <a:endParaRPr lang="ru-RU" sz="4000" b="1" dirty="0">
              <a:solidFill>
                <a:srgbClr val="25A56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146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5A562"/>
                </a:solidFill>
              </a:rPr>
              <a:t>1 ГРУППА – </a:t>
            </a:r>
            <a:r>
              <a:rPr lang="ru-RU" b="1" dirty="0" smtClean="0">
                <a:solidFill>
                  <a:schemeClr val="accent6"/>
                </a:solidFill>
              </a:rPr>
              <a:t>ЧТЕНИЕ, ОТВЕТЫ НА ВОПРОСЫ, ПЕРЕСКАЗ.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5A562"/>
                </a:solidFill>
              </a:rPr>
              <a:t>2 ГРУППА – </a:t>
            </a:r>
            <a:r>
              <a:rPr lang="ru-RU" b="1" dirty="0" smtClean="0">
                <a:solidFill>
                  <a:schemeClr val="accent6"/>
                </a:solidFill>
              </a:rPr>
              <a:t>ЧТЕНИЕ, ОТВЕТЫ НА ВОПРОСЫ.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25A562"/>
                </a:solidFill>
              </a:rPr>
              <a:t>3 ГРУППА – </a:t>
            </a:r>
            <a:r>
              <a:rPr lang="ru-RU" b="1" dirty="0" smtClean="0">
                <a:solidFill>
                  <a:schemeClr val="accent6"/>
                </a:solidFill>
              </a:rPr>
              <a:t>ЧТЕНИЕ 2 ЧАСТИ «ЗИМА».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3555" name="Picture 2" descr="G:\рисунки\0649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3857625"/>
            <a:ext cx="2571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Слайд" r:id="rId3" imgW="4572180" imgH="3429039" progId="PowerPoint.Slide.8">
                  <p:embed/>
                </p:oleObj>
              </mc:Choice>
              <mc:Fallback>
                <p:oleObj name="Слайд" r:id="rId3" imgW="4572180" imgH="3429039" progId="PowerPoint.Slid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Прямоугольник 4"/>
          <p:cNvSpPr>
            <a:spLocks noChangeArrowheads="1"/>
          </p:cNvSpPr>
          <p:nvPr/>
        </p:nvSpPr>
        <p:spPr bwMode="auto">
          <a:xfrm>
            <a:off x="2071688" y="714375"/>
            <a:ext cx="492918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300" b="1">
                <a:solidFill>
                  <a:srgbClr val="002060"/>
                </a:solidFill>
                <a:latin typeface="Book Antiqua" pitchFamily="18" charset="0"/>
              </a:rPr>
              <a:t>Загадки зимы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Летели серые    гуси, </a:t>
            </a:r>
            <a:r>
              <a:rPr lang="ru-RU" b="1" dirty="0" err="1" smtClean="0">
                <a:solidFill>
                  <a:srgbClr val="7030A0"/>
                </a:solidFill>
              </a:rPr>
              <a:t>нароняли</a:t>
            </a:r>
            <a:r>
              <a:rPr lang="ru-RU" b="1" dirty="0" smtClean="0">
                <a:solidFill>
                  <a:srgbClr val="7030A0"/>
                </a:solidFill>
              </a:rPr>
              <a:t> белого пуха.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Содержимое 5" descr="22737.gif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4200" y="1857375"/>
            <a:ext cx="5575300" cy="421481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25"/>
            <a:ext cx="8385175" cy="1047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Жил я посреди двора,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Где играет детвора.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Но от солнечных лучей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Превратился я в ручей.</a:t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Содержимое 5" descr="22663.gif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6063" y="2857500"/>
            <a:ext cx="3643312" cy="314325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500063"/>
            <a:ext cx="3927475" cy="2786062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  <a:p>
            <a:endParaRPr lang="ru-RU" smtClean="0"/>
          </a:p>
        </p:txBody>
      </p:sp>
      <p:sp>
        <p:nvSpPr>
          <p:cNvPr id="28674" name="Прямоугольник 5"/>
          <p:cNvSpPr>
            <a:spLocks noChangeArrowheads="1"/>
          </p:cNvSpPr>
          <p:nvPr/>
        </p:nvSpPr>
        <p:spPr bwMode="auto">
          <a:xfrm>
            <a:off x="1071563" y="428625"/>
            <a:ext cx="7215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7030A0"/>
                </a:solidFill>
                <a:latin typeface="Calibri" pitchFamily="34" charset="0"/>
              </a:rPr>
              <a:t>          Всё лето стояли, зимы ожидали,</a:t>
            </a:r>
          </a:p>
          <a:p>
            <a:r>
              <a:rPr lang="ru-RU" sz="2800" b="1">
                <a:solidFill>
                  <a:srgbClr val="7030A0"/>
                </a:solidFill>
                <a:latin typeface="Calibri" pitchFamily="34" charset="0"/>
              </a:rPr>
              <a:t>       Дождались поры, помчались с горы.</a:t>
            </a:r>
          </a:p>
        </p:txBody>
      </p:sp>
      <p:pic>
        <p:nvPicPr>
          <p:cNvPr id="7" name="Рисунок 6" descr="000403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500188"/>
            <a:ext cx="62865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90"/>
          <p:cNvSpPr>
            <a:spLocks noGrp="1" noRot="1" noChangeArrowheads="1"/>
          </p:cNvSpPr>
          <p:nvPr>
            <p:ph type="title"/>
          </p:nvPr>
        </p:nvSpPr>
        <p:spPr>
          <a:xfrm>
            <a:off x="928688" y="244475"/>
            <a:ext cx="7913687" cy="1431925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43104" name="Group 96"/>
          <p:cNvGraphicFramePr>
            <a:graphicFrameLocks noGrp="1"/>
          </p:cNvGraphicFramePr>
          <p:nvPr>
            <p:ph sz="half" idx="1"/>
          </p:nvPr>
        </p:nvGraphicFramePr>
        <p:xfrm>
          <a:off x="323850" y="2781300"/>
          <a:ext cx="8351838" cy="1019175"/>
        </p:xfrm>
        <a:graphic>
          <a:graphicData uri="http://schemas.openxmlformats.org/drawingml/2006/table">
            <a:tbl>
              <a:tblPr/>
              <a:tblGrid>
                <a:gridCol w="1352550"/>
                <a:gridCol w="1355725"/>
                <a:gridCol w="1352550"/>
                <a:gridCol w="1352550"/>
                <a:gridCol w="1598613"/>
                <a:gridCol w="1339850"/>
              </a:tblGrid>
              <a:tr h="101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14" name="Group 106"/>
          <p:cNvGraphicFramePr>
            <a:graphicFrameLocks noGrp="1"/>
          </p:cNvGraphicFramePr>
          <p:nvPr>
            <p:ph sz="quarter" idx="2"/>
          </p:nvPr>
        </p:nvGraphicFramePr>
        <p:xfrm>
          <a:off x="323850" y="3933825"/>
          <a:ext cx="8351838" cy="1430338"/>
        </p:xfrm>
        <a:graphic>
          <a:graphicData uri="http://schemas.openxmlformats.org/drawingml/2006/table">
            <a:tbl>
              <a:tblPr/>
              <a:tblGrid>
                <a:gridCol w="1323975"/>
                <a:gridCol w="1397000"/>
                <a:gridCol w="1311275"/>
                <a:gridCol w="1368425"/>
                <a:gridCol w="1584325"/>
                <a:gridCol w="1366838"/>
              </a:tblGrid>
              <a:tr h="1430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0" name="WordArt 4"/>
          <p:cNvSpPr>
            <a:spLocks noChangeArrowheads="1" noChangeShapeType="1" noTextEdit="1"/>
          </p:cNvSpPr>
          <p:nvPr/>
        </p:nvSpPr>
        <p:spPr bwMode="auto">
          <a:xfrm>
            <a:off x="1214438" y="404813"/>
            <a:ext cx="6143625" cy="1003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Поиграем!</a:t>
            </a:r>
          </a:p>
        </p:txBody>
      </p:sp>
      <p:sp>
        <p:nvSpPr>
          <p:cNvPr id="29731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7634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Calibri" pitchFamily="34" charset="0"/>
              </a:rPr>
              <a:t>Разгадайте слово. Расположите числа в порядке возрастания:</a:t>
            </a:r>
          </a:p>
        </p:txBody>
      </p:sp>
      <p:sp>
        <p:nvSpPr>
          <p:cNvPr id="43070" name="Text Box 62"/>
          <p:cNvSpPr txBox="1">
            <a:spLocks noChangeArrowheads="1"/>
          </p:cNvSpPr>
          <p:nvPr/>
        </p:nvSpPr>
        <p:spPr bwMode="auto">
          <a:xfrm>
            <a:off x="468313" y="4005263"/>
            <a:ext cx="749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 1</a:t>
            </a:r>
          </a:p>
        </p:txBody>
      </p:sp>
      <p:sp>
        <p:nvSpPr>
          <p:cNvPr id="43071" name="Text Box 63"/>
          <p:cNvSpPr txBox="1">
            <a:spLocks noChangeArrowheads="1"/>
          </p:cNvSpPr>
          <p:nvPr/>
        </p:nvSpPr>
        <p:spPr bwMode="auto">
          <a:xfrm>
            <a:off x="1979613" y="4076700"/>
            <a:ext cx="574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43072" name="Text Box 64"/>
          <p:cNvSpPr txBox="1">
            <a:spLocks noChangeArrowheads="1"/>
          </p:cNvSpPr>
          <p:nvPr/>
        </p:nvSpPr>
        <p:spPr bwMode="auto">
          <a:xfrm>
            <a:off x="3276600" y="4076700"/>
            <a:ext cx="574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43073" name="Text Box 65"/>
          <p:cNvSpPr txBox="1">
            <a:spLocks noChangeArrowheads="1"/>
          </p:cNvSpPr>
          <p:nvPr/>
        </p:nvSpPr>
        <p:spPr bwMode="auto">
          <a:xfrm>
            <a:off x="4427538" y="4076700"/>
            <a:ext cx="1031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43074" name="Text Box 66"/>
          <p:cNvSpPr txBox="1">
            <a:spLocks noChangeArrowheads="1"/>
          </p:cNvSpPr>
          <p:nvPr/>
        </p:nvSpPr>
        <p:spPr bwMode="auto">
          <a:xfrm>
            <a:off x="6084888" y="4076700"/>
            <a:ext cx="9636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12</a:t>
            </a:r>
          </a:p>
        </p:txBody>
      </p:sp>
      <p:sp>
        <p:nvSpPr>
          <p:cNvPr id="43075" name="Text Box 67"/>
          <p:cNvSpPr txBox="1">
            <a:spLocks noChangeArrowheads="1"/>
          </p:cNvSpPr>
          <p:nvPr/>
        </p:nvSpPr>
        <p:spPr bwMode="auto">
          <a:xfrm>
            <a:off x="7308850" y="4076700"/>
            <a:ext cx="1138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FF00"/>
                </a:solidFill>
                <a:latin typeface="Calibri" pitchFamily="34" charset="0"/>
              </a:rPr>
              <a:t> 15</a:t>
            </a:r>
          </a:p>
        </p:txBody>
      </p:sp>
      <p:graphicFrame>
        <p:nvGraphicFramePr>
          <p:cNvPr id="43128" name="Group 120"/>
          <p:cNvGraphicFramePr>
            <a:graphicFrameLocks noGrp="1"/>
          </p:cNvGraphicFramePr>
          <p:nvPr>
            <p:ph sz="quarter" idx="3"/>
          </p:nvPr>
        </p:nvGraphicFramePr>
        <p:xfrm>
          <a:off x="323850" y="5373688"/>
          <a:ext cx="8351838" cy="1295400"/>
        </p:xfrm>
        <a:graphic>
          <a:graphicData uri="http://schemas.openxmlformats.org/drawingml/2006/table">
            <a:tbl>
              <a:tblPr/>
              <a:tblGrid>
                <a:gridCol w="1295400"/>
                <a:gridCol w="1439863"/>
                <a:gridCol w="1296987"/>
                <a:gridCol w="1439863"/>
                <a:gridCol w="1512887"/>
                <a:gridCol w="1366838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122" name="Text Box 114"/>
          <p:cNvSpPr txBox="1">
            <a:spLocks noChangeArrowheads="1"/>
          </p:cNvSpPr>
          <p:nvPr/>
        </p:nvSpPr>
        <p:spPr bwMode="auto">
          <a:xfrm>
            <a:off x="642938" y="5286375"/>
            <a:ext cx="685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 b="1">
                <a:solidFill>
                  <a:srgbClr val="FF0000"/>
                </a:solidFill>
                <a:latin typeface="Calibri" pitchFamily="34" charset="0"/>
              </a:rPr>
              <a:t>ч</a:t>
            </a:r>
          </a:p>
        </p:txBody>
      </p:sp>
      <p:sp>
        <p:nvSpPr>
          <p:cNvPr id="43123" name="Text Box 115"/>
          <p:cNvSpPr txBox="1">
            <a:spLocks noChangeArrowheads="1"/>
          </p:cNvSpPr>
          <p:nvPr/>
        </p:nvSpPr>
        <p:spPr bwMode="auto">
          <a:xfrm>
            <a:off x="2143125" y="5286375"/>
            <a:ext cx="500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FF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43124" name="Text Box 116"/>
          <p:cNvSpPr txBox="1">
            <a:spLocks noChangeArrowheads="1"/>
          </p:cNvSpPr>
          <p:nvPr/>
        </p:nvSpPr>
        <p:spPr bwMode="auto">
          <a:xfrm>
            <a:off x="3286125" y="5286375"/>
            <a:ext cx="7000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8000" b="1">
                <a:solidFill>
                  <a:srgbClr val="FF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43125" name="Text Box 117"/>
          <p:cNvSpPr txBox="1">
            <a:spLocks noChangeArrowheads="1"/>
          </p:cNvSpPr>
          <p:nvPr/>
        </p:nvSpPr>
        <p:spPr bwMode="auto">
          <a:xfrm>
            <a:off x="4714875" y="5357813"/>
            <a:ext cx="6873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FF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43126" name="Text Box 118"/>
          <p:cNvSpPr txBox="1">
            <a:spLocks noChangeArrowheads="1"/>
          </p:cNvSpPr>
          <p:nvPr/>
        </p:nvSpPr>
        <p:spPr bwMode="auto">
          <a:xfrm>
            <a:off x="6215063" y="5357813"/>
            <a:ext cx="649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43127" name="Text Box 119"/>
          <p:cNvSpPr txBox="1">
            <a:spLocks noChangeArrowheads="1"/>
          </p:cNvSpPr>
          <p:nvPr/>
        </p:nvSpPr>
        <p:spPr bwMode="auto">
          <a:xfrm>
            <a:off x="7740650" y="5373688"/>
            <a:ext cx="6492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FF0000"/>
                </a:solidFill>
                <a:latin typeface="Calibri" pitchFamily="34" charset="0"/>
              </a:rPr>
              <a:t>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4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4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4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4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4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4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70" grpId="0"/>
      <p:bldP spid="43071" grpId="0"/>
      <p:bldP spid="43072" grpId="0"/>
      <p:bldP spid="43073" grpId="0"/>
      <p:bldP spid="43074" grpId="0"/>
      <p:bldP spid="43075" grpId="0"/>
      <p:bldP spid="43122" grpId="0"/>
      <p:bldP spid="43123" grpId="0"/>
      <p:bldP spid="43124" grpId="0"/>
      <p:bldP spid="43125" grpId="0"/>
      <p:bldP spid="43126" grpId="0"/>
      <p:bldP spid="431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385175" cy="20002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Я к вам обращаюсь, товарищи-дети!</a:t>
            </a:r>
            <a:b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Полезнее книги нет вещи на свете.</a:t>
            </a:r>
            <a:b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Пусть книги, как воздух заходят в дома,</a:t>
            </a:r>
            <a:b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Читайте всю жизнь, набирайтесь ума!</a:t>
            </a:r>
            <a:b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22" name="Picture 2" descr="G:\рисунки\0649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3286125"/>
            <a:ext cx="33575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748713" y="2924175"/>
            <a:ext cx="93662" cy="1444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748713" y="6096000"/>
            <a:ext cx="96837" cy="141288"/>
          </a:xfrm>
        </p:spPr>
        <p:txBody>
          <a:bodyPr rtlCol="0">
            <a:normAutofit fontScale="62500" lnSpcReduction="2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800" smtClean="0"/>
          </a:p>
        </p:txBody>
      </p:sp>
      <p:sp>
        <p:nvSpPr>
          <p:cNvPr id="15363" name="WordArt 4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04138" cy="2454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23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Зайчик и рябина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539750" y="5572125"/>
            <a:ext cx="81359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>
                <a:latin typeface="Calibri" pitchFamily="34" charset="0"/>
              </a:rPr>
              <a:t>Прочитайте пословицу. Объясните, как вы  её понимаете.</a:t>
            </a:r>
          </a:p>
        </p:txBody>
      </p:sp>
      <p:pic>
        <p:nvPicPr>
          <p:cNvPr id="15365" name="Picture 2" descr="G:\анимашки книги\book35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952750"/>
            <a:ext cx="27146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артинки зимы\435413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357313"/>
            <a:ext cx="8429625" cy="5286375"/>
          </a:xfrm>
          <a:noFill/>
        </p:spPr>
      </p:pic>
      <p:pic>
        <p:nvPicPr>
          <p:cNvPr id="7" name="Рисунок 6" descr="2264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14313"/>
            <a:ext cx="1143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264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214313"/>
            <a:ext cx="12858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264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14313"/>
            <a:ext cx="12144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2264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214313"/>
            <a:ext cx="12144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43438"/>
            <a:ext cx="8229600" cy="20716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СНЕГ,  МОРОЗ,  ЛЁД,  МЕТЕЛЬ,  СНЕГОПАДЫ,  СУГРОБЫ.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410" name="Picture 2" descr="G:\картинки зимы\0831bfa08c82ad2ccc46dbc0ca81892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357188"/>
            <a:ext cx="8143875" cy="450056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ДЫХАТЕЛЬНАЯ ГИМНАСТИКА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«Сдуй снежинку»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22646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25" y="1785938"/>
            <a:ext cx="1857375" cy="1714500"/>
          </a:xfrm>
        </p:spPr>
      </p:pic>
      <p:pic>
        <p:nvPicPr>
          <p:cNvPr id="6" name="Содержимое 3" descr="226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286125"/>
            <a:ext cx="20002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226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2714625"/>
            <a:ext cx="185737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226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571625"/>
            <a:ext cx="19288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226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4214813"/>
            <a:ext cx="1714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226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4429125"/>
            <a:ext cx="18573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0988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ЗИМНИЕ ЗАБАВЫ ДЕТЕЙ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5" descr="ВРЕМЕНА ГОД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/>
          </a:blip>
          <a:srcRect/>
          <a:stretch>
            <a:fillRect/>
          </a:stretch>
        </p:blipFill>
        <p:spPr>
          <a:xfrm>
            <a:off x="285750" y="1285875"/>
            <a:ext cx="8501063" cy="5286375"/>
          </a:xfrm>
          <a:ln w="57150">
            <a:solidFill>
              <a:srgbClr val="00CCFF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G:\животные\3885372_b65014b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928813"/>
            <a:ext cx="4143375" cy="4357687"/>
          </a:xfrm>
        </p:spPr>
      </p:pic>
      <p:pic>
        <p:nvPicPr>
          <p:cNvPr id="20482" name="Рисунок 4" descr="G:\животные\Lepus_timidu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1928813"/>
            <a:ext cx="4071937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713" y="158750"/>
            <a:ext cx="8296275" cy="17303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5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5084763"/>
            <a:ext cx="4095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5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-3959225" y="2492375"/>
            <a:ext cx="395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5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620713"/>
            <a:ext cx="4095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3" name="Picture 25" descr="7028_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14578"/>
          <a:stretch>
            <a:fillRect/>
          </a:stretch>
        </p:blipFill>
        <p:spPr bwMode="auto">
          <a:xfrm>
            <a:off x="1476375" y="-171450"/>
            <a:ext cx="5903913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29" descr="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2060575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30" descr="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620713"/>
            <a:ext cx="10810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32" descr="18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834307">
            <a:off x="2274888" y="4389438"/>
            <a:ext cx="3905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1" name="Picture 33" descr="18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9616893">
            <a:off x="3276600" y="2708275"/>
            <a:ext cx="288131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2" name="Picture 34" descr="18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834307">
            <a:off x="3348038" y="1557338"/>
            <a:ext cx="20288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4" name="Picture 26" descr="3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40650" y="501332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28" descr="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126841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27" descr="3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508476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3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3333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3" name="Picture 35" descr="467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0"/>
            <a:ext cx="26098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5" name="Picture 37" descr="467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95513" y="0"/>
            <a:ext cx="27368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6" name="Picture 38" descr="467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4663" y="0"/>
            <a:ext cx="28082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7" name="Picture 39" descr="467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43663" y="0"/>
            <a:ext cx="270033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8" name="Picture 40" descr="118"/>
          <p:cNvPicPr>
            <a:picLocks noChangeAspect="1" noChangeArrowheads="1" noCrop="1"/>
          </p:cNvPicPr>
          <p:nvPr/>
        </p:nvPicPr>
        <p:blipFill>
          <a:blip r:embed="rId9">
            <a:lum bright="-6000"/>
          </a:blip>
          <a:srcRect/>
          <a:stretch>
            <a:fillRect/>
          </a:stretch>
        </p:blipFill>
        <p:spPr bwMode="auto">
          <a:xfrm flipH="1">
            <a:off x="7308850" y="4221163"/>
            <a:ext cx="16637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2" name="Picture 44" descr="509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5651500" y="5589588"/>
            <a:ext cx="15128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4" name="Picture 4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Hto_Takoe_Novyi_God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1" name="Picture 53" descr="108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58888" y="2133600"/>
            <a:ext cx="904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2" name="Picture 54" descr="108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692150"/>
            <a:ext cx="904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3" name="Picture 55" descr="108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55875" y="476250"/>
            <a:ext cx="904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4" name="Picture 56" descr="108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956550" y="2492375"/>
            <a:ext cx="904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5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316913" y="6453188"/>
            <a:ext cx="647700" cy="404812"/>
          </a:xfrm>
          <a:prstGeom prst="lef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38576 0.199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50" dur="2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0"/>
                            </p:stCondLst>
                            <p:childTnLst>
                              <p:par>
                                <p:cTn id="5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-0.36215 0.27315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0" y="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0"/>
                            </p:stCondLst>
                            <p:childTnLst>
                              <p:par>
                                <p:cTn id="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0"/>
                            </p:stCondLst>
                            <p:childTnLst>
                              <p:par>
                                <p:cTn id="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31511 -0.23125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0"/>
                            </p:stCondLst>
                            <p:childTnLst>
                              <p:par>
                                <p:cTn id="6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0.41754 0.39907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0"/>
                            </p:stCondLst>
                            <p:childTnLst>
                              <p:par>
                                <p:cTn id="7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8000"/>
                            </p:stCondLst>
                            <p:childTnLst>
                              <p:par>
                                <p:cTn id="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27934 -0.06829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-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9000"/>
                            </p:stCondLst>
                            <p:childTnLst>
                              <p:par>
                                <p:cTn id="7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50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5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300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0"/>
                            </p:stCondLst>
                            <p:childTnLst>
                              <p:par>
                                <p:cTn id="10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7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6000"/>
                            </p:stCondLst>
                            <p:childTnLst>
                              <p:par>
                                <p:cTn id="10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9000"/>
                            </p:stCondLst>
                            <p:childTnLst>
                              <p:par>
                                <p:cTn id="11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2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4000"/>
                            </p:stCondLst>
                            <p:childTnLst>
                              <p:par>
                                <p:cTn id="1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6000"/>
                            </p:stCondLst>
                            <p:childTnLst>
                              <p:par>
                                <p:cTn id="12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9000"/>
                            </p:stCondLst>
                            <p:childTnLst>
                              <p:par>
                                <p:cTn id="13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022E-16 L -0.55503 0.0053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3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1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3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5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14"/>
                </p:tgtEl>
              </p:cMediaNode>
            </p:audio>
          </p:childTnLst>
        </p:cTn>
      </p:par>
    </p:tnLst>
    <p:bldLst>
      <p:bldP spid="72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137</Words>
  <Application>Microsoft Office PowerPoint</Application>
  <PresentationFormat>Экран (4:3)</PresentationFormat>
  <Paragraphs>36</Paragraphs>
  <Slides>16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СНЕГ,  МОРОЗ,  ЛЁД,  МЕТЕЛЬ,  СНЕГОПАДЫ,  СУГРОБЫ.</vt:lpstr>
      <vt:lpstr>ДЫХАТЕЛЬНАЯ ГИМНАСТИКА «Сдуй снежинку»</vt:lpstr>
      <vt:lpstr>ЗИМНИЕ ЗАБАВЫ ДЕТЕЙ</vt:lpstr>
      <vt:lpstr>Презентация PowerPoint</vt:lpstr>
      <vt:lpstr>Презентация PowerPoint</vt:lpstr>
      <vt:lpstr>Презентация PowerPoint</vt:lpstr>
      <vt:lpstr>ДОМАШНЕЕ ЗАДАНИЕ: В. Сухомлинский «ЗАЙЧИК И РЯБИНА»</vt:lpstr>
      <vt:lpstr>Презентация PowerPoint</vt:lpstr>
      <vt:lpstr>Летели серые    гуси, нароняли белого пуха.</vt:lpstr>
      <vt:lpstr>Жил я посреди двора, Где играет детвора. Но от солнечных лучей Превратился я в ручей. </vt:lpstr>
      <vt:lpstr>Презентация PowerPoint</vt:lpstr>
      <vt:lpstr>Презентация PowerPoint</vt:lpstr>
      <vt:lpstr>Я к вам обращаюсь, товарищи-дети! Полезнее книги нет вещи на свете. Пусть книги, как воздух заходят в дома, Читайте всю жизнь, набирайтесь ума! </vt:lpstr>
    </vt:vector>
  </TitlesOfParts>
  <Company>Функциональность ограничена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ЧТЕНИЯ</dc:title>
  <dc:creator>Демонстрационно-бесплатная версия</dc:creator>
  <cp:lastModifiedBy>PC</cp:lastModifiedBy>
  <cp:revision>26</cp:revision>
  <dcterms:created xsi:type="dcterms:W3CDTF">2010-11-29T11:29:45Z</dcterms:created>
  <dcterms:modified xsi:type="dcterms:W3CDTF">2013-05-26T09:15:04Z</dcterms:modified>
</cp:coreProperties>
</file>