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91" r:id="rId3"/>
    <p:sldId id="265" r:id="rId4"/>
    <p:sldId id="264" r:id="rId5"/>
    <p:sldId id="293" r:id="rId6"/>
    <p:sldId id="290" r:id="rId7"/>
    <p:sldId id="266" r:id="rId8"/>
    <p:sldId id="268" r:id="rId9"/>
    <p:sldId id="269" r:id="rId10"/>
    <p:sldId id="273" r:id="rId11"/>
    <p:sldId id="270" r:id="rId12"/>
    <p:sldId id="292" r:id="rId13"/>
    <p:sldId id="274" r:id="rId14"/>
    <p:sldId id="275" r:id="rId15"/>
    <p:sldId id="289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2F7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01" autoAdjust="0"/>
    <p:restoredTop sz="99017" autoAdjust="0"/>
  </p:normalViewPr>
  <p:slideViewPr>
    <p:cSldViewPr>
      <p:cViewPr>
        <p:scale>
          <a:sx n="50" d="100"/>
          <a:sy n="50" d="100"/>
        </p:scale>
        <p:origin x="-1932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43FDD-A6F7-48F0-A2AA-26C0023AB42D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5DDE9-4F38-49BA-A8D7-65B2B90D6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4190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ru-RU" dirty="0" smtClean="0"/>
              <a:t>Команда «Электрон» ГБОУ СОШ № 2031 города Москвы представляет </a:t>
            </a:r>
            <a:r>
              <a:rPr lang="ru-RU" sz="1200" b="0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Творческое задание 1 тура </a:t>
            </a:r>
            <a:r>
              <a:rPr lang="ru-RU" sz="1200" b="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Изучение условий протекания химических реакций между растворами электролитов до конца»</a:t>
            </a:r>
            <a:endParaRPr lang="ru-RU" sz="1400" b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l"/>
            <a:r>
              <a:rPr lang="ru-RU" dirty="0" smtClean="0"/>
              <a:t>на конкурс </a:t>
            </a:r>
            <a:r>
              <a:rPr kumimoji="0" lang="ru-RU" sz="1200" b="0" i="0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«Путешествие в мир химии 2013-2014», проводимый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Ярославским  Центром  телекоммуникаций и информационных систем в образовании.</a:t>
            </a:r>
            <a:endParaRPr kumimoji="0" lang="ru-RU" sz="1200" b="0" i="0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27EFE3-BDB3-4311-AC45-51B53632964D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Задание первое опыта № 1 было изучение взаимодействия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сульфата меди </a:t>
            </a:r>
            <a:r>
              <a:rPr lang="ru-RU" sz="1200" dirty="0" smtClean="0">
                <a:solidFill>
                  <a:srgbClr val="002060"/>
                </a:solidFill>
              </a:rPr>
              <a:t>(II)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гидроксидом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натрия. Проведя опыт, мы убедились, что реакция протекает до конца, и фильтрованием мы выделили из раствора образовавшийся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голубой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осадок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гидроксида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меди </a:t>
            </a:r>
            <a:r>
              <a:rPr lang="ru-RU" sz="1200" dirty="0" smtClean="0">
                <a:solidFill>
                  <a:srgbClr val="002060"/>
                </a:solidFill>
              </a:rPr>
              <a:t>(II)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C57EF-6417-4D23-AC12-3A6E13DA279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Третье задание опыта № 1 было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зучение взаимодействия сульфата алюминия (2 %) с хлоридом бария.  В этом случае мы получили  сульфат бария в виде осадка  белого цвета и смогли выделить его из раствора фильтрованием.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C57EF-6417-4D23-AC12-3A6E13DA279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200" b="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Опытом  № 1</a:t>
            </a:r>
            <a:r>
              <a:rPr kumimoji="0" lang="ru-RU" sz="1200" b="0" i="0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b="0" u="sng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Мы д</a:t>
            </a:r>
            <a:r>
              <a:rPr kumimoji="0" lang="ru-RU" sz="12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оказываем:</a:t>
            </a:r>
          </a:p>
          <a:p>
            <a:pPr algn="l"/>
            <a:r>
              <a:rPr lang="ru-RU" sz="1200" b="0" dirty="0" smtClean="0">
                <a:solidFill>
                  <a:srgbClr val="002060"/>
                </a:solidFill>
              </a:rPr>
              <a:t>чтобы реакция между растворами электролитов протекала до конца, необходимо, чтобы часть ионов оказалась связанной  в </a:t>
            </a:r>
            <a:r>
              <a:rPr lang="ru-RU" sz="1200" b="0" dirty="0" smtClean="0">
                <a:solidFill>
                  <a:srgbClr val="0070C0"/>
                </a:solidFill>
              </a:rPr>
              <a:t>трудно растворимый осадок</a:t>
            </a:r>
            <a:r>
              <a:rPr lang="ru-RU" sz="1200" b="0" dirty="0" smtClean="0">
                <a:solidFill>
                  <a:srgbClr val="002060"/>
                </a:solidFill>
              </a:rPr>
              <a:t>. </a:t>
            </a: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DDE9-4F38-49BA-A8D7-65B2B90D670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Задание второе опыта № 1 было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зучение взаимодействия хлорида калия с фосфатом натрия. Результатом опыта  не наблюдалось никаких изменений, а вещества из раствора невозможно было выделить. Следовательно реакция не протекает до конца, а между ионами в растворе устанавливается химическое равновесие.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C57EF-6417-4D23-AC12-3A6E13DA279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Далее мы приступили к выполнению заданий</a:t>
            </a:r>
            <a:r>
              <a:rPr lang="ru-RU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второго опыта. Первое задание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провести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взаимодействия сульф</a:t>
            </a:r>
            <a:r>
              <a:rPr lang="ru-RU" sz="1200" b="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 натрия с раствором азотной кислоты показало выделение газа. Поэтому одно вещество было отделено от другого. </a:t>
            </a:r>
            <a:endParaRPr lang="ru-RU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C57EF-6417-4D23-AC12-3A6E13DA279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Задание первому варианту: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хромату калия добавьте раствор серной кислоты. Напишите уравнение реакции. Запишите наблюдения.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Задание второму  варианту: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Получите  гидроксид меди (2) из имеющихся на столе реактивов. Напишите уравнение реакции. Запишите наблюдения.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 учеников первого варианта: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Наблюдаем  оранжевое окрашивание за счет образования дихромата калия.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CrO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 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 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 учеников второго  варианта: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реакцией сульфата меди (2) с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гидроксидом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натрия мы получили гидроксид меди (2). Наблюдаем выпадение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голубого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осадка.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uSO</a:t>
            </a:r>
            <a:r>
              <a:rPr lang="en-US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+2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NaOH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=</a:t>
            </a:r>
            <a:r>
              <a:rPr lang="en-US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Na2SO4 + Cu(OH )2↓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Проверим правильность уравнения по слайду.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Теперь перейдем к следующему опыту.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Какого характера соединения двухвалентной меди?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 учеников: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Характер соединений меди (2)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амфотерный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 значит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амфотерный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характер вещества?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 учеников: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Амфотерные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вещества растворяются и в кислотах, и в щелочах.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Демонстрация опыта в вытяжном шкафу: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Прильем  к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гидроксиду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меди (2) раствор аммиака до  полного растворения осадка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гидроксида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меди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гидроксиде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аммония. Раствор окрашен в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красивый насыщенный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яркий синий цвет!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образовался комплексный ион [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Сu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(NH</a:t>
            </a:r>
            <a:r>
              <a:rPr lang="ru-RU" sz="1200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ru-RU" sz="1200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] </a:t>
            </a:r>
            <a:r>
              <a:rPr lang="ru-RU" sz="120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+2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Какое окрашивание дают веществам ионы двухвалентной меди? Напишите уравнение реакции растворения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гидроксида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меди (2)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гидроксиде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аммония.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 учеников: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Голубое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синее окрашивание.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OH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</a:t>
            </a:r>
            <a:r>
              <a:rPr lang="ru-RU" sz="14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↓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+ 4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ОН= [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](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OH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+ 4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 </a:t>
            </a:r>
            <a:r>
              <a:rPr lang="ru-RU" sz="1200" b="1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C57EF-6417-4D23-AC12-3A6E13DA279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C57EF-6417-4D23-AC12-3A6E13DA279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Для </a:t>
            </a:r>
            <a:r>
              <a:rPr lang="ru-RU" baseline="0" dirty="0" smtClean="0"/>
              <a:t> выполнения работы мы приготовили оборудование </a:t>
            </a:r>
            <a:r>
              <a:rPr lang="ru-RU" sz="1200" b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Металлический штатив, штатив для пробирок, таблица растворимости, пробирки; </a:t>
            </a:r>
            <a:r>
              <a:rPr lang="ru-RU" baseline="0" dirty="0" smtClean="0"/>
              <a:t>и необходимые реактивы.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0" dirty="0" smtClean="0">
                <a:solidFill>
                  <a:srgbClr val="002060"/>
                </a:solidFill>
                <a:effectLst/>
              </a:rPr>
              <a:t>Свежеприготовленные растворы сульфата меди (II) (2 %), хлорида калия (2 %), сульфата алюминия (2 %), </a:t>
            </a:r>
            <a:r>
              <a:rPr lang="ru-RU" sz="1200" b="0" dirty="0" err="1" smtClean="0">
                <a:solidFill>
                  <a:srgbClr val="002060"/>
                </a:solidFill>
                <a:effectLst/>
              </a:rPr>
              <a:t>гидроксида</a:t>
            </a:r>
            <a:r>
              <a:rPr lang="ru-RU" sz="1200" b="0" dirty="0" smtClean="0">
                <a:solidFill>
                  <a:srgbClr val="002060"/>
                </a:solidFill>
                <a:effectLst/>
              </a:rPr>
              <a:t> натрия (10%), фосфата натрия (2 %), хлорида бария (2 %), сульфита натрия (2 %), азотной кислоты (1:3), серной кислоты (1:5), фенолфталеина.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DDE9-4F38-49BA-A8D7-65B2B90D670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352A2-3E2C-4C57-92C8-8EE58D47533E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01FC-B7B0-48C5-88DB-817C16FA79AD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6598-C051-4BB6-8D68-55E84794D1BE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90BC5-9522-49E2-A996-3B2395B67CF9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C7F5D-37C2-467E-9386-B06F51B23A6F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C9BDF-9274-41D2-8772-F66198E6813C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ACED8-95D5-4E1E-9CCA-784D9D46D96C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62FD-274A-4567-9622-942E22E37118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419F-3D8B-4B69-ABB6-9E5667EA9C53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DC674-B7E7-4DAD-BE09-415B9C17069C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D26C-0539-44C8-B40E-1DCF5BA57E95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B505E-6512-4EEB-99C8-141CF46B854D}" type="datetime1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1041;&#1059;&#1050;&#1051;&#1045;&#1058;-&#1055;&#1056;&#1045;&#1044;&#1057;&#1058;&#1040;&#1042;&#1051;&#1045;&#1053;&#1048;&#1045;.doc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L:\&#1050;&#1086;&#1085;&#1082;&#1091;&#1088;&#1089;&#1099;%202015\&#1059;&#1095;&#1087;&#1086;&#1088;&#1090;&#1072;&#1083;\&#1060;&#1077;&#1086;&#1082;&#1090;&#1080;&#1089;&#1090;&#1086;&#1074;&#1072;\&#1050;&#1072;&#1088;&#1073;&#1086;&#1085;&#1072;&#1090;%20&#1085;&#1072;&#1090;&#1088;&#1080;&#1103;%20&#1080;%20&#1072;&#1079;&#1086;&#1090;&#1085;&#1072;&#1103;%20&#1082;&#1080;&#1089;&#1083;&#1086;&#1090;&#1072;.mp4" TargetMode="Externa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L:\&#1050;&#1086;&#1085;&#1082;&#1091;&#1088;&#1089;&#1099;%202015\&#1059;&#1095;&#1087;&#1086;&#1088;&#1090;&#1072;&#1083;\&#1060;&#1077;&#1086;&#1082;&#1090;&#1080;&#1089;&#1090;&#1086;&#1074;&#1072;\&#1056;&#1077;&#1072;&#1082;&#1094;&#1080;&#1103;%20&#1085;&#1077;&#1081;&#1090;&#1088;&#1072;&#1083;&#1080;&#1079;&#1072;&#1094;&#1080;&#1080;.mp4" TargetMode="Externa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3.xml"/><Relationship Id="rId7" Type="http://schemas.openxmlformats.org/officeDocument/2006/relationships/slide" Target="slide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L:\&#1050;&#1086;&#1085;&#1082;&#1091;&#1088;&#1089;&#1099;%202015\&#1059;&#1095;&#1087;&#1086;&#1088;&#1090;&#1072;&#1083;\&#1060;&#1077;&#1086;&#1082;&#1090;&#1080;&#1089;&#1090;&#1086;&#1074;&#1072;\&#1057;&#1091;&#1083;&#1100;&#1092;&#1072;&#1090;%20&#1072;&#1083;&#1102;&#1084;&#1080;&#1085;&#1080;&#1103;%20&#1080;%20%20&#1093;&#1083;&#1086;&#1088;&#1080;&#1076;%20&#1073;&#1072;&#1088;&#1080;&#1103;.mp4" TargetMode="Externa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lum bright="4000" contrast="29000"/>
          </a:blip>
          <a:srcRect/>
          <a:stretch>
            <a:fillRect/>
          </a:stretch>
        </p:blipFill>
        <p:spPr bwMode="auto">
          <a:xfrm>
            <a:off x="2123728" y="2024844"/>
            <a:ext cx="5400600" cy="405044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835696" y="6027003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Феоктистова Татьяна Ивановна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Учитель химии ГБОУ ЦО № 2051 г. Москвы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Rectangle 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0" y="0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«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Протекание  химических реакций между  растворами электролитов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до конца»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Р</a:t>
            </a:r>
            <a:r>
              <a:rPr lang="ru-RU" sz="2400" b="1" dirty="0" smtClean="0">
                <a:solidFill>
                  <a:srgbClr val="002060"/>
                </a:solidFill>
              </a:rPr>
              <a:t>еакция между растворами электролитов протекает до конца, если часть ионов оказывается  связанной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газообразное  соединение.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6237312"/>
            <a:ext cx="3324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70C0"/>
                </a:solidFill>
              </a:rPr>
              <a:t>2H</a:t>
            </a:r>
            <a:r>
              <a:rPr lang="it-IT" sz="2400" b="1" baseline="30000" dirty="0" smtClean="0">
                <a:solidFill>
                  <a:srgbClr val="0070C0"/>
                </a:solidFill>
              </a:rPr>
              <a:t>+ </a:t>
            </a:r>
            <a:r>
              <a:rPr lang="it-IT" sz="2400" b="1" dirty="0" smtClean="0">
                <a:solidFill>
                  <a:srgbClr val="0070C0"/>
                </a:solidFill>
              </a:rPr>
              <a:t>+</a:t>
            </a:r>
            <a:r>
              <a:rPr lang="ru-RU" sz="2400" b="1" dirty="0" smtClean="0">
                <a:solidFill>
                  <a:srgbClr val="0070C0"/>
                </a:solidFill>
              </a:rPr>
              <a:t>С</a:t>
            </a:r>
            <a:r>
              <a:rPr lang="it-IT" sz="2400" b="1" dirty="0" smtClean="0">
                <a:solidFill>
                  <a:srgbClr val="0070C0"/>
                </a:solidFill>
              </a:rPr>
              <a:t>O</a:t>
            </a:r>
            <a:r>
              <a:rPr lang="it-IT" sz="2400" b="1" baseline="-25000" dirty="0" smtClean="0">
                <a:solidFill>
                  <a:srgbClr val="0070C0"/>
                </a:solidFill>
              </a:rPr>
              <a:t>3</a:t>
            </a:r>
            <a:r>
              <a:rPr lang="it-IT" sz="2400" b="1" baseline="30000" dirty="0" smtClean="0">
                <a:solidFill>
                  <a:srgbClr val="0070C0"/>
                </a:solidFill>
              </a:rPr>
              <a:t>2-</a:t>
            </a:r>
            <a:r>
              <a:rPr lang="it-IT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= </a:t>
            </a:r>
            <a:r>
              <a:rPr lang="ru-RU" sz="2400" b="1" dirty="0" smtClean="0">
                <a:solidFill>
                  <a:srgbClr val="C00000"/>
                </a:solidFill>
              </a:rPr>
              <a:t>С</a:t>
            </a:r>
            <a:r>
              <a:rPr lang="it-IT" sz="2400" b="1" dirty="0" smtClean="0">
                <a:solidFill>
                  <a:srgbClr val="C00000"/>
                </a:solidFill>
              </a:rPr>
              <a:t>O</a:t>
            </a:r>
            <a:r>
              <a:rPr lang="it-IT" sz="2400" b="1" baseline="-25000" dirty="0" smtClean="0">
                <a:solidFill>
                  <a:srgbClr val="C00000"/>
                </a:solidFill>
              </a:rPr>
              <a:t>2</a:t>
            </a:r>
            <a:r>
              <a:rPr lang="it-IT" sz="2400" b="1" dirty="0" smtClean="0">
                <a:solidFill>
                  <a:srgbClr val="C00000"/>
                </a:solidFill>
                <a:cs typeface="Calibri"/>
              </a:rPr>
              <a:t>↑</a:t>
            </a:r>
            <a:r>
              <a:rPr lang="en-US" sz="2400" b="1" dirty="0" smtClean="0">
                <a:solidFill>
                  <a:srgbClr val="0070C0"/>
                </a:solidFill>
              </a:rPr>
              <a:t> + H</a:t>
            </a:r>
            <a:r>
              <a:rPr lang="en-US" sz="2400" b="1" baseline="-25000" dirty="0" smtClean="0">
                <a:solidFill>
                  <a:srgbClr val="0070C0"/>
                </a:solidFill>
              </a:rPr>
              <a:t>2</a:t>
            </a:r>
            <a:r>
              <a:rPr lang="en-US" sz="2400" b="1" dirty="0" smtClean="0">
                <a:solidFill>
                  <a:srgbClr val="0070C0"/>
                </a:solidFill>
              </a:rPr>
              <a:t>O</a:t>
            </a:r>
            <a:endParaRPr lang="ru-RU" sz="2400" b="1" dirty="0" smtClean="0">
              <a:solidFill>
                <a:srgbClr val="0070C0"/>
              </a:solidFill>
              <a:cs typeface="Calibri"/>
            </a:endParaRPr>
          </a:p>
        </p:txBody>
      </p:sp>
      <p:pic>
        <p:nvPicPr>
          <p:cNvPr id="5" name="Карбонат натрия и азотная кислот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268760"/>
            <a:ext cx="8576953" cy="4824536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836712"/>
            <a:ext cx="7488832" cy="864096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2400" b="1" dirty="0" err="1" smtClean="0">
                <a:solidFill>
                  <a:srgbClr val="002060"/>
                </a:solidFill>
              </a:rPr>
              <a:t>NaO</a:t>
            </a:r>
            <a:r>
              <a:rPr lang="ru-RU" sz="2400" b="1" dirty="0" smtClean="0">
                <a:solidFill>
                  <a:srgbClr val="002060"/>
                </a:solidFill>
              </a:rPr>
              <a:t>Н + фенолфталеин (бесцветный)→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051720" y="1772816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Изменение окраски индикатора фенолфталеина в щелочной среде 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гидроксида</a:t>
            </a:r>
            <a:r>
              <a:rPr lang="ru-RU" sz="2400" b="1" i="1" dirty="0" smtClean="0">
                <a:solidFill>
                  <a:srgbClr val="002060"/>
                </a:solidFill>
              </a:rPr>
              <a:t> натрия с бесцветной на </a:t>
            </a:r>
            <a:r>
              <a:rPr lang="ru-RU" sz="2400" b="1" i="1" dirty="0" smtClean="0">
                <a:solidFill>
                  <a:srgbClr val="B72F73"/>
                </a:solidFill>
              </a:rPr>
              <a:t>малиновую</a:t>
            </a:r>
            <a:r>
              <a:rPr lang="ru-RU" sz="2400" b="1" i="1" dirty="0" smtClean="0">
                <a:solidFill>
                  <a:srgbClr val="002060"/>
                </a:solidFill>
              </a:rPr>
              <a:t>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35896" y="1268760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-16931"/>
            <a:ext cx="80283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Опыт :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«Получить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сульфат натрия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взаимодействием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гидроксида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натрия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с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серной кислотой»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2060848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Наблюдаем: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0" y="3645024"/>
            <a:ext cx="7740352" cy="8572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2NaO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H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H</a:t>
            </a:r>
            <a:r>
              <a:rPr lang="en-US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SO</a:t>
            </a:r>
            <a:r>
              <a:rPr lang="en-US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=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39752" y="3861048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Na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SO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4 </a:t>
            </a:r>
            <a:r>
              <a:rPr lang="ru-RU" sz="2400" b="1" baseline="-25000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+ 2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H</a:t>
            </a:r>
            <a:r>
              <a:rPr lang="en-US" sz="2400" b="1" baseline="-25000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O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652120" y="908720"/>
            <a:ext cx="20265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B72F73"/>
                </a:solidFill>
              </a:rPr>
              <a:t>Малиновое </a:t>
            </a:r>
          </a:p>
          <a:p>
            <a:r>
              <a:rPr lang="ru-RU" sz="2400" b="1" dirty="0" smtClean="0">
                <a:solidFill>
                  <a:srgbClr val="B72F73"/>
                </a:solidFill>
              </a:rPr>
              <a:t>окрашивание</a:t>
            </a:r>
            <a:endParaRPr lang="ru-RU" sz="2400" dirty="0">
              <a:solidFill>
                <a:srgbClr val="B72F73"/>
              </a:solidFill>
            </a:endParaRP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0" y="4581128"/>
            <a:ext cx="7740352" cy="12241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lang="ru-RU" sz="24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it-IT" sz="2400" b="1" dirty="0" smtClean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2Na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+ 2OH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+ 2H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SO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= 2Na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+ SO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</a:t>
            </a:r>
            <a:r>
              <a:rPr lang="en-US" sz="2400" b="1" dirty="0" smtClean="0">
                <a:solidFill>
                  <a:srgbClr val="002060"/>
                </a:solidFill>
              </a:rPr>
              <a:t> 2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H</a:t>
            </a:r>
            <a:r>
              <a:rPr lang="en-US" sz="2400" b="1" baseline="-25000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O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ru-RU" sz="24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it-IT" sz="2400" b="1" dirty="0" smtClean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endParaRPr lang="ru-RU" sz="2400" b="1" dirty="0" smtClean="0">
              <a:solidFill>
                <a:srgbClr val="0070C0"/>
              </a:solidFill>
              <a:cs typeface="Calibri"/>
            </a:endParaRPr>
          </a:p>
          <a:p>
            <a:pPr lvl="0">
              <a:spcBef>
                <a:spcPct val="0"/>
              </a:spcBef>
            </a:pPr>
            <a:endParaRPr kumimoji="0" lang="ru-RU" sz="2400" b="1" i="0" u="none" strike="noStrike" kern="1200" cap="none" spc="0" normalizeH="0" baseline="-250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0" y="3140968"/>
            <a:ext cx="86044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При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добавлении</a:t>
            </a:r>
            <a:r>
              <a:rPr kumimoji="0" lang="ru-RU" sz="2000" b="1" i="0" u="sng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кислоты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H="1">
            <a:off x="179512" y="4797152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3563888" y="4797152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2555776" y="4797152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4427984" y="4725144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0" y="5877272"/>
            <a:ext cx="1979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Наблюдаем: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63688" y="5733256"/>
            <a:ext cx="7380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Изменение окраски раствора с </a:t>
            </a:r>
            <a:r>
              <a:rPr lang="ru-RU" sz="2400" b="1" i="1" dirty="0" smtClean="0">
                <a:solidFill>
                  <a:srgbClr val="B72F73"/>
                </a:solidFill>
              </a:rPr>
              <a:t>малиновой</a:t>
            </a:r>
            <a:r>
              <a:rPr lang="ru-RU" sz="2400" b="1" i="1" dirty="0" smtClean="0">
                <a:solidFill>
                  <a:srgbClr val="7030A0"/>
                </a:solidFill>
              </a:rPr>
              <a:t>  </a:t>
            </a:r>
            <a:r>
              <a:rPr lang="ru-RU" sz="2400" b="1" i="1" dirty="0" smtClean="0">
                <a:solidFill>
                  <a:srgbClr val="002060"/>
                </a:solidFill>
              </a:rPr>
              <a:t>в щелочной среде </a:t>
            </a:r>
            <a:r>
              <a:rPr lang="ru-RU" sz="2400" b="1" i="1" u="sng" dirty="0" smtClean="0">
                <a:solidFill>
                  <a:srgbClr val="002060"/>
                </a:solidFill>
              </a:rPr>
              <a:t>на бесцветную </a:t>
            </a:r>
            <a:r>
              <a:rPr lang="ru-RU" sz="2400" b="1" i="1" dirty="0" smtClean="0">
                <a:solidFill>
                  <a:srgbClr val="002060"/>
                </a:solidFill>
              </a:rPr>
              <a:t>в нейтральной среде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9496" y="3674116"/>
            <a:ext cx="812984" cy="205914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476672"/>
            <a:ext cx="648072" cy="224704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0" y="5013176"/>
            <a:ext cx="25490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2H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</a:rPr>
              <a:t>+ 2OH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= </a:t>
            </a:r>
            <a:r>
              <a:rPr lang="en-US" sz="2400" b="1" dirty="0" smtClean="0">
                <a:solidFill>
                  <a:srgbClr val="002060"/>
                </a:solidFill>
              </a:rPr>
              <a:t> 2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H</a:t>
            </a:r>
            <a:r>
              <a:rPr lang="en-US" sz="2400" b="1" baseline="-25000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O</a:t>
            </a:r>
          </a:p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H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</a:rPr>
              <a:t>+ OH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=</a:t>
            </a:r>
            <a:endParaRPr lang="ru-RU" sz="2400" b="1" dirty="0" smtClean="0">
              <a:solidFill>
                <a:srgbClr val="C00000"/>
              </a:solidFill>
              <a:cs typeface="Calibri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03648" y="5373216"/>
            <a:ext cx="691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H</a:t>
            </a:r>
            <a:r>
              <a:rPr lang="en-US" sz="2400" b="1" baseline="-25000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O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Стрелка вверх 23">
            <a:hlinkClick r:id="rId5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 animBg="1"/>
      <p:bldP spid="16" grpId="0"/>
      <p:bldP spid="15" grpId="0"/>
      <p:bldP spid="19" grpId="0" animBg="1"/>
      <p:bldP spid="20" grpId="0"/>
      <p:bldP spid="26" grpId="0"/>
      <p:bldP spid="27" grpId="0" animBg="1"/>
      <p:bldP spid="28" grpId="0"/>
      <p:bldP spid="35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16931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олученного раствора   сульфата натрия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удаляем воду выпариванием.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9492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Получаем чистое вещество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сульфат натрия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980728"/>
            <a:ext cx="32956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8604448" y="6453336"/>
            <a:ext cx="72008" cy="285712"/>
          </a:xfrm>
          <a:prstGeom prst="up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Ч</a:t>
            </a:r>
            <a:r>
              <a:rPr lang="ru-RU" sz="2400" b="1" dirty="0" smtClean="0">
                <a:solidFill>
                  <a:srgbClr val="002060"/>
                </a:solidFill>
              </a:rPr>
              <a:t>тобы реакция между электролитами протекала  до конца, необходимо, чтобы часть ионов оказалась связанной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слабый электролит (воду)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836712"/>
            <a:ext cx="2082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70C0"/>
                </a:solidFill>
              </a:rPr>
              <a:t>H</a:t>
            </a:r>
            <a:r>
              <a:rPr lang="it-IT" sz="2400" b="1" baseline="30000" dirty="0" smtClean="0">
                <a:solidFill>
                  <a:srgbClr val="0070C0"/>
                </a:solidFill>
              </a:rPr>
              <a:t>+ </a:t>
            </a:r>
            <a:r>
              <a:rPr lang="it-IT" sz="2400" b="1" dirty="0" smtClean="0">
                <a:solidFill>
                  <a:srgbClr val="0070C0"/>
                </a:solidFill>
              </a:rPr>
              <a:t>+ OH</a:t>
            </a:r>
            <a:r>
              <a:rPr lang="it-IT" sz="2400" b="1" baseline="30000" dirty="0" smtClean="0">
                <a:solidFill>
                  <a:srgbClr val="0070C0"/>
                </a:solidFill>
              </a:rPr>
              <a:t>-</a:t>
            </a:r>
            <a:r>
              <a:rPr lang="it-IT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= 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H</a:t>
            </a:r>
            <a:r>
              <a:rPr lang="en-US" sz="2400" b="1" baseline="-25000" dirty="0" smtClean="0">
                <a:solidFill>
                  <a:srgbClr val="C00000"/>
                </a:solidFill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</a:rPr>
              <a:t>O</a:t>
            </a:r>
            <a:endParaRPr lang="ru-RU" sz="2400" b="1" dirty="0" smtClean="0">
              <a:solidFill>
                <a:srgbClr val="C00000"/>
              </a:solidFill>
              <a:cs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054387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cs typeface="Arial" pitchFamily="34" charset="0"/>
              </a:rPr>
              <a:t>Реакции </a:t>
            </a:r>
            <a:r>
              <a:rPr lang="ru-RU" sz="2400" b="1" u="sng" dirty="0" smtClean="0">
                <a:solidFill>
                  <a:srgbClr val="002060"/>
                </a:solidFill>
                <a:cs typeface="Arial" pitchFamily="34" charset="0"/>
              </a:rPr>
              <a:t>нейтрализации</a:t>
            </a:r>
            <a:r>
              <a:rPr lang="ru-RU" sz="2400" b="1" dirty="0" smtClean="0">
                <a:solidFill>
                  <a:srgbClr val="002060"/>
                </a:solidFill>
                <a:cs typeface="Arial" pitchFamily="34" charset="0"/>
              </a:rPr>
              <a:t> (между кислотой и основанием) всегда протекают до конца!</a:t>
            </a:r>
            <a:endParaRPr lang="ru-RU" sz="2400" dirty="0"/>
          </a:p>
        </p:txBody>
      </p:sp>
      <p:pic>
        <p:nvPicPr>
          <p:cNvPr id="9" name="Реакция нейтрализаци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1340768"/>
            <a:ext cx="6192688" cy="4644516"/>
          </a:xfrm>
          <a:prstGeom prst="rect">
            <a:avLst/>
          </a:prstGeom>
        </p:spPr>
      </p:pic>
      <p:sp>
        <p:nvSpPr>
          <p:cNvPr id="8" name="Стрелка вверх 7">
            <a:hlinkClick r:id="rId4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Экспериментально мы доказали, что химические реакции 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между растворами электролитов  протекают до конца 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в следующих случаях:</a:t>
            </a:r>
          </a:p>
          <a:p>
            <a:pPr marL="457200" indent="-457200" algn="ctr"/>
            <a:r>
              <a:rPr lang="ru-RU" sz="2400" b="1" dirty="0" smtClean="0">
                <a:solidFill>
                  <a:srgbClr val="C00000"/>
                </a:solidFill>
              </a:rPr>
              <a:t>1) если выделяется  газ;</a:t>
            </a:r>
          </a:p>
          <a:p>
            <a:pPr marL="457200" indent="-457200" algn="ctr"/>
            <a:r>
              <a:rPr lang="ru-RU" sz="2400" b="1" dirty="0" smtClean="0">
                <a:solidFill>
                  <a:srgbClr val="C00000"/>
                </a:solidFill>
              </a:rPr>
              <a:t>2) если выпадает осадок;</a:t>
            </a:r>
          </a:p>
          <a:p>
            <a:pPr marL="457200" indent="-457200" algn="ctr"/>
            <a:r>
              <a:rPr lang="ru-RU" sz="2400" b="1" dirty="0" smtClean="0">
                <a:solidFill>
                  <a:srgbClr val="C00000"/>
                </a:solidFill>
              </a:rPr>
              <a:t>3) если образуется </a:t>
            </a:r>
            <a:r>
              <a:rPr lang="ru-RU" sz="2400" b="1" dirty="0" err="1" smtClean="0">
                <a:solidFill>
                  <a:srgbClr val="C00000"/>
                </a:solidFill>
              </a:rPr>
              <a:t>малодиссоциирующее</a:t>
            </a:r>
            <a:r>
              <a:rPr lang="ru-RU" sz="2400" b="1" dirty="0" smtClean="0">
                <a:solidFill>
                  <a:srgbClr val="C00000"/>
                </a:solidFill>
              </a:rPr>
              <a:t> вещество </a:t>
            </a:r>
            <a:r>
              <a:rPr lang="ru-RU" sz="2000" i="1" dirty="0" smtClean="0">
                <a:solidFill>
                  <a:srgbClr val="C00000"/>
                </a:solidFill>
              </a:rPr>
              <a:t>(например вода</a:t>
            </a:r>
            <a:r>
              <a:rPr lang="ru-RU" sz="2000" i="1" dirty="0" smtClean="0">
                <a:solidFill>
                  <a:srgbClr val="7030A0"/>
                </a:solidFill>
              </a:rPr>
              <a:t>)</a:t>
            </a:r>
            <a:endParaRPr lang="ru-RU" sz="2400" i="1" dirty="0">
              <a:solidFill>
                <a:srgbClr val="7030A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710" y="2276872"/>
            <a:ext cx="8878786" cy="45365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244910"/>
            <a:ext cx="6696744" cy="456846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033464"/>
            <a:ext cx="5468649" cy="482453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54868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Использованные оборудование и реактивы: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04664"/>
            <a:ext cx="9144000" cy="331236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Металлический штатив, штатив для пробирок, таблица растворимости, пробирки.</a:t>
            </a:r>
          </a:p>
          <a:p>
            <a:pPr algn="ctr"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Свежеприготовленные растворы фенолфталеина, сульфата меди (II) (2 %), хлорида калия (2 %), сульфата алюминия (2 %), </a:t>
            </a:r>
            <a:r>
              <a:rPr lang="ru-RU" sz="2400" dirty="0" err="1" smtClean="0">
                <a:solidFill>
                  <a:srgbClr val="002060"/>
                </a:solidFill>
                <a:cs typeface="Times New Roman" pitchFamily="18" charset="0"/>
              </a:rPr>
              <a:t>гидроксида</a:t>
            </a:r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 натрия (10%),хлорида бария (2 %), сульфита натрия (2 %), азотной кислоты (1:3), серной кислоты (1:5).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80928"/>
            <a:ext cx="7826396" cy="383982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5" name="Стрелка вверх 4">
            <a:hlinkClick r:id="rId4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4725144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Фигуры, фото  и видео   </a:t>
            </a:r>
            <a:r>
              <a:rPr lang="ru-RU" sz="2400" b="1" i="1" dirty="0" smtClean="0">
                <a:solidFill>
                  <a:srgbClr val="0070C0"/>
                </a:solidFill>
              </a:rPr>
              <a:t>х</a:t>
            </a:r>
            <a:r>
              <a:rPr lang="ru-RU" sz="2400" b="1" dirty="0" smtClean="0">
                <a:solidFill>
                  <a:srgbClr val="0070C0"/>
                </a:solidFill>
              </a:rPr>
              <a:t>имических опытов с растворами электролитов     </a:t>
            </a:r>
            <a:r>
              <a:rPr lang="ru-RU" sz="2400" b="1" i="1" dirty="0" smtClean="0">
                <a:solidFill>
                  <a:srgbClr val="002060"/>
                </a:solidFill>
              </a:rPr>
              <a:t>авторские,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Учителя химии Феоктистовой Т.И. 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год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7704" y="908720"/>
            <a:ext cx="5364005" cy="357879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71800" y="116632"/>
            <a:ext cx="3988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Источники информации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IMG_0259.JPG"/>
          <p:cNvPicPr>
            <a:picLocks noChangeAspect="1"/>
          </p:cNvPicPr>
          <p:nvPr/>
        </p:nvPicPr>
        <p:blipFill>
          <a:blip r:embed="rId3" cstate="email">
            <a:lum bright="4000"/>
          </a:blip>
          <a:stretch>
            <a:fillRect/>
          </a:stretch>
        </p:blipFill>
        <p:spPr>
          <a:xfrm>
            <a:off x="251520" y="620688"/>
            <a:ext cx="612068" cy="204022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IMG_0262.JPG"/>
          <p:cNvPicPr>
            <a:picLocks noChangeAspect="1"/>
          </p:cNvPicPr>
          <p:nvPr/>
        </p:nvPicPr>
        <p:blipFill>
          <a:blip r:embed="rId4" cstate="email">
            <a:lum bright="-1000" contrast="-2000"/>
          </a:blip>
          <a:stretch>
            <a:fillRect/>
          </a:stretch>
        </p:blipFill>
        <p:spPr>
          <a:xfrm>
            <a:off x="1043608" y="1916832"/>
            <a:ext cx="675958" cy="2236641"/>
          </a:xfrm>
          <a:prstGeom prst="rect">
            <a:avLst/>
          </a:prstGeom>
        </p:spPr>
      </p:pic>
      <p:pic>
        <p:nvPicPr>
          <p:cNvPr id="8" name="Рисунок 7" descr="IMG_0255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316416" y="476672"/>
            <a:ext cx="685196" cy="2250440"/>
          </a:xfrm>
          <a:prstGeom prst="rect">
            <a:avLst/>
          </a:prstGeom>
        </p:spPr>
      </p:pic>
      <p:pic>
        <p:nvPicPr>
          <p:cNvPr id="9" name="Рисунок 8" descr="IMG_0261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380312" y="1988840"/>
            <a:ext cx="648072" cy="2169917"/>
          </a:xfrm>
          <a:prstGeom prst="rect">
            <a:avLst/>
          </a:prstGeom>
        </p:spPr>
      </p:pic>
      <p:sp>
        <p:nvSpPr>
          <p:cNvPr id="10" name="Стрелка вверх 9">
            <a:hlinkClick r:id="rId7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556792"/>
            <a:ext cx="5568619" cy="41764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опытным путём продемонстрировать, какие реакции ионного обмена протекают до конца, а какие не протекают и почему.</a:t>
            </a: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24744"/>
            <a:ext cx="9070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Для получения  веществ  проведём  реакции ионного обмена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6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96136" y="1556792"/>
            <a:ext cx="3096344" cy="46166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Получение 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  <a:hlinkClick r:id="rId3" action="ppaction://hlinksldjump"/>
              </a:rPr>
              <a:t>осадка</a:t>
            </a: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796136" y="2132856"/>
            <a:ext cx="3096344" cy="1200329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Получение 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  <a:hlinkClick r:id="rId4" action="ppaction://hlinksldjump"/>
              </a:rPr>
              <a:t>растворимых  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  <a:hlinkClick r:id="rId4" action="ppaction://hlinksldjump"/>
              </a:rPr>
              <a:t>солей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, кислот, оснований</a:t>
            </a: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sp>
        <p:nvSpPr>
          <p:cNvPr id="8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96136" y="3452807"/>
            <a:ext cx="3096344" cy="1200329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Получение 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  <a:hlinkClick r:id="rId5" action="ppaction://hlinksldjump"/>
              </a:rPr>
              <a:t>газообразного вещества</a:t>
            </a: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9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96136" y="4758243"/>
            <a:ext cx="3096344" cy="83099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Получение 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  <a:hlinkClick r:id="rId6" action="ppaction://hlinksldjump"/>
              </a:rPr>
              <a:t>слабого электролита</a:t>
            </a: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0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75656" y="5877272"/>
            <a:ext cx="3096344" cy="46166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  <a:hlinkClick r:id="rId7" action="ppaction://hlinksldjump"/>
              </a:rPr>
              <a:t>Вывод</a:t>
            </a: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1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96136" y="5733256"/>
            <a:ext cx="3096344" cy="83099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  <a:hlinkClick r:id="rId8" action="ppaction://hlinksldjump"/>
              </a:rPr>
              <a:t>Оборудование 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  <a:hlinkClick r:id="rId9" action="ppaction://hlinksldjump"/>
              </a:rPr>
              <a:t>Источники</a:t>
            </a:r>
            <a:endParaRPr kumimoji="0" lang="ru-RU" sz="36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1052736"/>
            <a:ext cx="6984776" cy="857256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lvl="0" algn="l"/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r>
              <a:rPr lang="en-US" sz="2400" b="1" dirty="0" err="1" smtClean="0">
                <a:solidFill>
                  <a:srgbClr val="002060"/>
                </a:solidFill>
              </a:rPr>
              <a:t>uSO</a:t>
            </a:r>
            <a:r>
              <a:rPr lang="ru-RU" sz="24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2400" b="1" dirty="0" smtClean="0">
                <a:solidFill>
                  <a:srgbClr val="002060"/>
                </a:solidFill>
              </a:rPr>
              <a:t>+2NaOH  =</a:t>
            </a:r>
            <a:r>
              <a:rPr lang="ru-RU" sz="2400" b="1" baseline="-25000" dirty="0" smtClean="0">
                <a:solidFill>
                  <a:srgbClr val="002060"/>
                </a:solidFill>
                <a:cs typeface="Arial" charset="0"/>
              </a:rPr>
              <a:t/>
            </a:r>
            <a:br>
              <a:rPr lang="ru-RU" sz="2400" b="1" baseline="-25000" dirty="0" smtClean="0">
                <a:solidFill>
                  <a:srgbClr val="002060"/>
                </a:solidFill>
                <a:cs typeface="Arial" charset="0"/>
              </a:rPr>
            </a:b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3429000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выпадение студенистого осадка 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гидроксида</a:t>
            </a:r>
            <a:r>
              <a:rPr lang="ru-RU" sz="2400" b="1" i="1" dirty="0" smtClean="0">
                <a:solidFill>
                  <a:srgbClr val="002060"/>
                </a:solidFill>
              </a:rPr>
              <a:t> меди </a:t>
            </a:r>
            <a:r>
              <a:rPr lang="ru-RU" sz="2400" dirty="0" smtClean="0">
                <a:solidFill>
                  <a:srgbClr val="002060"/>
                </a:solidFill>
                <a:ea typeface="Calibri"/>
                <a:cs typeface="Times New Roman"/>
              </a:rPr>
              <a:t>(II)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голубого</a:t>
            </a:r>
            <a:r>
              <a:rPr lang="ru-RU" sz="2400" b="1" i="1" dirty="0" smtClean="0">
                <a:solidFill>
                  <a:srgbClr val="002060"/>
                </a:solidFill>
              </a:rPr>
              <a:t> цвета, который </a:t>
            </a:r>
            <a:r>
              <a:rPr lang="ru-RU" sz="2400" b="1" i="1" dirty="0" smtClean="0">
                <a:solidFill>
                  <a:srgbClr val="7030A0"/>
                </a:solidFill>
              </a:rPr>
              <a:t>фильтрованием </a:t>
            </a: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можно выделить  из раствора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79512" y="2132856"/>
            <a:ext cx="6984776" cy="12961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Cu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SO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+ 2Na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+ 2OH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= 2Na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 +</a:t>
            </a:r>
            <a:r>
              <a:rPr lang="it-IT" sz="2400" b="1" dirty="0" smtClean="0">
                <a:solidFill>
                  <a:srgbClr val="002060"/>
                </a:solidFill>
              </a:rPr>
              <a:t> +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+ </a:t>
            </a:r>
            <a:r>
              <a:rPr lang="en-US" sz="2400" b="1" dirty="0" smtClean="0">
                <a:solidFill>
                  <a:srgbClr val="0070C0"/>
                </a:solidFill>
              </a:rPr>
              <a:t>Cu</a:t>
            </a:r>
            <a:r>
              <a:rPr lang="ru-RU" sz="2400" b="1" dirty="0" smtClean="0">
                <a:solidFill>
                  <a:srgbClr val="0070C0"/>
                </a:solidFill>
              </a:rPr>
              <a:t>(</a:t>
            </a:r>
            <a:r>
              <a:rPr lang="en-US" sz="2400" b="1" dirty="0" smtClean="0">
                <a:solidFill>
                  <a:srgbClr val="0070C0"/>
                </a:solidFill>
              </a:rPr>
              <a:t>OH</a:t>
            </a:r>
            <a:r>
              <a:rPr lang="ru-RU" sz="2400" b="1" baseline="-25000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)</a:t>
            </a:r>
            <a:r>
              <a:rPr lang="ru-RU" sz="2400" b="1" baseline="-25000" dirty="0" smtClean="0">
                <a:solidFill>
                  <a:srgbClr val="0070C0"/>
                </a:solidFill>
              </a:rPr>
              <a:t>2</a:t>
            </a:r>
            <a:r>
              <a:rPr lang="ru-RU" sz="2400" b="1" dirty="0" smtClean="0">
                <a:solidFill>
                  <a:srgbClr val="0070C0"/>
                </a:solidFill>
                <a:cs typeface="Arial" charset="0"/>
              </a:rPr>
              <a:t>↓</a:t>
            </a:r>
            <a:endParaRPr lang="ru-RU" sz="2400" dirty="0" smtClean="0">
              <a:solidFill>
                <a:srgbClr val="0070C0"/>
              </a:solidFill>
            </a:endParaRPr>
          </a:p>
          <a:p>
            <a:pPr lvl="0">
              <a:spcBef>
                <a:spcPct val="0"/>
              </a:spcBef>
            </a:pPr>
            <a:endParaRPr kumimoji="0" lang="ru-RU" sz="2400" b="1" i="0" u="none" strike="noStrike" kern="1200" cap="none" spc="0" normalizeH="0" baseline="-250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3717032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Наблюдаем: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0" y="0"/>
            <a:ext cx="80283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Опыт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: «Получить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гидроксид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меди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используя растворы сульфата меди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(II) и </a:t>
            </a:r>
            <a:r>
              <a:rPr lang="ru-RU" sz="2400" b="1" dirty="0" err="1" smtClean="0">
                <a:solidFill>
                  <a:srgbClr val="002060"/>
                </a:solidFill>
                <a:ea typeface="Calibri"/>
                <a:cs typeface="Times New Roman"/>
              </a:rPr>
              <a:t>гидроксида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 натрия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55776" y="1239143"/>
            <a:ext cx="3071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Na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SO</a:t>
            </a:r>
            <a:r>
              <a:rPr lang="ru-RU" sz="2400" b="1" baseline="-25000" dirty="0" smtClean="0">
                <a:solidFill>
                  <a:srgbClr val="002060"/>
                </a:solidFill>
              </a:rPr>
              <a:t>4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</a:rPr>
              <a:t>Cu</a:t>
            </a:r>
            <a:r>
              <a:rPr lang="ru-RU" sz="2400" b="1" dirty="0" smtClean="0">
                <a:solidFill>
                  <a:srgbClr val="0070C0"/>
                </a:solidFill>
              </a:rPr>
              <a:t>(</a:t>
            </a:r>
            <a:r>
              <a:rPr lang="en-US" sz="2400" b="1" dirty="0" smtClean="0">
                <a:solidFill>
                  <a:srgbClr val="0070C0"/>
                </a:solidFill>
              </a:rPr>
              <a:t>OH</a:t>
            </a:r>
            <a:r>
              <a:rPr lang="ru-RU" sz="2400" b="1" baseline="-25000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)</a:t>
            </a:r>
            <a:r>
              <a:rPr lang="ru-RU" sz="2400" b="1" baseline="-25000" dirty="0" smtClean="0">
                <a:solidFill>
                  <a:srgbClr val="0070C0"/>
                </a:solidFill>
              </a:rPr>
              <a:t>2</a:t>
            </a:r>
            <a:r>
              <a:rPr lang="ru-RU" sz="2400" b="1" dirty="0" smtClean="0">
                <a:solidFill>
                  <a:srgbClr val="0070C0"/>
                </a:solidFill>
                <a:cs typeface="Arial" charset="0"/>
              </a:rPr>
              <a:t>↓</a:t>
            </a:r>
            <a:endParaRPr lang="ru-RU" sz="2400" dirty="0">
              <a:solidFill>
                <a:srgbClr val="0070C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1115616" y="2564904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4788024" y="2564904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2051720" y="2564904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3851920" y="2564904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0" y="5085184"/>
            <a:ext cx="6372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Получить вещество реакцией ионного обмена между растворами  электролитов можно  при  связывании ионов в нерастворимое  соединение (осадок)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2924944"/>
            <a:ext cx="32079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Cu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2+ </a:t>
            </a:r>
            <a:r>
              <a:rPr lang="it-IT" sz="2400" b="1" dirty="0" smtClean="0">
                <a:solidFill>
                  <a:srgbClr val="002060"/>
                </a:solidFill>
              </a:rPr>
              <a:t>+2OH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= </a:t>
            </a:r>
            <a:r>
              <a:rPr lang="it-IT" sz="2400" b="1" dirty="0" smtClean="0">
                <a:solidFill>
                  <a:srgbClr val="0070C0"/>
                </a:solidFill>
              </a:rPr>
              <a:t>Cu(OH)</a:t>
            </a:r>
            <a:r>
              <a:rPr lang="it-IT" sz="2400" b="1" baseline="-25000" dirty="0" smtClean="0">
                <a:solidFill>
                  <a:srgbClr val="0070C0"/>
                </a:solidFill>
              </a:rPr>
              <a:t>2</a:t>
            </a:r>
            <a:r>
              <a:rPr lang="it-IT" sz="2400" b="1" dirty="0" smtClean="0">
                <a:solidFill>
                  <a:srgbClr val="0070C0"/>
                </a:solidFill>
                <a:cs typeface="Calibri"/>
              </a:rPr>
              <a:t> ↓</a:t>
            </a:r>
            <a:endParaRPr lang="ru-RU" sz="2400" b="1" dirty="0" smtClean="0">
              <a:solidFill>
                <a:srgbClr val="0070C0"/>
              </a:solidFill>
              <a:cs typeface="Calibri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8316415" y="764704"/>
            <a:ext cx="648072" cy="267369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24328" y="764704"/>
            <a:ext cx="576064" cy="266429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0" y="4581128"/>
            <a:ext cx="1187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Вывод: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57285" y="3861048"/>
            <a:ext cx="2195897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Стрелка вверх 27">
            <a:hlinkClick r:id="rId6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 animBg="1"/>
      <p:bldP spid="16" grpId="0"/>
      <p:bldP spid="21" grpId="0" build="allAtOnce" animBg="1"/>
      <p:bldP spid="14" grpId="0"/>
      <p:bldP spid="27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1196752"/>
            <a:ext cx="6984776" cy="857256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Al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(SO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2400" b="1" dirty="0" smtClean="0">
                <a:solidFill>
                  <a:srgbClr val="002060"/>
                </a:solidFill>
              </a:rPr>
              <a:t>)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2400" b="1" dirty="0" smtClean="0">
                <a:solidFill>
                  <a:srgbClr val="002060"/>
                </a:solidFill>
              </a:rPr>
              <a:t> + 3BaCl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 =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63688" y="4365104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выпадение мелкокристаллического, нерастворимого в кислотах </a:t>
            </a:r>
            <a:r>
              <a:rPr lang="ru-RU" sz="2400" b="1" u="sng" dirty="0" smtClean="0">
                <a:solidFill>
                  <a:srgbClr val="002060"/>
                </a:solidFill>
              </a:rPr>
              <a:t>осадка</a:t>
            </a:r>
            <a:r>
              <a:rPr lang="ru-RU" sz="2400" b="1" dirty="0" smtClean="0">
                <a:solidFill>
                  <a:srgbClr val="002060"/>
                </a:solidFill>
              </a:rPr>
              <a:t>  сульфата бария  </a:t>
            </a:r>
            <a:r>
              <a:rPr lang="ru-RU" sz="2400" b="1" u="sng" dirty="0" smtClean="0">
                <a:solidFill>
                  <a:srgbClr val="002060"/>
                </a:solidFill>
              </a:rPr>
              <a:t>белого цвета</a:t>
            </a:r>
            <a:r>
              <a:rPr lang="ru-RU" sz="2400" b="1" dirty="0" smtClean="0">
                <a:solidFill>
                  <a:srgbClr val="002060"/>
                </a:solidFill>
              </a:rPr>
              <a:t>, который </a:t>
            </a:r>
            <a:r>
              <a:rPr lang="ru-RU" sz="2400" b="1" i="1" dirty="0" smtClean="0">
                <a:solidFill>
                  <a:srgbClr val="002060"/>
                </a:solidFill>
              </a:rPr>
              <a:t>фильтрованием можно удалить из раствора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43808" y="1412776"/>
            <a:ext cx="1449436" cy="461665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x" algn="bl"/>
          </a:blip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3BaSO</a:t>
            </a:r>
            <a:r>
              <a:rPr lang="en-US" sz="24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↓</a:t>
            </a:r>
            <a:endParaRPr lang="ru-RU" sz="2400" baseline="-25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79512" y="2204864"/>
            <a:ext cx="6984776" cy="1440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2Al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+ 3SO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+ 3Ba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+ 6Cl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=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                   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+ 2Al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+ 6Cl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endParaRPr lang="ru-RU" sz="2400" b="1" baseline="3000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ru-RU" sz="2400" b="1" baseline="30000" dirty="0" smtClean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ru-RU" sz="2400" b="1" i="0" u="none" strike="noStrike" kern="1200" cap="none" spc="0" normalizeH="0" baseline="3000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ru-RU" sz="2400" b="1" i="0" u="none" strike="noStrike" kern="1200" cap="none" spc="0" normalizeH="0" baseline="-250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: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Получить 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хлорид алюминия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взаимодействием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сульфата алюминия с хлоридом бария»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3933056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Наблюдаем: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395536" y="2420888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5508104" y="2420888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059832" y="2420888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6300192" y="2420888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79512" y="2679303"/>
            <a:ext cx="3504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3Ba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2+ </a:t>
            </a:r>
            <a:r>
              <a:rPr lang="it-IT" sz="2400" b="1" dirty="0" smtClean="0">
                <a:solidFill>
                  <a:srgbClr val="002060"/>
                </a:solidFill>
              </a:rPr>
              <a:t>+3SO</a:t>
            </a:r>
            <a:r>
              <a:rPr lang="it-IT" sz="2400" b="1" baseline="-25000" dirty="0" smtClean="0">
                <a:solidFill>
                  <a:srgbClr val="002060"/>
                </a:solidFill>
              </a:rPr>
              <a:t>4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= </a:t>
            </a:r>
            <a:r>
              <a:rPr lang="it-IT" sz="2400" b="1" dirty="0" smtClean="0">
                <a:solidFill>
                  <a:srgbClr val="002060"/>
                </a:solidFill>
              </a:rPr>
              <a:t>3BaSO</a:t>
            </a:r>
            <a:r>
              <a:rPr lang="it-IT" sz="2400" b="1" baseline="-25000" dirty="0" smtClean="0">
                <a:solidFill>
                  <a:srgbClr val="002060"/>
                </a:solidFill>
              </a:rPr>
              <a:t>4</a:t>
            </a:r>
            <a:r>
              <a:rPr lang="it-IT" sz="2400" b="1" dirty="0" smtClean="0">
                <a:solidFill>
                  <a:srgbClr val="002060"/>
                </a:solidFill>
                <a:cs typeface="Calibri"/>
              </a:rPr>
              <a:t>↓</a:t>
            </a:r>
            <a:endParaRPr lang="ru-RU" sz="2400" b="1" dirty="0" smtClean="0">
              <a:solidFill>
                <a:srgbClr val="002060"/>
              </a:solidFill>
              <a:cs typeface="Calibri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3111351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Ba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2+ </a:t>
            </a:r>
            <a:r>
              <a:rPr lang="it-IT" sz="2400" b="1" dirty="0" smtClean="0">
                <a:solidFill>
                  <a:srgbClr val="002060"/>
                </a:solidFill>
              </a:rPr>
              <a:t>+SO</a:t>
            </a:r>
            <a:r>
              <a:rPr lang="it-IT" sz="2400" b="1" baseline="-25000" dirty="0" smtClean="0">
                <a:solidFill>
                  <a:srgbClr val="002060"/>
                </a:solidFill>
              </a:rPr>
              <a:t>4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=</a:t>
            </a:r>
            <a:endParaRPr lang="ru-RU" sz="2400" b="1" baseline="-25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764704"/>
            <a:ext cx="808052" cy="280831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4283968" y="1412776"/>
            <a:ext cx="11673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+ 2AlCl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</a:t>
            </a:r>
            <a:endParaRPr lang="ru-RU" sz="2400" baseline="-25000" dirty="0">
              <a:solidFill>
                <a:srgbClr val="00206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779912" y="2276872"/>
            <a:ext cx="1449436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3BaSO</a:t>
            </a:r>
            <a:r>
              <a:rPr lang="en-US" sz="24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↓</a:t>
            </a:r>
            <a:endParaRPr lang="ru-RU" sz="2400" baseline="-25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907704" y="3111351"/>
            <a:ext cx="1449436" cy="46166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3BaSO</a:t>
            </a:r>
            <a:r>
              <a:rPr lang="en-US" sz="24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↓</a:t>
            </a:r>
            <a:endParaRPr lang="ru-RU" sz="2400" baseline="-25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Стрелка вверх 23">
            <a:hlinkClick r:id="rId5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верх 28">
            <a:hlinkClick r:id="rId6" action="ppaction://hlinksldjump"/>
          </p:cNvPr>
          <p:cNvSpPr/>
          <p:nvPr/>
        </p:nvSpPr>
        <p:spPr>
          <a:xfrm>
            <a:off x="8604448" y="6453336"/>
            <a:ext cx="72008" cy="285712"/>
          </a:xfrm>
          <a:prstGeom prst="up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 animBg="1"/>
      <p:bldP spid="16" grpId="0"/>
      <p:bldP spid="15" grpId="0" animBg="1"/>
      <p:bldP spid="21" grpId="0" animBg="1"/>
      <p:bldP spid="18" grpId="0"/>
      <p:bldP spid="22" grpId="0"/>
      <p:bldP spid="23" grpId="0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0687" y="260648"/>
            <a:ext cx="2503313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88640"/>
            <a:ext cx="673224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Из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олученного раствора   смеси солей  сульфата бария и хлорида алюминия  </a:t>
            </a:r>
            <a:r>
              <a:rPr lang="ru-RU" sz="2400" b="1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фильтрованием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удаляем осадок   </a:t>
            </a:r>
            <a:r>
              <a:rPr lang="ru-RU" sz="2400" b="1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сульфата бария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, и в фильтрате  остаётся </a:t>
            </a:r>
            <a:r>
              <a:rPr lang="ru-RU" sz="24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раствор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хлорида алюминия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79712" y="2132856"/>
            <a:ext cx="4752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Из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 раствора  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выпариванием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выделяем  соль 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cs typeface="Times New Roman" pitchFamily="18" charset="0"/>
              </a:rPr>
              <a:t>хлорид алюминия.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cs typeface="Times New Roman" pitchFamily="18" charset="0"/>
              </a:rPr>
              <a:t> 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916832"/>
            <a:ext cx="249853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411760" y="4653136"/>
            <a:ext cx="67322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Химические реакции 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между растворами электролитов  протекают до конца 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при  связывании ионов в нерастворимое  соединение (осадок)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>
            <a:hlinkClick r:id="rId5" action="ppaction://hlinksldjump"/>
          </p:cNvPr>
          <p:cNvSpPr/>
          <p:nvPr/>
        </p:nvSpPr>
        <p:spPr>
          <a:xfrm>
            <a:off x="8604448" y="6453336"/>
            <a:ext cx="72008" cy="285712"/>
          </a:xfrm>
          <a:prstGeom prst="up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оказываем: </a:t>
            </a:r>
            <a:r>
              <a:rPr lang="ru-RU" sz="2000" b="1" dirty="0" smtClean="0">
                <a:solidFill>
                  <a:srgbClr val="002060"/>
                </a:solidFill>
              </a:rPr>
              <a:t>чтобы реакция между растворами электролитов протекала до конца, необходимо, чтобы часть ионов оказалась связанной в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осадок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6237312"/>
            <a:ext cx="2965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70C0"/>
                </a:solidFill>
              </a:rPr>
              <a:t>Ba</a:t>
            </a:r>
            <a:r>
              <a:rPr lang="it-IT" sz="2400" b="1" baseline="30000" dirty="0" smtClean="0">
                <a:solidFill>
                  <a:srgbClr val="0070C0"/>
                </a:solidFill>
              </a:rPr>
              <a:t>2+ </a:t>
            </a:r>
            <a:r>
              <a:rPr lang="it-IT" sz="2400" b="1" dirty="0" smtClean="0">
                <a:solidFill>
                  <a:srgbClr val="0070C0"/>
                </a:solidFill>
              </a:rPr>
              <a:t>+SO</a:t>
            </a:r>
            <a:r>
              <a:rPr lang="it-IT" sz="2400" b="1" baseline="-25000" dirty="0" smtClean="0">
                <a:solidFill>
                  <a:srgbClr val="0070C0"/>
                </a:solidFill>
              </a:rPr>
              <a:t>4</a:t>
            </a:r>
            <a:r>
              <a:rPr lang="it-IT" sz="2400" b="1" baseline="30000" dirty="0" smtClean="0">
                <a:solidFill>
                  <a:srgbClr val="0070C0"/>
                </a:solidFill>
              </a:rPr>
              <a:t>2-</a:t>
            </a:r>
            <a:r>
              <a:rPr lang="it-IT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= </a:t>
            </a:r>
            <a:r>
              <a:rPr lang="it-IT" sz="2400" b="1" dirty="0" smtClean="0">
                <a:solidFill>
                  <a:srgbClr val="C00000"/>
                </a:solidFill>
              </a:rPr>
              <a:t>BaSO</a:t>
            </a:r>
            <a:r>
              <a:rPr lang="it-IT" sz="2400" b="1" baseline="-25000" dirty="0" smtClean="0">
                <a:solidFill>
                  <a:srgbClr val="C00000"/>
                </a:solidFill>
              </a:rPr>
              <a:t>4</a:t>
            </a:r>
            <a:r>
              <a:rPr lang="it-IT" sz="2400" b="1" dirty="0" smtClean="0">
                <a:solidFill>
                  <a:srgbClr val="C00000"/>
                </a:solidFill>
                <a:cs typeface="Calibri"/>
              </a:rPr>
              <a:t> ↓</a:t>
            </a:r>
            <a:endParaRPr lang="ru-RU" sz="2400" b="1" baseline="-25000" dirty="0" smtClean="0">
              <a:solidFill>
                <a:srgbClr val="C00000"/>
              </a:solidFill>
            </a:endParaRPr>
          </a:p>
        </p:txBody>
      </p:sp>
      <p:pic>
        <p:nvPicPr>
          <p:cNvPr id="6" name="Сульфат алюминия и  хлорид бари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908720"/>
            <a:ext cx="8656962" cy="4869541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908720"/>
            <a:ext cx="7272808" cy="648072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lvl="0" algn="l"/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en-US" sz="2400" b="1" dirty="0" smtClean="0">
                <a:solidFill>
                  <a:srgbClr val="002060"/>
                </a:solidFill>
              </a:rPr>
              <a:t> 3KCl +  Na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2400" b="1" dirty="0" smtClean="0">
                <a:solidFill>
                  <a:srgbClr val="002060"/>
                </a:solidFill>
              </a:rPr>
              <a:t>PO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2400" b="1" dirty="0" smtClean="0">
                <a:solidFill>
                  <a:srgbClr val="002060"/>
                </a:solidFill>
              </a:rPr>
              <a:t>  →</a:t>
            </a:r>
            <a:r>
              <a:rPr lang="ru-RU" sz="2400" b="1" baseline="-25000" dirty="0" smtClean="0">
                <a:solidFill>
                  <a:srgbClr val="002060"/>
                </a:solidFill>
                <a:cs typeface="Arial" charset="0"/>
              </a:rPr>
              <a:t/>
            </a:r>
            <a:br>
              <a:rPr lang="ru-RU" sz="2400" b="1" baseline="-25000" dirty="0" smtClean="0">
                <a:solidFill>
                  <a:srgbClr val="002060"/>
                </a:solidFill>
                <a:cs typeface="Arial" charset="0"/>
              </a:rPr>
            </a:b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07704" y="2420888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Изменений не наблюдается, </a:t>
            </a:r>
            <a:r>
              <a:rPr lang="ru-RU" sz="2400" b="1" i="1" u="sng" dirty="0" smtClean="0">
                <a:solidFill>
                  <a:srgbClr val="7030A0"/>
                </a:solidFill>
              </a:rPr>
              <a:t>реакция не протекает</a:t>
            </a:r>
            <a:r>
              <a:rPr lang="ru-RU" sz="2400" b="1" i="1" u="sng" dirty="0" smtClean="0">
                <a:solidFill>
                  <a:srgbClr val="002060"/>
                </a:solidFill>
              </a:rPr>
              <a:t>, </a:t>
            </a:r>
            <a:r>
              <a:rPr lang="ru-RU" sz="2400" b="1" i="1" dirty="0" smtClean="0">
                <a:solidFill>
                  <a:srgbClr val="002060"/>
                </a:solidFill>
              </a:rPr>
              <a:t>соли </a:t>
            </a:r>
            <a:r>
              <a:rPr lang="ru-RU" sz="2400" b="1" i="1" dirty="0" smtClean="0">
                <a:solidFill>
                  <a:srgbClr val="7030A0"/>
                </a:solidFill>
              </a:rPr>
              <a:t>невозможно выделить из раствора.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79512" y="1628800"/>
            <a:ext cx="7272808" cy="7920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lang="ru-RU" sz="24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3K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+ 3Cl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+ 3Na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PO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3-</a:t>
            </a:r>
            <a:r>
              <a:rPr lang="en-US" sz="2400" b="1" dirty="0" smtClean="0">
                <a:solidFill>
                  <a:srgbClr val="002060"/>
                </a:solidFill>
              </a:rPr>
              <a:t> →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3K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+  </a:t>
            </a:r>
            <a:r>
              <a:rPr lang="it-IT" sz="2400" b="1" dirty="0" smtClean="0">
                <a:solidFill>
                  <a:srgbClr val="002060"/>
                </a:solidFill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3-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+ </a:t>
            </a:r>
            <a:r>
              <a:rPr lang="en-US" sz="2400" b="1" dirty="0" smtClean="0">
                <a:solidFill>
                  <a:srgbClr val="002060"/>
                </a:solidFill>
              </a:rPr>
              <a:t>3Na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2400" b="1" dirty="0" smtClean="0">
                <a:solidFill>
                  <a:srgbClr val="002060"/>
                </a:solidFill>
              </a:rPr>
              <a:t> +3Cl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-</a:t>
            </a:r>
            <a:endParaRPr lang="ru-RU" sz="2400" baseline="30000" dirty="0" smtClean="0">
              <a:solidFill>
                <a:srgbClr val="002060"/>
              </a:solidFill>
            </a:endParaRPr>
          </a:p>
          <a:p>
            <a:pPr lvl="0">
              <a:spcBef>
                <a:spcPct val="0"/>
              </a:spcBef>
            </a:pPr>
            <a:endParaRPr kumimoji="0" lang="ru-RU" sz="2400" b="1" i="0" u="none" strike="noStrike" kern="1200" cap="none" spc="0" normalizeH="0" baseline="-250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2708920"/>
            <a:ext cx="2051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Наблюдаем: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99792" y="980728"/>
            <a:ext cx="201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K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2400" b="1" dirty="0" smtClean="0">
                <a:solidFill>
                  <a:srgbClr val="002060"/>
                </a:solidFill>
              </a:rPr>
              <a:t>PO</a:t>
            </a:r>
            <a:r>
              <a:rPr lang="ru-RU" sz="2400" b="1" baseline="-25000" dirty="0" smtClean="0">
                <a:solidFill>
                  <a:srgbClr val="002060"/>
                </a:solidFill>
              </a:rPr>
              <a:t>4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3NaCl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0" y="-3577"/>
            <a:ext cx="86044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: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«Получить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соли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взаимодействием  хлорида калия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фосфатом натрия и выделить их из раствора»</a:t>
            </a:r>
            <a:endParaRPr lang="ru-RU" sz="3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323528" y="1988840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3563888" y="1988840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043608" y="1988840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6156176" y="1916832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1763688" y="1988840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364088" y="1988840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2627784" y="1988840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4355976" y="1916832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987824" y="1844824"/>
            <a:ext cx="580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↔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3766388"/>
            <a:ext cx="91805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Между ионами в растворе  установилось  химическое равновесие, следовательно реакция не протекает до конца!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Для того, чтобы реакция между электролитами протекла необратимо, необходимо, чтобы часть ионов оказалась связанной  или в </a:t>
            </a:r>
            <a:r>
              <a:rPr lang="ru-RU" sz="2400" b="1" i="1" dirty="0" smtClean="0">
                <a:solidFill>
                  <a:srgbClr val="0070C0"/>
                </a:solidFill>
              </a:rPr>
              <a:t>летучее соединение (газ),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или в </a:t>
            </a:r>
            <a:r>
              <a:rPr lang="ru-RU" sz="2400" b="1" i="1" dirty="0" smtClean="0">
                <a:solidFill>
                  <a:srgbClr val="0070C0"/>
                </a:solidFill>
              </a:rPr>
              <a:t>осадок, </a:t>
            </a:r>
          </a:p>
          <a:p>
            <a:pPr algn="r"/>
            <a:r>
              <a:rPr lang="ru-RU" sz="2400" b="1" i="1" dirty="0" smtClean="0">
                <a:solidFill>
                  <a:srgbClr val="002060"/>
                </a:solidFill>
              </a:rPr>
              <a:t>или в</a:t>
            </a:r>
            <a:r>
              <a:rPr lang="ru-RU" sz="2400" b="1" i="1" dirty="0" smtClean="0">
                <a:solidFill>
                  <a:srgbClr val="0070C0"/>
                </a:solidFill>
              </a:rPr>
              <a:t> слабый электролит.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</a:p>
          <a:p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28384" y="404664"/>
            <a:ext cx="930706" cy="33050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22" name="Стрелка вверх 21">
            <a:hlinkClick r:id="rId4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5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 animBg="1"/>
      <p:bldP spid="14" grpId="0"/>
      <p:bldP spid="30" grpId="0"/>
      <p:bldP spid="3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764704"/>
            <a:ext cx="7200800" cy="857256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Na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SO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2400" b="1" dirty="0" smtClean="0">
                <a:solidFill>
                  <a:srgbClr val="002060"/>
                </a:solidFill>
              </a:rPr>
              <a:t> + 2HNO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2400" b="1" dirty="0" smtClean="0">
                <a:solidFill>
                  <a:srgbClr val="002060"/>
                </a:solidFill>
              </a:rPr>
              <a:t> =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35696" y="4149080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Выделение </a:t>
            </a:r>
            <a:r>
              <a:rPr lang="ru-RU" sz="2400" b="1" i="1" u="sng" dirty="0" smtClean="0">
                <a:solidFill>
                  <a:srgbClr val="002060"/>
                </a:solidFill>
              </a:rPr>
              <a:t>бесцветного газа </a:t>
            </a:r>
            <a:r>
              <a:rPr lang="ru-RU" sz="2400" b="1" i="1" dirty="0" smtClean="0">
                <a:solidFill>
                  <a:srgbClr val="002060"/>
                </a:solidFill>
              </a:rPr>
              <a:t>оксида серы</a:t>
            </a:r>
            <a:r>
              <a:rPr lang="ru-RU" sz="2400" b="1" dirty="0" smtClean="0">
                <a:solidFill>
                  <a:srgbClr val="002060"/>
                </a:solidFill>
              </a:rPr>
              <a:t> (I</a:t>
            </a:r>
            <a:r>
              <a:rPr lang="en-US" sz="2400" b="1" dirty="0" smtClean="0">
                <a:solidFill>
                  <a:srgbClr val="002060"/>
                </a:solidFill>
              </a:rPr>
              <a:t>V</a:t>
            </a:r>
            <a:r>
              <a:rPr lang="ru-RU" sz="2400" b="1" dirty="0" smtClean="0">
                <a:solidFill>
                  <a:srgbClr val="002060"/>
                </a:solidFill>
              </a:rPr>
              <a:t>)</a:t>
            </a:r>
            <a:r>
              <a:rPr lang="ru-RU" sz="2400" b="1" i="1" dirty="0" smtClean="0">
                <a:solidFill>
                  <a:srgbClr val="002060"/>
                </a:solidFill>
              </a:rPr>
              <a:t> с резким запахом, вызывающего обесцвечивание перманганата калия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980728"/>
            <a:ext cx="3038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2NaNO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 </a:t>
            </a:r>
            <a:r>
              <a:rPr lang="ru-RU" sz="2400" b="1" baseline="-25000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 </a:t>
            </a:r>
            <a:r>
              <a:rPr lang="en-US" sz="2400" b="1" dirty="0" smtClean="0">
                <a:solidFill>
                  <a:srgbClr val="FF0000"/>
                </a:solidFill>
              </a:rPr>
              <a:t>SO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</a:rPr>
              <a:t>↑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 H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O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79512" y="1700808"/>
            <a:ext cx="7272808" cy="12961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lang="ru-RU" sz="24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2Na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+ 2SO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+ 2H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+ 2NO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= 2Na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+ 2NO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SO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</a:rPr>
              <a:t>↑</a:t>
            </a:r>
            <a:r>
              <a:rPr lang="en-US" sz="2400" b="1" baseline="-25000" dirty="0" smtClean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 H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O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lvl="0">
              <a:spcBef>
                <a:spcPct val="0"/>
              </a:spcBef>
            </a:pPr>
            <a:endParaRPr lang="ru-RU" sz="2400" b="1" dirty="0" smtClean="0">
              <a:solidFill>
                <a:srgbClr val="0070C0"/>
              </a:solidFill>
            </a:endParaRPr>
          </a:p>
          <a:p>
            <a:pPr lvl="0">
              <a:spcBef>
                <a:spcPct val="0"/>
              </a:spcBef>
            </a:pPr>
            <a:endParaRPr kumimoji="0" lang="ru-RU" sz="2400" b="1" i="0" u="none" strike="noStrike" kern="1200" cap="none" spc="0" normalizeH="0" baseline="-250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-61555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Опыт: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Получить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нитрат натрия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взаимодействием сульф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 натрия с раствором азотной кислоты»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707904" y="3501008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Наблюдаем: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395536" y="2060848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3995936" y="2060848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059832" y="2060848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004048" y="2060848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907704" y="5445224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Газ  и вода устраняются испарением, остается чистое вещество  нитрат натрия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2420888"/>
            <a:ext cx="3289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2H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</a:rPr>
              <a:t>+SO</a:t>
            </a:r>
            <a:r>
              <a:rPr lang="it-IT" sz="2400" b="1" baseline="-25000" dirty="0" smtClean="0">
                <a:solidFill>
                  <a:srgbClr val="002060"/>
                </a:solidFill>
              </a:rPr>
              <a:t>3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= </a:t>
            </a:r>
            <a:r>
              <a:rPr lang="it-IT" sz="2400" b="1" dirty="0" smtClean="0">
                <a:solidFill>
                  <a:srgbClr val="C00000"/>
                </a:solidFill>
              </a:rPr>
              <a:t>SO</a:t>
            </a:r>
            <a:r>
              <a:rPr lang="it-IT" sz="2400" b="1" baseline="-25000" dirty="0" smtClean="0">
                <a:solidFill>
                  <a:srgbClr val="C00000"/>
                </a:solidFill>
              </a:rPr>
              <a:t>2</a:t>
            </a:r>
            <a:r>
              <a:rPr lang="it-IT" sz="2400" b="1" dirty="0" smtClean="0">
                <a:solidFill>
                  <a:srgbClr val="C00000"/>
                </a:solidFill>
                <a:cs typeface="Calibri"/>
              </a:rPr>
              <a:t>↑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 H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O</a:t>
            </a:r>
            <a:endParaRPr lang="ru-RU" sz="2400" b="1" dirty="0" smtClean="0">
              <a:solidFill>
                <a:srgbClr val="002060"/>
              </a:solidFill>
              <a:cs typeface="Calibri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12360" y="764704"/>
            <a:ext cx="1117198" cy="324036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1835696" cy="3072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Стрелка вверх 21">
            <a:hlinkClick r:id="rId5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 animBg="1"/>
      <p:bldP spid="16" grpId="0"/>
      <p:bldP spid="15" grpId="0"/>
      <p:bldP spid="21" grpId="0" animBg="1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1059576"/>
            <a:ext cx="7200800" cy="857256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Na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r>
              <a:rPr lang="en-US" sz="2400" b="1" dirty="0" smtClean="0">
                <a:solidFill>
                  <a:srgbClr val="002060"/>
                </a:solidFill>
              </a:rPr>
              <a:t>O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2400" b="1" dirty="0" smtClean="0">
                <a:solidFill>
                  <a:srgbClr val="002060"/>
                </a:solidFill>
              </a:rPr>
              <a:t> + 2HNO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2400" b="1" dirty="0" smtClean="0">
                <a:solidFill>
                  <a:srgbClr val="002060"/>
                </a:solidFill>
              </a:rPr>
              <a:t> =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79712" y="3789040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Выделение  оксида углерода</a:t>
            </a:r>
            <a:r>
              <a:rPr lang="ru-RU" sz="2400" b="1" dirty="0" smtClean="0">
                <a:solidFill>
                  <a:srgbClr val="002060"/>
                </a:solidFill>
              </a:rPr>
              <a:t> (I</a:t>
            </a:r>
            <a:r>
              <a:rPr lang="en-US" sz="2400" b="1" dirty="0" smtClean="0">
                <a:solidFill>
                  <a:srgbClr val="002060"/>
                </a:solidFill>
              </a:rPr>
              <a:t>V</a:t>
            </a:r>
            <a:r>
              <a:rPr lang="ru-RU" sz="2400" b="1" dirty="0" smtClean="0">
                <a:solidFill>
                  <a:srgbClr val="002060"/>
                </a:solidFill>
              </a:rPr>
              <a:t>)</a:t>
            </a:r>
            <a:r>
              <a:rPr lang="ru-RU" sz="2400" b="1" i="1" dirty="0" smtClean="0">
                <a:solidFill>
                  <a:srgbClr val="002060"/>
                </a:solidFill>
              </a:rPr>
              <a:t> бесцветного газа без запаха, вызывающего помутнение известковой воды.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1268760"/>
            <a:ext cx="3055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2NaNO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3 </a:t>
            </a:r>
            <a:r>
              <a:rPr lang="ru-RU" sz="2400" b="1" baseline="-25000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 </a:t>
            </a:r>
            <a:r>
              <a:rPr lang="ru-RU" sz="2400" b="1" dirty="0" smtClean="0">
                <a:solidFill>
                  <a:srgbClr val="C00000"/>
                </a:solidFill>
              </a:rPr>
              <a:t>С</a:t>
            </a:r>
            <a:r>
              <a:rPr lang="en-US" sz="2400" b="1" dirty="0" smtClean="0">
                <a:solidFill>
                  <a:srgbClr val="C00000"/>
                </a:solidFill>
              </a:rPr>
              <a:t>O</a:t>
            </a:r>
            <a:r>
              <a:rPr lang="en-US" sz="2400" b="1" baseline="-25000" dirty="0" smtClean="0">
                <a:solidFill>
                  <a:srgbClr val="C00000"/>
                </a:solidFill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</a:rPr>
              <a:t>↑</a:t>
            </a:r>
            <a:r>
              <a:rPr lang="en-US" sz="2400" b="1" baseline="-25000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H</a:t>
            </a:r>
            <a:r>
              <a:rPr lang="en-US" sz="2400" b="1" baseline="-25000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O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251520" y="2060848"/>
            <a:ext cx="7200800" cy="16561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lang="ru-RU" sz="24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2Na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С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+ 2H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+ 2NO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= 2Na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+ 2NO</a:t>
            </a:r>
            <a:r>
              <a:rPr lang="it-IT" sz="2400" b="1" baseline="-25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3</a:t>
            </a:r>
            <a:r>
              <a:rPr lang="it-IT" sz="2400" b="1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</a:t>
            </a:r>
            <a:r>
              <a:rPr lang="it-IT" sz="2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+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С</a:t>
            </a:r>
            <a:r>
              <a:rPr lang="en-US" sz="2400" b="1" dirty="0" smtClean="0">
                <a:solidFill>
                  <a:srgbClr val="C00000"/>
                </a:solidFill>
              </a:rPr>
              <a:t>O</a:t>
            </a:r>
            <a:r>
              <a:rPr lang="en-US" sz="2400" b="1" baseline="-25000" dirty="0" smtClean="0">
                <a:solidFill>
                  <a:srgbClr val="C00000"/>
                </a:solidFill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</a:rPr>
              <a:t>↑</a:t>
            </a:r>
            <a:r>
              <a:rPr lang="en-US" sz="2400" b="1" baseline="-25000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 H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O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lvl="0">
              <a:spcBef>
                <a:spcPct val="0"/>
              </a:spcBef>
            </a:pPr>
            <a:endParaRPr lang="ru-RU" sz="2400" b="1" dirty="0" smtClean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it-IT" sz="2400" b="1" dirty="0" smtClean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ru-RU" sz="2400" b="1" i="0" u="none" strike="noStrike" kern="1200" cap="none" spc="0" normalizeH="0" baseline="-250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92333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: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Получить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нитрат натрия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взаимодействием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карбоната  натрия с раствором азотной кислоты»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3789040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Наблюдаем: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395536" y="2492896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3995936" y="2492896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2987824" y="2492896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4860032" y="2492896"/>
            <a:ext cx="360040" cy="28803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5085184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Для того, чтобы реакция между электролитами протекала необратимо, необходимо, чтобы часть ионов оказалась связанной  в </a:t>
            </a:r>
            <a:r>
              <a:rPr lang="ru-RU" sz="2400" b="1" i="1" dirty="0" smtClean="0">
                <a:solidFill>
                  <a:srgbClr val="0070C0"/>
                </a:solidFill>
              </a:rPr>
              <a:t>летучее соединение (газ), </a:t>
            </a:r>
            <a:r>
              <a:rPr lang="ru-RU" sz="2400" b="1" i="1" dirty="0" smtClean="0">
                <a:solidFill>
                  <a:srgbClr val="002060"/>
                </a:solidFill>
              </a:rPr>
              <a:t>в </a:t>
            </a:r>
            <a:r>
              <a:rPr lang="ru-RU" sz="2400" b="1" i="1" dirty="0" smtClean="0">
                <a:solidFill>
                  <a:srgbClr val="0070C0"/>
                </a:solidFill>
              </a:rPr>
              <a:t>слабый электролит (воду).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2924944"/>
            <a:ext cx="3324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it-IT" sz="2400" b="1" dirty="0" smtClean="0">
                <a:solidFill>
                  <a:srgbClr val="002060"/>
                </a:solidFill>
              </a:rPr>
              <a:t>2H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+ </a:t>
            </a:r>
            <a:r>
              <a:rPr lang="it-IT" sz="2400" b="1" dirty="0" smtClean="0">
                <a:solidFill>
                  <a:srgbClr val="002060"/>
                </a:solidFill>
              </a:rPr>
              <a:t>+</a:t>
            </a:r>
            <a:r>
              <a:rPr lang="ru-RU" sz="2400" b="1" dirty="0" smtClean="0">
                <a:solidFill>
                  <a:srgbClr val="002060"/>
                </a:solidFill>
              </a:rPr>
              <a:t>С</a:t>
            </a:r>
            <a:r>
              <a:rPr lang="it-IT" sz="2400" b="1" dirty="0" smtClean="0">
                <a:solidFill>
                  <a:srgbClr val="002060"/>
                </a:solidFill>
              </a:rPr>
              <a:t>O</a:t>
            </a:r>
            <a:r>
              <a:rPr lang="it-IT" sz="2400" b="1" baseline="-25000" dirty="0" smtClean="0">
                <a:solidFill>
                  <a:srgbClr val="002060"/>
                </a:solidFill>
              </a:rPr>
              <a:t>3</a:t>
            </a:r>
            <a:r>
              <a:rPr lang="it-IT" sz="2400" b="1" baseline="30000" dirty="0" smtClean="0">
                <a:solidFill>
                  <a:srgbClr val="002060"/>
                </a:solidFill>
              </a:rPr>
              <a:t>2-</a:t>
            </a:r>
            <a:r>
              <a:rPr lang="it-IT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= </a:t>
            </a:r>
            <a:r>
              <a:rPr lang="ru-RU" sz="2400" b="1" dirty="0" smtClean="0">
                <a:solidFill>
                  <a:srgbClr val="C00000"/>
                </a:solidFill>
              </a:rPr>
              <a:t>С</a:t>
            </a:r>
            <a:r>
              <a:rPr lang="it-IT" sz="2400" b="1" dirty="0" smtClean="0">
                <a:solidFill>
                  <a:srgbClr val="C00000"/>
                </a:solidFill>
              </a:rPr>
              <a:t>O</a:t>
            </a:r>
            <a:r>
              <a:rPr lang="it-IT" sz="2400" b="1" baseline="-25000" dirty="0" smtClean="0">
                <a:solidFill>
                  <a:srgbClr val="C00000"/>
                </a:solidFill>
              </a:rPr>
              <a:t>2</a:t>
            </a:r>
            <a:r>
              <a:rPr lang="it-IT" sz="2400" b="1" dirty="0" smtClean="0">
                <a:solidFill>
                  <a:srgbClr val="C00000"/>
                </a:solidFill>
                <a:cs typeface="Calibri"/>
              </a:rPr>
              <a:t>↑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+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H</a:t>
            </a:r>
            <a:r>
              <a:rPr lang="en-US" sz="2400" b="1" baseline="-25000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O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  <a:cs typeface="Calibri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836712"/>
            <a:ext cx="728216" cy="281787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22" name="Стрелка вверх 21">
            <a:hlinkClick r:id="rId4" action="ppaction://hlinksldjump"/>
          </p:cNvPr>
          <p:cNvSpPr/>
          <p:nvPr/>
        </p:nvSpPr>
        <p:spPr>
          <a:xfrm>
            <a:off x="8820472" y="6453336"/>
            <a:ext cx="251520" cy="285712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верх 22">
            <a:hlinkClick r:id="rId5" action="ppaction://hlinksldjump"/>
          </p:cNvPr>
          <p:cNvSpPr/>
          <p:nvPr/>
        </p:nvSpPr>
        <p:spPr>
          <a:xfrm>
            <a:off x="8604448" y="6453336"/>
            <a:ext cx="72008" cy="285712"/>
          </a:xfrm>
          <a:prstGeom prst="up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 animBg="1"/>
      <p:bldP spid="16" grpId="0"/>
      <p:bldP spid="15" grpId="0"/>
      <p:bldP spid="21" grpId="0" animBg="1"/>
      <p:bldP spid="19" grpId="0"/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</TotalTime>
  <Words>1482</Words>
  <Application>Microsoft Office PowerPoint</Application>
  <PresentationFormat>Экран (4:3)</PresentationFormat>
  <Paragraphs>150</Paragraphs>
  <Slides>16</Slides>
  <Notes>9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 СuSO4+2NaOH  = </vt:lpstr>
      <vt:lpstr>Al2(SO4)3 + 3BaCl2 =</vt:lpstr>
      <vt:lpstr>Слайд 5</vt:lpstr>
      <vt:lpstr>Слайд 6</vt:lpstr>
      <vt:lpstr>  3KCl +  Na3PO4  → </vt:lpstr>
      <vt:lpstr>Na2SO3 + 2HNO3 =</vt:lpstr>
      <vt:lpstr>Na2СO3 + 2HNO3 =</vt:lpstr>
      <vt:lpstr>Слайд 10</vt:lpstr>
      <vt:lpstr>NaOН + фенолфталеин (бесцветный)→</vt:lpstr>
      <vt:lpstr>Слайд 12</vt:lpstr>
      <vt:lpstr>Слайд 13</vt:lpstr>
      <vt:lpstr>Слайд 14</vt:lpstr>
      <vt:lpstr>Использованные оборудование и реактивы: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Мамик</dc:creator>
  <cp:lastModifiedBy>ОЛЕГ</cp:lastModifiedBy>
  <cp:revision>290</cp:revision>
  <dcterms:created xsi:type="dcterms:W3CDTF">2013-10-22T06:31:22Z</dcterms:created>
  <dcterms:modified xsi:type="dcterms:W3CDTF">2014-12-23T14:12:20Z</dcterms:modified>
</cp:coreProperties>
</file>