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106F59A-539A-4647-977E-F798BA609013}" type="datetimeFigureOut">
              <a:rPr lang="ru-RU" smtClean="0"/>
              <a:pPr/>
              <a:t>12.03.2011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4FA1295-5B30-497D-95B8-36D98035A0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Вертикальные углы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4643446"/>
            <a:ext cx="4120492" cy="17526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Подготовила:  </a:t>
            </a:r>
          </a:p>
          <a:p>
            <a:r>
              <a:rPr lang="ru-RU" sz="1800" dirty="0" smtClean="0"/>
              <a:t>учитель математики МОУ «СОШ №3»</a:t>
            </a:r>
          </a:p>
          <a:p>
            <a:r>
              <a:rPr lang="ru-RU" sz="1800" dirty="0" smtClean="0"/>
              <a:t> г.о. Электросталь Сухорукова Н.А.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32" y="500042"/>
            <a:ext cx="8143868" cy="574835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Какие полупрямые называются дополнительными?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Дайте определение угла.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Какие углы называются смежными?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Каким свойством обладают смежные углы?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Один из смежных углов равен </a:t>
            </a:r>
            <a:r>
              <a:rPr lang="ru-RU" spc="-30" dirty="0" smtClean="0">
                <a:latin typeface="Arial" pitchFamily="34" charset="0"/>
                <a:cs typeface="Arial" pitchFamily="34" charset="0"/>
              </a:rPr>
              <a:t>48</a:t>
            </a:r>
            <a:r>
              <a:rPr lang="ru-RU" spc="-30" baseline="30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ru-RU" spc="-30" dirty="0" smtClean="0"/>
              <a:t>. Чему равен второй?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pc="-30" dirty="0" smtClean="0"/>
              <a:t>Один из смежных углов больше другого в </a:t>
            </a:r>
            <a:br>
              <a:rPr lang="ru-RU" spc="-30" dirty="0" smtClean="0"/>
            </a:br>
            <a:r>
              <a:rPr lang="ru-RU" spc="-30" dirty="0" smtClean="0">
                <a:latin typeface="Arial" pitchFamily="34" charset="0"/>
                <a:cs typeface="Arial" pitchFamily="34" charset="0"/>
              </a:rPr>
              <a:t>3 </a:t>
            </a:r>
            <a:r>
              <a:rPr lang="ru-RU" spc="-30" dirty="0" smtClean="0"/>
              <a:t>раза. Найдите градусные меры этих углов.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00042"/>
            <a:ext cx="7790712" cy="2052638"/>
          </a:xfrm>
        </p:spPr>
        <p:txBody>
          <a:bodyPr/>
          <a:lstStyle/>
          <a:p>
            <a:pPr marL="88900" indent="-6350">
              <a:buNone/>
            </a:pPr>
            <a:r>
              <a:rPr lang="ru-RU" dirty="0" smtClean="0"/>
              <a:t>Два угла называются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вертикальными</a:t>
            </a:r>
            <a:r>
              <a:rPr lang="ru-RU" dirty="0" smtClean="0"/>
              <a:t>, если стороны одного угла являются дополнительными полупрямыми сторон другого.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61481" y="3786190"/>
            <a:ext cx="285752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1690043" y="3786190"/>
            <a:ext cx="2928958" cy="10001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19001" y="3786190"/>
            <a:ext cx="3071834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619001" y="2714620"/>
            <a:ext cx="3143272" cy="107157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18605" y="3214686"/>
            <a:ext cx="437086" cy="582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r>
              <a:rPr lang="ru-RU" sz="3200" baseline="-25000" dirty="0" smtClean="0"/>
              <a:t>1</a:t>
            </a:r>
            <a:endParaRPr lang="ru-RU" sz="3200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7762273" y="3772919"/>
            <a:ext cx="524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r>
              <a:rPr lang="ru-RU" sz="3200" baseline="-25000" dirty="0" smtClean="0"/>
              <a:t>2</a:t>
            </a:r>
            <a:endParaRPr lang="ru-RU" sz="3200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1618605" y="4714884"/>
            <a:ext cx="5132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</a:t>
            </a:r>
            <a:r>
              <a:rPr lang="ru-RU" sz="3200" baseline="-25000" dirty="0" smtClean="0"/>
              <a:t>1</a:t>
            </a:r>
            <a:endParaRPr lang="ru-RU" sz="3200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7690835" y="2558473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</a:t>
            </a:r>
            <a:r>
              <a:rPr lang="en-US" sz="3200" baseline="-25000" dirty="0" smtClean="0"/>
              <a:t>2</a:t>
            </a:r>
            <a:endParaRPr lang="ru-RU" sz="3200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4261811" y="314324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</a:t>
            </a:r>
            <a:endParaRPr lang="ru-RU" sz="3200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2428860" y="5572140"/>
            <a:ext cx="471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sz="24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sz="24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вертикальные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3596640" y="3779520"/>
            <a:ext cx="45720" cy="335280"/>
          </a:xfrm>
          <a:custGeom>
            <a:avLst/>
            <a:gdLst>
              <a:gd name="connsiteX0" fmla="*/ 45720 w 45720"/>
              <a:gd name="connsiteY0" fmla="*/ 0 h 335280"/>
              <a:gd name="connsiteX1" fmla="*/ 0 w 45720"/>
              <a:gd name="connsiteY1" fmla="*/ 198120 h 335280"/>
              <a:gd name="connsiteX2" fmla="*/ 45720 w 45720"/>
              <a:gd name="connsiteY2" fmla="*/ 33528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" h="335280">
                <a:moveTo>
                  <a:pt x="45720" y="0"/>
                </a:moveTo>
                <a:cubicBezTo>
                  <a:pt x="22860" y="71120"/>
                  <a:pt x="0" y="142240"/>
                  <a:pt x="0" y="198120"/>
                </a:cubicBezTo>
                <a:cubicBezTo>
                  <a:pt x="0" y="254000"/>
                  <a:pt x="45720" y="335280"/>
                  <a:pt x="45720" y="33528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5455920" y="3505200"/>
            <a:ext cx="104140" cy="259080"/>
          </a:xfrm>
          <a:custGeom>
            <a:avLst/>
            <a:gdLst>
              <a:gd name="connsiteX0" fmla="*/ 0 w 104140"/>
              <a:gd name="connsiteY0" fmla="*/ 0 h 259080"/>
              <a:gd name="connsiteX1" fmla="*/ 91440 w 104140"/>
              <a:gd name="connsiteY1" fmla="*/ 106680 h 259080"/>
              <a:gd name="connsiteX2" fmla="*/ 76200 w 104140"/>
              <a:gd name="connsiteY2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" h="259080">
                <a:moveTo>
                  <a:pt x="0" y="0"/>
                </a:moveTo>
                <a:cubicBezTo>
                  <a:pt x="39370" y="31750"/>
                  <a:pt x="78740" y="63500"/>
                  <a:pt x="91440" y="106680"/>
                </a:cubicBezTo>
                <a:cubicBezTo>
                  <a:pt x="104140" y="149860"/>
                  <a:pt x="90170" y="204470"/>
                  <a:pt x="76200" y="259080"/>
                </a:cubicBezTo>
              </a:path>
            </a:pathLst>
          </a:cu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429000"/>
            <a:ext cx="8143900" cy="3429000"/>
          </a:xfrm>
          <a:prstGeom prst="rect">
            <a:avLst/>
          </a:prstGeom>
          <a:solidFill>
            <a:srgbClr val="FCF0D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2" name="Группа 41"/>
          <p:cNvGrpSpPr/>
          <p:nvPr/>
        </p:nvGrpSpPr>
        <p:grpSpPr>
          <a:xfrm>
            <a:off x="1357290" y="843961"/>
            <a:ext cx="7125862" cy="2442163"/>
            <a:chOff x="1357290" y="428604"/>
            <a:chExt cx="7125862" cy="2442163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643042" y="428604"/>
              <a:ext cx="6429420" cy="2357454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1857356" y="642918"/>
              <a:ext cx="5786478" cy="21431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428728" y="2143116"/>
              <a:ext cx="4587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A</a:t>
              </a:r>
              <a:endParaRPr lang="ru-RU" sz="3200" baseline="-25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57290" y="428604"/>
              <a:ext cx="4283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В</a:t>
              </a:r>
              <a:endParaRPr lang="ru-RU" sz="3200" baseline="-25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14876" y="1714488"/>
              <a:ext cx="5212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М</a:t>
              </a:r>
              <a:endParaRPr lang="ru-RU" sz="3200" baseline="-25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86710" y="500042"/>
              <a:ext cx="4267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С</a:t>
              </a:r>
              <a:endParaRPr lang="ru-RU" sz="3200" baseline="-25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72462" y="2285992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Е</a:t>
              </a:r>
              <a:endParaRPr lang="ru-RU" sz="3200" baseline="-25000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428728" y="3357562"/>
            <a:ext cx="6572296" cy="3500438"/>
            <a:chOff x="1428728" y="3357562"/>
            <a:chExt cx="6572296" cy="350043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1857356" y="3857628"/>
              <a:ext cx="5786478" cy="26432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1500166" y="4286256"/>
              <a:ext cx="6500858" cy="357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4000496" y="4071942"/>
              <a:ext cx="3000396" cy="17145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000232" y="3357562"/>
              <a:ext cx="4154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B</a:t>
              </a:r>
              <a:endParaRPr lang="ru-RU" sz="3200" baseline="-25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28728" y="4643446"/>
              <a:ext cx="4587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A</a:t>
              </a:r>
              <a:endParaRPr lang="ru-RU" sz="3200" baseline="-250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43240" y="4071942"/>
              <a:ext cx="4748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C</a:t>
              </a:r>
              <a:endParaRPr lang="ru-RU" sz="3200" baseline="-25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286512" y="3500438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E</a:t>
              </a:r>
              <a:endParaRPr lang="ru-RU" sz="3200" baseline="-25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29520" y="4357694"/>
              <a:ext cx="3770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F</a:t>
              </a:r>
              <a:endParaRPr lang="ru-RU" sz="3200" baseline="-25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29256" y="3857628"/>
              <a:ext cx="4924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D</a:t>
              </a:r>
              <a:endParaRPr lang="ru-RU" sz="3200" baseline="-25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00496" y="6273225"/>
              <a:ext cx="4587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K</a:t>
              </a:r>
              <a:endParaRPr lang="ru-RU" sz="3200" baseline="-250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286644" y="5929330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H</a:t>
              </a:r>
              <a:endParaRPr lang="ru-RU" sz="3200" baseline="-250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86380" y="5000636"/>
              <a:ext cx="4892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G</a:t>
              </a:r>
              <a:endParaRPr lang="ru-RU" sz="3200" baseline="-25000" dirty="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86116" y="4500570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071670" y="4572008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2071670" y="3929066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7383801" y="4286256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6143636" y="3786190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812165" y="4357694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4883469" y="6000768"/>
              <a:ext cx="45720" cy="45719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7072330" y="6215082"/>
              <a:ext cx="45719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5214942" y="5357826"/>
              <a:ext cx="71438" cy="7143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714480" y="357166"/>
            <a:ext cx="6165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Назовите вертикальные углы, изображённые на чертеже.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412" y="0"/>
            <a:ext cx="7933588" cy="9286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Теорема 2.2. </a:t>
            </a:r>
            <a:r>
              <a:rPr lang="ru-RU" sz="3600" dirty="0" smtClean="0"/>
              <a:t>Вертикальные углы равны.</a:t>
            </a:r>
            <a:endParaRPr lang="ru-RU" sz="3600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1000100" y="3857628"/>
            <a:ext cx="7429552" cy="2329812"/>
          </a:xfrm>
        </p:spPr>
        <p:txBody>
          <a:bodyPr>
            <a:normAutofit fontScale="92500"/>
          </a:bodyPr>
          <a:lstStyle/>
          <a:p>
            <a:pPr marL="596646" indent="-514350">
              <a:buFont typeface="+mj-lt"/>
              <a:buAutoNum type="arabicPeriod"/>
            </a:pP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= 180</a:t>
            </a:r>
            <a:r>
              <a:rPr lang="ru-RU" baseline="30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 как смежные), значит,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= 180</a:t>
            </a:r>
            <a:r>
              <a:rPr lang="ru-RU" baseline="30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= 180</a:t>
            </a:r>
            <a:r>
              <a:rPr lang="ru-RU" baseline="30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 как смежные), значит,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= 180</a:t>
            </a:r>
            <a:r>
              <a:rPr lang="ru-RU" baseline="30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Из п. 1 и 2 получаем, что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429124" y="1214422"/>
            <a:ext cx="4714876" cy="18573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Дано: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вертикальные.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Доказать: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(а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(a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ru-RU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000100" y="1071546"/>
            <a:ext cx="3429024" cy="2643206"/>
            <a:chOff x="1142976" y="1071546"/>
            <a:chExt cx="3810651" cy="2227849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214414" y="1785926"/>
              <a:ext cx="3286148" cy="928694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rot="10800000" flipV="1">
              <a:off x="1357290" y="1285860"/>
              <a:ext cx="3071834" cy="15001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301753" y="1312395"/>
              <a:ext cx="437086" cy="582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а</a:t>
              </a:r>
              <a:r>
                <a:rPr lang="ru-RU" sz="3200" baseline="-25000" dirty="0" smtClean="0"/>
                <a:t>1</a:t>
              </a:r>
              <a:endParaRPr lang="ru-RU" sz="3200" baseline="-25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29124" y="2643182"/>
              <a:ext cx="5245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а</a:t>
              </a:r>
              <a:r>
                <a:rPr lang="ru-RU" sz="3200" baseline="-25000" dirty="0" smtClean="0"/>
                <a:t>2</a:t>
              </a:r>
              <a:endParaRPr lang="ru-RU" sz="3200" baseline="-25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42976" y="2714620"/>
              <a:ext cx="5132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b</a:t>
              </a:r>
              <a:r>
                <a:rPr lang="ru-RU" sz="3200" baseline="-25000" dirty="0" smtClean="0"/>
                <a:t>1</a:t>
              </a:r>
              <a:endParaRPr lang="ru-RU" sz="3200" baseline="-25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7686" y="1071546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b</a:t>
              </a:r>
              <a:r>
                <a:rPr lang="en-US" sz="3200" baseline="-25000" dirty="0" smtClean="0"/>
                <a:t>2</a:t>
              </a:r>
              <a:endParaRPr lang="ru-RU" sz="3200" baseline="-25000" dirty="0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4714876" y="3214686"/>
            <a:ext cx="3160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Доказательство.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429000"/>
            <a:ext cx="8143900" cy="3429000"/>
          </a:xfrm>
          <a:prstGeom prst="rect">
            <a:avLst/>
          </a:prstGeom>
          <a:solidFill>
            <a:srgbClr val="FCF0D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43042" y="428604"/>
            <a:ext cx="6429420" cy="235745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57356" y="642918"/>
            <a:ext cx="5786478" cy="21431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28728" y="2143116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</a:t>
            </a:r>
            <a:endParaRPr lang="ru-RU" sz="32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428604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1714488"/>
            <a:ext cx="5212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</a:t>
            </a:r>
            <a:endParaRPr lang="ru-RU" sz="32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786710" y="500042"/>
            <a:ext cx="426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</a:t>
            </a:r>
            <a:endParaRPr lang="ru-RU" sz="3200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72462" y="2285992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Е</a:t>
            </a:r>
            <a:endParaRPr lang="ru-RU" sz="3200" baseline="-25000" dirty="0"/>
          </a:p>
        </p:txBody>
      </p:sp>
      <p:sp>
        <p:nvSpPr>
          <p:cNvPr id="12" name="Полилиния 11"/>
          <p:cNvSpPr/>
          <p:nvPr/>
        </p:nvSpPr>
        <p:spPr>
          <a:xfrm>
            <a:off x="4135120" y="1356360"/>
            <a:ext cx="147320" cy="518160"/>
          </a:xfrm>
          <a:custGeom>
            <a:avLst/>
            <a:gdLst>
              <a:gd name="connsiteX0" fmla="*/ 86360 w 147320"/>
              <a:gd name="connsiteY0" fmla="*/ 0 h 518160"/>
              <a:gd name="connsiteX1" fmla="*/ 10160 w 147320"/>
              <a:gd name="connsiteY1" fmla="*/ 274320 h 518160"/>
              <a:gd name="connsiteX2" fmla="*/ 147320 w 147320"/>
              <a:gd name="connsiteY2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" h="518160">
                <a:moveTo>
                  <a:pt x="86360" y="0"/>
                </a:moveTo>
                <a:cubicBezTo>
                  <a:pt x="43180" y="93980"/>
                  <a:pt x="0" y="187960"/>
                  <a:pt x="10160" y="274320"/>
                </a:cubicBezTo>
                <a:cubicBezTo>
                  <a:pt x="20320" y="360680"/>
                  <a:pt x="83820" y="439420"/>
                  <a:pt x="147320" y="5181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577840" y="1386840"/>
            <a:ext cx="127000" cy="502920"/>
          </a:xfrm>
          <a:custGeom>
            <a:avLst/>
            <a:gdLst>
              <a:gd name="connsiteX0" fmla="*/ 30480 w 127000"/>
              <a:gd name="connsiteY0" fmla="*/ 0 h 502920"/>
              <a:gd name="connsiteX1" fmla="*/ 121920 w 127000"/>
              <a:gd name="connsiteY1" fmla="*/ 228600 h 502920"/>
              <a:gd name="connsiteX2" fmla="*/ 0 w 127000"/>
              <a:gd name="connsiteY2" fmla="*/ 502920 h 50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0" h="502920">
                <a:moveTo>
                  <a:pt x="30480" y="0"/>
                </a:moveTo>
                <a:cubicBezTo>
                  <a:pt x="78740" y="72390"/>
                  <a:pt x="127000" y="144780"/>
                  <a:pt x="121920" y="228600"/>
                </a:cubicBezTo>
                <a:cubicBezTo>
                  <a:pt x="116840" y="312420"/>
                  <a:pt x="58420" y="407670"/>
                  <a:pt x="0" y="50292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143636" y="1428736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47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68" y="135729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43042" y="3844357"/>
            <a:ext cx="6429420" cy="235745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57356" y="4058671"/>
            <a:ext cx="5786478" cy="21431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28728" y="5558869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</a:t>
            </a:r>
            <a:endParaRPr lang="ru-RU" sz="3200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1357290" y="3844357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</a:t>
            </a:r>
            <a:endParaRPr lang="ru-RU" sz="3200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5500694" y="4714884"/>
            <a:ext cx="5212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</a:t>
            </a:r>
            <a:endParaRPr lang="ru-RU" sz="3200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7786710" y="3915795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H</a:t>
            </a:r>
            <a:endParaRPr lang="ru-RU" sz="3200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8072462" y="5701745"/>
            <a:ext cx="453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K</a:t>
            </a:r>
            <a:endParaRPr lang="ru-RU" sz="3200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4572000" y="4214818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136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6314" y="55721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4404360" y="4752340"/>
            <a:ext cx="960120" cy="109220"/>
          </a:xfrm>
          <a:custGeom>
            <a:avLst/>
            <a:gdLst>
              <a:gd name="connsiteX0" fmla="*/ 0 w 960120"/>
              <a:gd name="connsiteY0" fmla="*/ 93980 h 109220"/>
              <a:gd name="connsiteX1" fmla="*/ 441960 w 960120"/>
              <a:gd name="connsiteY1" fmla="*/ 2540 h 109220"/>
              <a:gd name="connsiteX2" fmla="*/ 960120 w 960120"/>
              <a:gd name="connsiteY2" fmla="*/ 109220 h 10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109220">
                <a:moveTo>
                  <a:pt x="0" y="93980"/>
                </a:moveTo>
                <a:cubicBezTo>
                  <a:pt x="140970" y="46990"/>
                  <a:pt x="281940" y="0"/>
                  <a:pt x="441960" y="2540"/>
                </a:cubicBezTo>
                <a:cubicBezTo>
                  <a:pt x="601980" y="5080"/>
                  <a:pt x="781050" y="57150"/>
                  <a:pt x="960120" y="10922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602480" y="5166360"/>
            <a:ext cx="746760" cy="142240"/>
          </a:xfrm>
          <a:custGeom>
            <a:avLst/>
            <a:gdLst>
              <a:gd name="connsiteX0" fmla="*/ 746760 w 746760"/>
              <a:gd name="connsiteY0" fmla="*/ 30480 h 142240"/>
              <a:gd name="connsiteX1" fmla="*/ 350520 w 746760"/>
              <a:gd name="connsiteY1" fmla="*/ 137160 h 142240"/>
              <a:gd name="connsiteX2" fmla="*/ 0 w 746760"/>
              <a:gd name="connsiteY2" fmla="*/ 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0" h="142240">
                <a:moveTo>
                  <a:pt x="746760" y="30480"/>
                </a:moveTo>
                <a:cubicBezTo>
                  <a:pt x="610870" y="86360"/>
                  <a:pt x="474980" y="142240"/>
                  <a:pt x="350520" y="137160"/>
                </a:cubicBezTo>
                <a:cubicBezTo>
                  <a:pt x="226060" y="132080"/>
                  <a:pt x="113030" y="66040"/>
                  <a:pt x="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429000"/>
            <a:ext cx="8143900" cy="3429000"/>
          </a:xfrm>
          <a:prstGeom prst="rect">
            <a:avLst/>
          </a:prstGeom>
          <a:solidFill>
            <a:srgbClr val="FCF0D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43042" y="428604"/>
            <a:ext cx="6429420" cy="235745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57356" y="642918"/>
            <a:ext cx="5786478" cy="21431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28728" y="2143116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</a:t>
            </a:r>
            <a:endParaRPr lang="ru-RU" sz="32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428604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1571612"/>
            <a:ext cx="5212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</a:t>
            </a:r>
            <a:endParaRPr lang="ru-RU" sz="3200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786710" y="500042"/>
            <a:ext cx="426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</a:t>
            </a:r>
            <a:endParaRPr lang="ru-RU" sz="3200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72462" y="2285992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Е</a:t>
            </a:r>
            <a:endParaRPr lang="ru-RU" sz="3200" baseline="-25000" dirty="0"/>
          </a:p>
        </p:txBody>
      </p:sp>
      <p:sp>
        <p:nvSpPr>
          <p:cNvPr id="12" name="Полилиния 11"/>
          <p:cNvSpPr/>
          <p:nvPr/>
        </p:nvSpPr>
        <p:spPr>
          <a:xfrm>
            <a:off x="4135120" y="1356360"/>
            <a:ext cx="147320" cy="518160"/>
          </a:xfrm>
          <a:custGeom>
            <a:avLst/>
            <a:gdLst>
              <a:gd name="connsiteX0" fmla="*/ 86360 w 147320"/>
              <a:gd name="connsiteY0" fmla="*/ 0 h 518160"/>
              <a:gd name="connsiteX1" fmla="*/ 10160 w 147320"/>
              <a:gd name="connsiteY1" fmla="*/ 274320 h 518160"/>
              <a:gd name="connsiteX2" fmla="*/ 147320 w 147320"/>
              <a:gd name="connsiteY2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" h="518160">
                <a:moveTo>
                  <a:pt x="86360" y="0"/>
                </a:moveTo>
                <a:cubicBezTo>
                  <a:pt x="43180" y="93980"/>
                  <a:pt x="0" y="187960"/>
                  <a:pt x="10160" y="274320"/>
                </a:cubicBezTo>
                <a:cubicBezTo>
                  <a:pt x="20320" y="360680"/>
                  <a:pt x="83820" y="439420"/>
                  <a:pt x="147320" y="5181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577840" y="1386840"/>
            <a:ext cx="127000" cy="502920"/>
          </a:xfrm>
          <a:custGeom>
            <a:avLst/>
            <a:gdLst>
              <a:gd name="connsiteX0" fmla="*/ 30480 w 127000"/>
              <a:gd name="connsiteY0" fmla="*/ 0 h 502920"/>
              <a:gd name="connsiteX1" fmla="*/ 121920 w 127000"/>
              <a:gd name="connsiteY1" fmla="*/ 228600 h 502920"/>
              <a:gd name="connsiteX2" fmla="*/ 0 w 127000"/>
              <a:gd name="connsiteY2" fmla="*/ 502920 h 50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0" h="502920">
                <a:moveTo>
                  <a:pt x="30480" y="0"/>
                </a:moveTo>
                <a:cubicBezTo>
                  <a:pt x="78740" y="72390"/>
                  <a:pt x="127000" y="144780"/>
                  <a:pt x="121920" y="228600"/>
                </a:cubicBezTo>
                <a:cubicBezTo>
                  <a:pt x="116840" y="312420"/>
                  <a:pt x="58420" y="407670"/>
                  <a:pt x="0" y="50292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143636" y="1428736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38</a:t>
            </a:r>
            <a:r>
              <a:rPr lang="ru-RU" sz="2800" baseline="30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68" y="135729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6314" y="92867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214311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aseline="30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000100" y="3357562"/>
            <a:ext cx="4643470" cy="2979691"/>
            <a:chOff x="1442421" y="3772919"/>
            <a:chExt cx="6487165" cy="2357454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500166" y="3772919"/>
              <a:ext cx="6429420" cy="235745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714480" y="3987233"/>
              <a:ext cx="5786478" cy="21431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505723" y="5487431"/>
              <a:ext cx="4587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A</a:t>
              </a:r>
              <a:endParaRPr lang="ru-RU" sz="3200" baseline="-25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42421" y="3922766"/>
              <a:ext cx="4283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В</a:t>
              </a:r>
              <a:endParaRPr lang="ru-RU" sz="3200" baseline="-25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96061" y="5039235"/>
              <a:ext cx="5212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М</a:t>
              </a:r>
              <a:endParaRPr lang="ru-RU" sz="3200" baseline="-25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15140" y="3988441"/>
              <a:ext cx="4267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С</a:t>
              </a:r>
              <a:endParaRPr lang="ru-RU" sz="3200" baseline="-250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02662" y="5426986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Е</a:t>
              </a:r>
              <a:endParaRPr lang="ru-RU" sz="3200" baseline="-250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715008" y="3857628"/>
            <a:ext cx="3066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Дано: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АС ∩ ВЕ = М,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сумма двух углов – 50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..</a:t>
            </a:r>
          </a:p>
          <a:p>
            <a:r>
              <a:rPr lang="ru-RU" sz="2400" b="1" dirty="0" smtClean="0">
                <a:latin typeface="Arial"/>
                <a:cs typeface="Arial"/>
              </a:rPr>
              <a:t>Найти:</a:t>
            </a:r>
            <a:r>
              <a:rPr lang="ru-RU" sz="2400" dirty="0" smtClean="0">
                <a:latin typeface="Arial"/>
                <a:cs typeface="Arial"/>
              </a:rPr>
              <a:t> эти углы.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57356" y="785794"/>
            <a:ext cx="6072230" cy="3786214"/>
            <a:chOff x="1442421" y="3772919"/>
            <a:chExt cx="6487165" cy="2357454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500166" y="3772919"/>
              <a:ext cx="6429420" cy="235745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1714480" y="3987233"/>
              <a:ext cx="5786478" cy="21431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505723" y="5487431"/>
              <a:ext cx="4587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A</a:t>
              </a:r>
              <a:endParaRPr lang="ru-RU" sz="3200" baseline="-25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42421" y="3922766"/>
              <a:ext cx="4283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В</a:t>
              </a:r>
              <a:endParaRPr lang="ru-RU" sz="3200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96061" y="5039235"/>
              <a:ext cx="5212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М</a:t>
              </a:r>
              <a:endParaRPr lang="ru-RU" sz="3200" baseline="-25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15140" y="3988441"/>
              <a:ext cx="4267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С</a:t>
              </a:r>
              <a:endParaRPr lang="ru-RU" sz="3200" baseline="-25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402662" y="5426986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Е</a:t>
              </a:r>
              <a:endParaRPr lang="ru-RU" sz="3200" baseline="-25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11040" y="4751485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ru-RU" sz="2800" baseline="30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08328" y="4751485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ru-RU" sz="2800" baseline="30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47844" y="4440124"/>
              <a:ext cx="381598" cy="325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ru-RU" sz="2800" baseline="30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47844" y="5329728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ru-RU" sz="2800" baseline="300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1142976" y="5000636"/>
            <a:ext cx="7640956" cy="14620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Вычислите градусные меры углов, изображённых на чертеже, если один из углов на 50</a:t>
            </a:r>
            <a:r>
              <a:rPr lang="ru-RU" baseline="30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больше другого.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</TotalTime>
  <Words>299</Words>
  <Application>Microsoft Office PowerPoint</Application>
  <PresentationFormat>Экран (4:3)</PresentationFormat>
  <Paragraphs>84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Вертикальные углы</vt:lpstr>
      <vt:lpstr>Слайд 2</vt:lpstr>
      <vt:lpstr>Слайд 3</vt:lpstr>
      <vt:lpstr>Слайд 4</vt:lpstr>
      <vt:lpstr>Теорема 2.2. Вертикальные углы равны.</vt:lpstr>
      <vt:lpstr>Слайд 6</vt:lpstr>
      <vt:lpstr>Слайд 7</vt:lpstr>
      <vt:lpstr>Слайд 8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Вертикальные углы</dc:title>
  <dc:creator>Наталья</dc:creator>
  <cp:lastModifiedBy>Наталья</cp:lastModifiedBy>
  <cp:revision>12</cp:revision>
  <dcterms:created xsi:type="dcterms:W3CDTF">2010-10-14T10:34:36Z</dcterms:created>
  <dcterms:modified xsi:type="dcterms:W3CDTF">2011-03-12T16:28:22Z</dcterms:modified>
</cp:coreProperties>
</file>