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2"/>
  </p:notesMasterIdLst>
  <p:sldIdLst>
    <p:sldId id="293" r:id="rId2"/>
    <p:sldId id="280" r:id="rId3"/>
    <p:sldId id="281" r:id="rId4"/>
    <p:sldId id="282" r:id="rId5"/>
    <p:sldId id="283" r:id="rId6"/>
    <p:sldId id="285" r:id="rId7"/>
    <p:sldId id="257" r:id="rId8"/>
    <p:sldId id="284" r:id="rId9"/>
    <p:sldId id="287" r:id="rId10"/>
    <p:sldId id="295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99"/>
    <a:srgbClr val="5536A4"/>
    <a:srgbClr val="CC0066"/>
    <a:srgbClr val="000066"/>
    <a:srgbClr val="FFCC00"/>
    <a:srgbClr val="0066FF"/>
    <a:srgbClr val="00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12" autoAdjust="0"/>
    <p:restoredTop sz="90929"/>
  </p:normalViewPr>
  <p:slideViewPr>
    <p:cSldViewPr>
      <p:cViewPr varScale="1">
        <p:scale>
          <a:sx n="73" d="100"/>
          <a:sy n="73" d="100"/>
        </p:scale>
        <p:origin x="-4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5186D97-9A09-4CAC-9DEC-6C88E91A3415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CE26A9C-B81B-47D2-8474-AC94D32BF9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1041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9E1DEBE-DC81-4A1B-92FF-5B5ECB97F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451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81C54A82-3D14-47C9-A296-2A0B646C99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785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4EE771E-AC0E-4ACA-B22C-FF634FB099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14153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07D8D9B1-AC84-42FE-A6C4-3C819C8A2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355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916F386-00D0-4955-A7A1-269C7CF79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7401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3B92BBF-CCB9-453A-9B23-8A003BECD3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038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69F13364-CF62-4D5B-97FD-2343C0E5E5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4793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DA61FC1-58A4-4226-B0FF-20AB2040EE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1842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408062F-F420-4932-B3CE-833EFF6131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8668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09945CCA-B087-43F9-ADAF-C56F8069B8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3819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AA7A2300-3596-4A5F-9339-8CF89A2397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031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99FF"/>
            </a:gs>
            <a:gs pos="50000">
              <a:schemeClr val="accent1"/>
            </a:gs>
            <a:gs pos="100000">
              <a:srgbClr val="9999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F14F5CF-8154-4B19-9A4F-FB6C4CEF6F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изображения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6350"/>
            <a:ext cx="9148763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2939" y="1052737"/>
            <a:ext cx="8158131" cy="4499922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1905">
                  <a:solidFill>
                    <a:schemeClr val="tx1"/>
                  </a:solidFill>
                </a:ln>
                <a:solidFill>
                  <a:srgbClr val="CC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ЛИНЕЙНАЯ ФУНКЦИЯ</a:t>
            </a:r>
          </a:p>
          <a:p>
            <a:pPr algn="ctr">
              <a:defRPr/>
            </a:pPr>
            <a:r>
              <a:rPr lang="ru-RU" sz="5400" b="1" dirty="0">
                <a:ln w="1905">
                  <a:solidFill>
                    <a:schemeClr val="tx1"/>
                  </a:solidFill>
                </a:ln>
                <a:solidFill>
                  <a:srgbClr val="CC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</a:p>
          <a:p>
            <a:pPr algn="ctr">
              <a:defRPr/>
            </a:pPr>
            <a:r>
              <a:rPr lang="ru-RU" sz="5400" b="1" dirty="0">
                <a:ln w="1905">
                  <a:solidFill>
                    <a:schemeClr val="tx1"/>
                  </a:solidFill>
                </a:ln>
                <a:solidFill>
                  <a:srgbClr val="CC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ЕЕ ГРАФИК</a:t>
            </a:r>
          </a:p>
        </p:txBody>
      </p:sp>
      <p:sp>
        <p:nvSpPr>
          <p:cNvPr id="5" name="Подзаголовок 2"/>
          <p:cNvSpPr>
            <a:spLocks noGrp="1"/>
          </p:cNvSpPr>
          <p:nvPr/>
        </p:nvSpPr>
        <p:spPr>
          <a:xfrm>
            <a:off x="2627784" y="4676359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1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solidFill>
                  <a:srgbClr val="000099"/>
                </a:solidFill>
              </a:rPr>
              <a:t>Учитель математики </a:t>
            </a:r>
          </a:p>
          <a:p>
            <a:r>
              <a:rPr lang="ru-RU" i="1" dirty="0" smtClean="0">
                <a:solidFill>
                  <a:srgbClr val="000099"/>
                </a:solidFill>
              </a:rPr>
              <a:t>ГБОУ Гимназии №1592</a:t>
            </a:r>
          </a:p>
          <a:p>
            <a:r>
              <a:rPr lang="ru-RU" i="1" dirty="0" err="1" smtClean="0">
                <a:solidFill>
                  <a:srgbClr val="000099"/>
                </a:solidFill>
              </a:rPr>
              <a:t>Крайнюк</a:t>
            </a:r>
            <a:r>
              <a:rPr lang="ru-RU" i="1" dirty="0" smtClean="0">
                <a:solidFill>
                  <a:srgbClr val="000099"/>
                </a:solidFill>
              </a:rPr>
              <a:t> А.Л,</a:t>
            </a:r>
            <a:endParaRPr lang="ru-RU" i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Monotype Corsiva" pitchFamily="66" charset="0"/>
              </a:rPr>
              <a:t>Чему вы научились на этом уроке?</a:t>
            </a:r>
          </a:p>
          <a:p>
            <a:r>
              <a:rPr lang="ru-RU" sz="2800" dirty="0" smtClean="0">
                <a:latin typeface="Monotype Corsiva" pitchFamily="66" charset="0"/>
              </a:rPr>
              <a:t>Какие возникали трудности?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1341" r="34706"/>
          <a:stretch/>
        </p:blipFill>
        <p:spPr bwMode="auto">
          <a:xfrm>
            <a:off x="3786183" y="4572008"/>
            <a:ext cx="1857388" cy="178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7-конечная звезда 4"/>
          <p:cNvSpPr/>
          <p:nvPr/>
        </p:nvSpPr>
        <p:spPr>
          <a:xfrm>
            <a:off x="2071670" y="2928934"/>
            <a:ext cx="1714512" cy="1500198"/>
          </a:xfrm>
          <a:prstGeom prst="star7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7-конечная звезда 5"/>
          <p:cNvSpPr/>
          <p:nvPr/>
        </p:nvSpPr>
        <p:spPr>
          <a:xfrm>
            <a:off x="3929058" y="2928934"/>
            <a:ext cx="1714512" cy="1500198"/>
          </a:xfrm>
          <a:prstGeom prst="star7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6549388" y="2928934"/>
            <a:ext cx="1714512" cy="1500198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2"/>
          <a:srcRect r="74719"/>
          <a:stretch/>
        </p:blipFill>
        <p:spPr bwMode="auto">
          <a:xfrm>
            <a:off x="6715140" y="4572008"/>
            <a:ext cx="1383008" cy="178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 rotWithShape="1">
          <a:blip r:embed="rId2"/>
          <a:srcRect l="73045"/>
          <a:stretch/>
        </p:blipFill>
        <p:spPr bwMode="auto">
          <a:xfrm>
            <a:off x="2053105" y="4606387"/>
            <a:ext cx="1474607" cy="1784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587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7030A0"/>
                </a:solidFill>
              </a:rPr>
              <a:t>Устно: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323850" y="692150"/>
            <a:ext cx="8229600" cy="1152525"/>
          </a:xfrm>
        </p:spPr>
        <p:txBody>
          <a:bodyPr/>
          <a:lstStyle/>
          <a:p>
            <a:pPr>
              <a:defRPr/>
            </a:pPr>
            <a:r>
              <a:rPr lang="ru-RU" altLang="ru-RU" dirty="0" smtClean="0"/>
              <a:t>Является ли линейным заданное уравнение с двумя переменными:</a:t>
            </a:r>
          </a:p>
          <a:p>
            <a:pPr marL="0" indent="0">
              <a:buFontTx/>
              <a:buNone/>
              <a:defRPr/>
            </a:pPr>
            <a:r>
              <a:rPr lang="ru-RU" altLang="ru-RU" dirty="0"/>
              <a:t> </a:t>
            </a:r>
            <a:r>
              <a:rPr lang="ru-RU" altLang="ru-RU" dirty="0" smtClean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082" y="1844824"/>
            <a:ext cx="448392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5х + 3у + 7 = 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48150" y="2458889"/>
            <a:ext cx="42995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6а – 4в - 1 = 0</a:t>
            </a:r>
          </a:p>
        </p:txBody>
      </p:sp>
      <p:sp>
        <p:nvSpPr>
          <p:cNvPr id="7" name="Прямоугольник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05282" y="3212976"/>
            <a:ext cx="4640886" cy="942053"/>
          </a:xfrm>
          <a:prstGeom prst="rect">
            <a:avLst/>
          </a:prstGeom>
          <a:blipFill rotWithShape="1">
            <a:blip r:embed="rId2"/>
            <a:stretch>
              <a:fillRect l="-7480" t="-16774" r="-7349" b="-4580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8" name="Прямоугольник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23866" y="3971500"/>
            <a:ext cx="3748141" cy="1187761"/>
          </a:xfrm>
          <a:prstGeom prst="rect">
            <a:avLst/>
          </a:prstGeom>
          <a:blipFill rotWithShape="1">
            <a:blip r:embed="rId3"/>
            <a:stretch>
              <a:fillRect t="-8718" r="-9431" b="-2102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4797152"/>
            <a:ext cx="339708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C000"/>
                  </a:solidFill>
                  <a:prstDash val="solid"/>
                </a:ln>
                <a:solidFill>
                  <a:srgbClr val="9DAC0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5х + 3у = 0</a:t>
            </a:r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67076" y="5324491"/>
            <a:ext cx="3584636" cy="1288686"/>
          </a:xfrm>
          <a:prstGeom prst="rect">
            <a:avLst/>
          </a:prstGeom>
          <a:blipFill rotWithShape="1">
            <a:blip r:embed="rId4"/>
            <a:stretch>
              <a:fillRect r="-9864" b="-19811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7030A0"/>
                </a:solidFill>
              </a:rPr>
              <a:t>Устно: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0" y="692150"/>
            <a:ext cx="8553450" cy="11525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mtClean="0"/>
              <a:t>Назовите коэффициенты а, в и с линейного уравнения с двумя переменными:</a:t>
            </a:r>
          </a:p>
          <a:p>
            <a:pPr marL="0" indent="0">
              <a:buFontTx/>
              <a:buNone/>
            </a:pPr>
            <a:r>
              <a:rPr lang="ru-RU" altLang="ru-RU" smtClean="0"/>
              <a:t>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082" y="1844824"/>
            <a:ext cx="448392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5х + 3у + 7 = 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94398" y="2458889"/>
            <a:ext cx="36070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 – в - 1 = 0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8082" y="3072469"/>
            <a:ext cx="40895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 – 1 + 5у = 0</a:t>
            </a:r>
          </a:p>
        </p:txBody>
      </p:sp>
      <p:sp>
        <p:nvSpPr>
          <p:cNvPr id="8" name="Прямоугольник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55976" y="3401918"/>
            <a:ext cx="3748141" cy="1187761"/>
          </a:xfrm>
          <a:prstGeom prst="rect">
            <a:avLst/>
          </a:prstGeom>
          <a:blipFill rotWithShape="1">
            <a:blip r:embed="rId2"/>
            <a:stretch>
              <a:fillRect t="-8718" r="-9446" b="-2102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4330" y="4235931"/>
            <a:ext cx="339708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C000"/>
                  </a:solidFill>
                  <a:prstDash val="solid"/>
                </a:ln>
                <a:solidFill>
                  <a:srgbClr val="9DAC0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5х + 3у = 0</a:t>
            </a:r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17017" y="4941168"/>
            <a:ext cx="2247731" cy="1187761"/>
          </a:xfrm>
          <a:prstGeom prst="rect">
            <a:avLst/>
          </a:prstGeom>
          <a:blipFill rotWithShape="1">
            <a:blip r:embed="rId3"/>
            <a:stretch>
              <a:fillRect t="-9278" r="-15989" b="-21134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r>
              <a:rPr lang="ru-RU" altLang="ru-RU" b="1" dirty="0" smtClean="0">
                <a:solidFill>
                  <a:srgbClr val="7030A0"/>
                </a:solidFill>
              </a:rPr>
              <a:t>Устно: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115252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mtClean="0"/>
              <a:t>Является ли решением линейного уравнения  5х + 2у – 12 = 0 пара чисел:</a:t>
            </a:r>
          </a:p>
          <a:p>
            <a:pPr marL="0" indent="0">
              <a:buFontTx/>
              <a:buNone/>
            </a:pPr>
            <a:r>
              <a:rPr lang="ru-RU" altLang="ru-RU" smtClean="0"/>
              <a:t>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45213" y="1844824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(3;2)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45217" y="1853590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(0;0)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348043" y="3072469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0066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(2;1)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45217" y="3401918"/>
            <a:ext cx="15696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7030A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(1;0)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59502" y="4235931"/>
            <a:ext cx="214674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solidFill>
                    <a:srgbClr val="FFC000"/>
                  </a:solidFill>
                  <a:prstDash val="solid"/>
                </a:ln>
                <a:solidFill>
                  <a:srgbClr val="9DAC0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(-12;0)</a:t>
            </a:r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17683" y="4941168"/>
            <a:ext cx="3246402" cy="923330"/>
          </a:xfrm>
          <a:prstGeom prst="rect">
            <a:avLst/>
          </a:prstGeom>
          <a:blipFill rotWithShape="1">
            <a:blip r:embed="rId2"/>
            <a:stretch>
              <a:fillRect b="-3311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 algn="l"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Пример </a:t>
            </a:r>
            <a:r>
              <a:rPr lang="ru-RU" sz="3600" b="1" dirty="0" smtClean="0">
                <a:solidFill>
                  <a:srgbClr val="FF0000"/>
                </a:solidFill>
              </a:rPr>
              <a:t>1. </a:t>
            </a:r>
            <a:r>
              <a:rPr lang="ru-RU" sz="2800" dirty="0" smtClean="0"/>
              <a:t>Выразить переменную </a:t>
            </a:r>
            <a:r>
              <a:rPr lang="ru-RU" sz="2800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ru-RU" sz="2800" dirty="0" smtClean="0"/>
              <a:t> из равенства 2х + 3у - 6 = 0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28800"/>
            <a:ext cx="45320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2х + 3у – 6 = 0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89306"/>
            <a:ext cx="417934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3у = – 2х + 6 </a:t>
            </a:r>
          </a:p>
        </p:txBody>
      </p:sp>
      <p:sp>
        <p:nvSpPr>
          <p:cNvPr id="6" name="Прямоугольник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7704" y="3612636"/>
            <a:ext cx="3781677" cy="1292662"/>
          </a:xfrm>
          <a:prstGeom prst="rect">
            <a:avLst/>
          </a:prstGeom>
          <a:blipFill rotWithShape="1">
            <a:blip r:embed="rId2"/>
            <a:stretch>
              <a:fillRect l="-10323" t="-2358" r="-10323" b="-2311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40402" y="4536996"/>
            <a:ext cx="6891556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</a:t>
            </a:r>
            <a:r>
              <a:rPr lang="en-US" sz="6600" b="1" spc="50" dirty="0" err="1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kx</a:t>
            </a:r>
            <a:r>
              <a:rPr lang="en-US" sz="66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+ m</a:t>
            </a:r>
            <a:r>
              <a:rPr lang="ru-RU" sz="66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8454" y="5589240"/>
            <a:ext cx="8136904" cy="110799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600" b="1" spc="50" dirty="0">
                <a:ln w="11430">
                  <a:solidFill>
                    <a:srgbClr val="FF99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Линейная функция</a:t>
            </a:r>
            <a:r>
              <a:rPr lang="ru-RU" sz="66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2114360" y="3573016"/>
                <a:ext cx="5287025" cy="120052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5400" b="1" dirty="0" smtClean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K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5400" b="1" i="1" smtClean="0">
                            <a:ln w="1905"/>
                            <a:gradFill>
                              <a:gsLst>
                                <a:gs pos="0">
                                  <a:schemeClr val="accent6">
                                    <a:shade val="20000"/>
                                    <a:satMod val="200000"/>
                                  </a:schemeClr>
                                </a:gs>
                                <a:gs pos="78000">
                                  <a:schemeClr val="accent6">
                                    <a:tint val="90000"/>
                                    <a:shade val="89000"/>
                                    <a:satMod val="220000"/>
                                  </a:schemeClr>
                                </a:gs>
                                <a:gs pos="100000">
                                  <a:schemeClr val="accent6">
                                    <a:tint val="12000"/>
                                    <a:satMod val="25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5400" b="1" i="1" smtClean="0">
                            <a:ln w="1905"/>
                            <a:gradFill>
                              <a:gsLst>
                                <a:gs pos="0">
                                  <a:schemeClr val="accent6">
                                    <a:shade val="20000"/>
                                    <a:satMod val="200000"/>
                                  </a:schemeClr>
                                </a:gs>
                                <a:gs pos="78000">
                                  <a:schemeClr val="accent6">
                                    <a:tint val="90000"/>
                                    <a:shade val="89000"/>
                                    <a:satMod val="220000"/>
                                  </a:schemeClr>
                                </a:gs>
                                <a:gs pos="100000">
                                  <a:schemeClr val="accent6">
                                    <a:tint val="12000"/>
                                    <a:satMod val="25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sz="5400" b="1" i="1" smtClean="0">
                            <a:ln w="1905"/>
                            <a:gradFill>
                              <a:gsLst>
                                <a:gs pos="0">
                                  <a:schemeClr val="accent6">
                                    <a:shade val="20000"/>
                                    <a:satMod val="200000"/>
                                  </a:schemeClr>
                                </a:gs>
                                <a:gs pos="78000">
                                  <a:schemeClr val="accent6">
                                    <a:tint val="90000"/>
                                    <a:shade val="89000"/>
                                    <a:satMod val="220000"/>
                                  </a:schemeClr>
                                </a:gs>
                                <a:gs pos="100000">
                                  <a:schemeClr val="accent6">
                                    <a:tint val="12000"/>
                                    <a:satMod val="25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sz="5400" b="1" cap="none" spc="0" dirty="0" smtClean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</a:t>
                </a:r>
                <a:r>
                  <a:rPr lang="ru-RU" sz="5400" b="1" cap="none" spc="0" dirty="0" smtClean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и </a:t>
                </a:r>
                <a:r>
                  <a:rPr lang="en-US" sz="5400" b="1" cap="none" spc="0" dirty="0" smtClean="0">
                    <a:ln w="1905"/>
                    <a:gradFill>
                      <a:gsLst>
                        <a:gs pos="0">
                          <a:schemeClr val="accent6">
                            <a:shade val="20000"/>
                            <a:satMod val="200000"/>
                          </a:schemeClr>
                        </a:gs>
                        <a:gs pos="78000">
                          <a:schemeClr val="accent6">
                            <a:tint val="90000"/>
                            <a:shade val="89000"/>
                            <a:satMod val="220000"/>
                          </a:schemeClr>
                        </a:gs>
                        <a:gs pos="100000">
                          <a:schemeClr val="accent6">
                            <a:tint val="12000"/>
                            <a:satMod val="255000"/>
                          </a:scheme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m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5400" b="1" i="1" cap="none" spc="0" smtClean="0">
                            <a:ln w="1905"/>
                            <a:gradFill>
                              <a:gsLst>
                                <a:gs pos="0">
                                  <a:schemeClr val="accent6">
                                    <a:shade val="20000"/>
                                    <a:satMod val="200000"/>
                                  </a:schemeClr>
                                </a:gs>
                                <a:gs pos="78000">
                                  <a:schemeClr val="accent6">
                                    <a:tint val="90000"/>
                                    <a:shade val="89000"/>
                                    <a:satMod val="220000"/>
                                  </a:schemeClr>
                                </a:gs>
                                <a:gs pos="100000">
                                  <a:schemeClr val="accent6">
                                    <a:tint val="12000"/>
                                    <a:satMod val="25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en-US" sz="5400" b="1" i="1" cap="none" spc="0" smtClean="0">
                            <a:ln w="1905"/>
                            <a:gradFill>
                              <a:gsLst>
                                <a:gs pos="0">
                                  <a:schemeClr val="accent6">
                                    <a:shade val="20000"/>
                                    <a:satMod val="200000"/>
                                  </a:schemeClr>
                                </a:gs>
                                <a:gs pos="78000">
                                  <a:schemeClr val="accent6">
                                    <a:tint val="90000"/>
                                    <a:shade val="89000"/>
                                    <a:satMod val="220000"/>
                                  </a:schemeClr>
                                </a:gs>
                                <a:gs pos="100000">
                                  <a:schemeClr val="accent6">
                                    <a:tint val="12000"/>
                                    <a:satMod val="25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sz="5400" b="1" i="1" cap="none" spc="0" smtClean="0">
                            <a:ln w="1905"/>
                            <a:gradFill>
                              <a:gsLst>
                                <a:gs pos="0">
                                  <a:schemeClr val="accent6">
                                    <a:shade val="20000"/>
                                    <a:satMod val="200000"/>
                                  </a:schemeClr>
                                </a:gs>
                                <a:gs pos="78000">
                                  <a:schemeClr val="accent6">
                                    <a:tint val="90000"/>
                                    <a:shade val="89000"/>
                                    <a:satMod val="220000"/>
                                  </a:schemeClr>
                                </a:gs>
                                <a:gs pos="100000">
                                  <a:schemeClr val="accent6">
                                    <a:tint val="12000"/>
                                    <a:satMod val="25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endParaRPr lang="ru-RU" sz="5400" b="1" cap="none" spc="0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4360" y="3573016"/>
                <a:ext cx="5287025" cy="1200521"/>
              </a:xfrm>
              <a:prstGeom prst="rect">
                <a:avLst/>
              </a:prstGeom>
              <a:blipFill rotWithShape="1">
                <a:blip r:embed="rId5"/>
                <a:stretch>
                  <a:fillRect l="-4268" t="-7107" b="-1421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-13901" y="0"/>
            <a:ext cx="2929717" cy="1143000"/>
          </a:xfrm>
        </p:spPr>
        <p:txBody>
          <a:bodyPr/>
          <a:lstStyle/>
          <a:p>
            <a:pPr algn="l"/>
            <a:r>
              <a:rPr lang="ru-RU" altLang="ru-RU" b="1" dirty="0" smtClean="0">
                <a:solidFill>
                  <a:srgbClr val="FF0000"/>
                </a:solidFill>
              </a:rPr>
              <a:t>Пример </a:t>
            </a:r>
            <a:r>
              <a:rPr lang="en-US" altLang="ru-RU" b="1" dirty="0" smtClean="0">
                <a:solidFill>
                  <a:srgbClr val="FF0000"/>
                </a:solidFill>
              </a:rPr>
              <a:t>2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.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10281"/>
            <a:ext cx="68897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4913" y="188640"/>
            <a:ext cx="4657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ax + by + c = 0 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6174" y="1187644"/>
            <a:ext cx="3810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solidFill>
                    <a:srgbClr val="00B050"/>
                  </a:solidFill>
                  <a:prstDash val="solid"/>
                </a:ln>
                <a:solidFill>
                  <a:srgbClr val="5536A4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by = - ax - c </a:t>
            </a:r>
            <a:endParaRPr lang="ru-RU" sz="5400" b="1" cap="none" spc="0" dirty="0">
              <a:ln w="31550" cmpd="sng">
                <a:solidFill>
                  <a:srgbClr val="00B050"/>
                </a:solidFill>
                <a:prstDash val="solid"/>
              </a:ln>
              <a:solidFill>
                <a:srgbClr val="5536A4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Определение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29600" cy="4525962"/>
          </a:xfrm>
        </p:spPr>
        <p:txBody>
          <a:bodyPr/>
          <a:lstStyle/>
          <a:p>
            <a:pPr marL="0" indent="0" algn="ctr" eaLnBrk="1" fontAlgn="t" hangingPunct="1">
              <a:buFontTx/>
              <a:buNone/>
              <a:defRPr/>
            </a:pPr>
            <a:r>
              <a:rPr lang="ru-RU" altLang="ru-RU" b="1" i="1" dirty="0" smtClean="0">
                <a:solidFill>
                  <a:srgbClr val="FF0000"/>
                </a:solidFill>
              </a:rPr>
              <a:t>Линейной функцией</a:t>
            </a:r>
            <a:r>
              <a:rPr lang="ru-RU" altLang="ru-RU" b="1" dirty="0" smtClean="0">
                <a:solidFill>
                  <a:srgbClr val="FF0000"/>
                </a:solidFill>
              </a:rPr>
              <a:t> </a:t>
            </a:r>
            <a:r>
              <a:rPr lang="ru-RU" altLang="ru-RU" dirty="0" smtClean="0"/>
              <a:t>называется функция, задаваемая формулой вида:</a:t>
            </a:r>
          </a:p>
          <a:p>
            <a:pPr algn="ctr" eaLnBrk="1" fontAlgn="t" hangingPunct="1">
              <a:buFontTx/>
              <a:buNone/>
              <a:defRPr/>
            </a:pPr>
            <a:endParaRPr lang="ru-RU" altLang="ru-RU" dirty="0" smtClean="0"/>
          </a:p>
          <a:p>
            <a:pPr algn="ctr" eaLnBrk="1" fontAlgn="t" hangingPunct="1">
              <a:buFontTx/>
              <a:buNone/>
              <a:defRPr/>
            </a:pPr>
            <a:r>
              <a:rPr lang="ru-RU" altLang="ru-RU" dirty="0" smtClean="0"/>
              <a:t>  </a:t>
            </a:r>
            <a:r>
              <a:rPr lang="ru-RU" altLang="ru-RU" sz="5400" b="1" i="1" dirty="0" smtClean="0">
                <a:solidFill>
                  <a:srgbClr val="FF0000"/>
                </a:solidFill>
              </a:rPr>
              <a:t>y = </a:t>
            </a:r>
            <a:r>
              <a:rPr lang="ru-RU" altLang="ru-RU" sz="5400" b="1" i="1" dirty="0" err="1" smtClean="0">
                <a:solidFill>
                  <a:srgbClr val="FF0000"/>
                </a:solidFill>
              </a:rPr>
              <a:t>kx</a:t>
            </a:r>
            <a:r>
              <a:rPr lang="ru-RU" altLang="ru-RU" sz="5400" b="1" i="1" dirty="0" smtClean="0">
                <a:solidFill>
                  <a:srgbClr val="FF0000"/>
                </a:solidFill>
              </a:rPr>
              <a:t> + </a:t>
            </a:r>
            <a:r>
              <a:rPr lang="en-US" altLang="ru-RU" sz="5400" b="1" i="1" dirty="0" smtClean="0">
                <a:solidFill>
                  <a:srgbClr val="FF0000"/>
                </a:solidFill>
              </a:rPr>
              <a:t>m</a:t>
            </a:r>
            <a:r>
              <a:rPr lang="ru-RU" altLang="ru-RU" sz="5400" b="1" dirty="0" smtClean="0">
                <a:solidFill>
                  <a:srgbClr val="FF0000"/>
                </a:solidFill>
              </a:rPr>
              <a:t>, </a:t>
            </a:r>
            <a:endParaRPr lang="ru-RU" altLang="ru-RU" b="1" dirty="0" smtClean="0">
              <a:solidFill>
                <a:srgbClr val="FF0000"/>
              </a:solidFill>
            </a:endParaRPr>
          </a:p>
          <a:p>
            <a:pPr eaLnBrk="1" fontAlgn="t" hangingPunct="1">
              <a:buFontTx/>
              <a:buNone/>
              <a:defRPr/>
            </a:pPr>
            <a:endParaRPr lang="ru-RU" altLang="ru-RU" dirty="0" smtClean="0"/>
          </a:p>
          <a:p>
            <a:pPr eaLnBrk="1" fontAlgn="t" hangingPunct="1">
              <a:buFontTx/>
              <a:buNone/>
              <a:defRPr/>
            </a:pPr>
            <a:r>
              <a:rPr lang="ru-RU" altLang="ru-RU" dirty="0" smtClean="0"/>
              <a:t>где </a:t>
            </a:r>
            <a:r>
              <a:rPr lang="ru-RU" altLang="ru-RU" i="1" dirty="0" smtClean="0"/>
              <a:t>k</a:t>
            </a:r>
            <a:r>
              <a:rPr lang="ru-RU" altLang="ru-RU" dirty="0" smtClean="0"/>
              <a:t>  и </a:t>
            </a:r>
            <a:r>
              <a:rPr lang="en-US" altLang="ru-RU" dirty="0" smtClean="0"/>
              <a:t>m</a:t>
            </a:r>
            <a:r>
              <a:rPr lang="ru-RU" altLang="ru-RU" dirty="0" smtClean="0"/>
              <a:t> - некоторые числа</a:t>
            </a:r>
            <a:r>
              <a:rPr lang="en-US" altLang="ru-RU" dirty="0" smtClean="0"/>
              <a:t>, </a:t>
            </a:r>
            <a:r>
              <a:rPr lang="ru-RU" altLang="ru-RU" dirty="0" smtClean="0"/>
              <a:t>а х – независимая переменная (аргумент).</a:t>
            </a:r>
          </a:p>
        </p:txBody>
      </p:sp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539750" y="5516563"/>
            <a:ext cx="77771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ru-RU" altLang="ru-RU" sz="3200" b="1" dirty="0">
                <a:solidFill>
                  <a:srgbClr val="FF0000"/>
                </a:solidFill>
              </a:rPr>
              <a:t>У</a:t>
            </a:r>
            <a:r>
              <a:rPr lang="ru-RU" altLang="ru-RU" sz="3200" b="1" dirty="0"/>
              <a:t> называется зависимой переменной или </a:t>
            </a:r>
            <a:r>
              <a:rPr lang="ru-RU" altLang="ru-RU" sz="3200" b="1" dirty="0">
                <a:solidFill>
                  <a:srgbClr val="FF0000"/>
                </a:solidFill>
              </a:rPr>
              <a:t>функцией</a:t>
            </a:r>
            <a:r>
              <a:rPr lang="ru-RU" altLang="ru-RU" sz="3200" b="1" dirty="0"/>
              <a:t>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204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613" cy="1143000"/>
          </a:xfrm>
        </p:spPr>
        <p:txBody>
          <a:bodyPr/>
          <a:lstStyle/>
          <a:p>
            <a:pPr algn="l"/>
            <a:r>
              <a:rPr lang="ru-RU" altLang="ru-RU" b="1" dirty="0" smtClean="0">
                <a:solidFill>
                  <a:srgbClr val="FF0000"/>
                </a:solidFill>
              </a:rPr>
              <a:t>Пример 3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. </a:t>
            </a:r>
            <a:r>
              <a:rPr lang="ru-RU" altLang="ru-RU" sz="3600" dirty="0" smtClean="0">
                <a:solidFill>
                  <a:schemeClr val="tx1"/>
                </a:solidFill>
              </a:rPr>
              <a:t>Определить линейную </a:t>
            </a:r>
            <a:br>
              <a:rPr lang="ru-RU" altLang="ru-RU" sz="3600" dirty="0" smtClean="0">
                <a:solidFill>
                  <a:schemeClr val="tx1"/>
                </a:solidFill>
              </a:rPr>
            </a:br>
            <a:r>
              <a:rPr lang="ru-RU" altLang="ru-RU" sz="3600" dirty="0" smtClean="0">
                <a:solidFill>
                  <a:schemeClr val="tx1"/>
                </a:solidFill>
              </a:rPr>
              <a:t>                       функцию:</a:t>
            </a:r>
            <a:endParaRPr lang="ru-RU" altLang="ru-RU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9566" y="1628800"/>
            <a:ext cx="311335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5х - 3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6565" y="2689306"/>
            <a:ext cx="382668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rgbClr val="FF9900"/>
                  </a:solidFill>
                </a:ln>
                <a:solidFill>
                  <a:srgbClr val="00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– 2х + 6 </a:t>
            </a:r>
          </a:p>
        </p:txBody>
      </p:sp>
      <p:sp>
        <p:nvSpPr>
          <p:cNvPr id="6" name="Прямоугольник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0235" y="3594242"/>
            <a:ext cx="3781677" cy="1292662"/>
          </a:xfrm>
          <a:prstGeom prst="rect">
            <a:avLst/>
          </a:prstGeom>
          <a:blipFill rotWithShape="1">
            <a:blip r:embed="rId2"/>
            <a:stretch>
              <a:fillRect l="-10306" t="-2358" r="-10306" b="-2311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87083" y="1628800"/>
            <a:ext cx="200247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7х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91691" y="2670912"/>
            <a:ext cx="224612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solidFill>
                  <a:srgbClr val="FFCC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-х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91025" y="3612636"/>
            <a:ext cx="206659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solidFill>
                  <a:srgbClr val="00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- 3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5802" y="5157192"/>
            <a:ext cx="16498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solidFill>
                  <a:srgbClr val="00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45478" y="4965123"/>
            <a:ext cx="16498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solidFill>
                  <a:srgbClr val="00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5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887083" y="5636436"/>
            <a:ext cx="26436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chemeClr val="tx1"/>
                  </a:solidFill>
                </a:ln>
                <a:solidFill>
                  <a:srgbClr val="00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= │х│</a:t>
            </a:r>
          </a:p>
        </p:txBody>
      </p:sp>
      <p:sp>
        <p:nvSpPr>
          <p:cNvPr id="13" name="Прямоугольник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75098" y="4326195"/>
            <a:ext cx="4356770" cy="1292662"/>
          </a:xfrm>
          <a:prstGeom prst="rect">
            <a:avLst/>
          </a:prstGeom>
          <a:blipFill rotWithShape="1">
            <a:blip r:embed="rId3"/>
            <a:stretch>
              <a:fillRect l="-9104" t="-2358" r="-8964" b="-2311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275" y="468313"/>
            <a:ext cx="8229600" cy="1143000"/>
          </a:xfrm>
        </p:spPr>
        <p:txBody>
          <a:bodyPr/>
          <a:lstStyle/>
          <a:p>
            <a:pPr algn="l"/>
            <a:r>
              <a:rPr lang="ru-RU" altLang="ru-RU" b="1" dirty="0" smtClean="0">
                <a:solidFill>
                  <a:srgbClr val="FF0000"/>
                </a:solidFill>
              </a:rPr>
              <a:t>Пример 4</a:t>
            </a:r>
            <a:r>
              <a:rPr lang="ru-RU" altLang="ru-RU" sz="3600" b="1" dirty="0" smtClean="0">
                <a:solidFill>
                  <a:srgbClr val="FF0000"/>
                </a:solidFill>
              </a:rPr>
              <a:t>. </a:t>
            </a:r>
            <a:r>
              <a:rPr lang="ru-RU" altLang="ru-RU" sz="2800" dirty="0" smtClean="0"/>
              <a:t>Первоначальное расстояние между машинами 30 км. Машины движутся по шоссе в противоположные стороны со скоростями 40 км/ч и 50 км/ч. Найти расстояние между машинами через </a:t>
            </a:r>
            <a:r>
              <a:rPr lang="en-US" altLang="ru-RU" sz="2800" dirty="0" smtClean="0"/>
              <a:t>t </a:t>
            </a:r>
            <a:r>
              <a:rPr lang="ru-RU" altLang="ru-RU" sz="2800" dirty="0" smtClean="0"/>
              <a:t>часов.</a:t>
            </a:r>
            <a:endParaRPr lang="ru-RU" altLang="ru-RU" dirty="0" smtClean="0"/>
          </a:p>
        </p:txBody>
      </p: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785813" y="3284538"/>
            <a:ext cx="6121400" cy="238125"/>
            <a:chOff x="683568" y="2694143"/>
            <a:chExt cx="6120680" cy="237130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683568" y="2781090"/>
              <a:ext cx="6120680" cy="7113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Овал 7"/>
            <p:cNvSpPr/>
            <p:nvPr/>
          </p:nvSpPr>
          <p:spPr>
            <a:xfrm>
              <a:off x="1115317" y="2694143"/>
              <a:ext cx="73016" cy="17389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123261" y="2730502"/>
              <a:ext cx="73016" cy="17389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3743908" y="2751054"/>
              <a:ext cx="71429" cy="172314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5075663" y="2757378"/>
              <a:ext cx="73016" cy="173895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1881767" y="2267825"/>
            <a:ext cx="8325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24256" y="2267825"/>
            <a:ext cx="87075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628688" y="1512962"/>
            <a:ext cx="832280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5400" b="1" spc="50" dirty="0">
              <a:ln w="11430">
                <a:solidFill>
                  <a:srgbClr val="000000"/>
                </a:solidFill>
              </a:ln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80201" y="1586972"/>
            <a:ext cx="870752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5400" b="1" spc="50" dirty="0">
              <a:ln w="11430">
                <a:solidFill>
                  <a:srgbClr val="000000"/>
                </a:solidFill>
              </a:ln>
              <a:gradFill>
                <a:gsLst>
                  <a:gs pos="25000">
                    <a:srgbClr val="333399">
                      <a:satMod val="155000"/>
                    </a:srgbClr>
                  </a:gs>
                  <a:gs pos="100000">
                    <a:srgbClr val="333399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23088" y="2744068"/>
            <a:ext cx="1213794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 км 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1258888" y="3716338"/>
            <a:ext cx="10096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924300" y="3716338"/>
            <a:ext cx="104298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064332" y="3794107"/>
            <a:ext cx="1527983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40 км/ч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887924" y="3810762"/>
            <a:ext cx="1527982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50 км/ч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88478" y="4653136"/>
            <a:ext cx="307969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= 40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56119" y="4677666"/>
            <a:ext cx="304121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BD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= 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50t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875753" y="5576466"/>
            <a:ext cx="75523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 = CD = 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 AB + BD</a:t>
            </a:r>
            <a:endParaRPr lang="ru-RU" sz="5400" b="1" spc="50" dirty="0">
              <a:ln w="11430">
                <a:solidFill>
                  <a:srgbClr val="000000"/>
                </a:solidFill>
              </a:ln>
              <a:solidFill>
                <a:srgbClr val="CC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5055" y="589632"/>
            <a:ext cx="843371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 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 40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t+50t</a:t>
            </a:r>
            <a:r>
              <a:rPr lang="ru-RU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>
                <a:ln w="11430">
                  <a:solidFill>
                    <a:srgbClr val="000000"/>
                  </a:solidFill>
                </a:ln>
                <a:solidFill>
                  <a:srgbClr val="CC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+ 30 = 90t + 30 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2573</TotalTime>
  <Words>327</Words>
  <Application>Microsoft Office PowerPoint</Application>
  <PresentationFormat>Экран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Презентация PowerPoint</vt:lpstr>
      <vt:lpstr>Устно:</vt:lpstr>
      <vt:lpstr>Устно:</vt:lpstr>
      <vt:lpstr>Устно:</vt:lpstr>
      <vt:lpstr>Пример 1. Выразить переменную у из равенства 2х + 3у - 6 = 0</vt:lpstr>
      <vt:lpstr>Пример 2.</vt:lpstr>
      <vt:lpstr>Определение</vt:lpstr>
      <vt:lpstr>Пример 3. Определить линейную                         функцию:</vt:lpstr>
      <vt:lpstr>Пример 4. Первоначальное расстояние между машинами 30 км. Машины движутся по шоссе в противоположные стороны со скоростями 40 км/ч и 50 км/ч. Найти расстояние между машинами через t часов.</vt:lpstr>
      <vt:lpstr>Подведение итогов</vt:lpstr>
    </vt:vector>
  </TitlesOfParts>
  <Company>LusiPlus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Линейная функция</dc:title>
  <dc:creator>Lussia</dc:creator>
  <cp:lastModifiedBy>oem</cp:lastModifiedBy>
  <cp:revision>48</cp:revision>
  <cp:lastPrinted>1601-01-01T00:00:00Z</cp:lastPrinted>
  <dcterms:created xsi:type="dcterms:W3CDTF">2008-08-01T16:51:58Z</dcterms:created>
  <dcterms:modified xsi:type="dcterms:W3CDTF">2016-02-03T13:19:54Z</dcterms:modified>
</cp:coreProperties>
</file>