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notesMasterIdLst>
    <p:notesMasterId r:id="rId18"/>
  </p:notesMasterIdLst>
  <p:sldIdLst>
    <p:sldId id="256" r:id="rId2"/>
    <p:sldId id="257" r:id="rId3"/>
    <p:sldId id="258" r:id="rId4"/>
    <p:sldId id="259" r:id="rId5"/>
    <p:sldId id="262" r:id="rId6"/>
    <p:sldId id="260" r:id="rId7"/>
    <p:sldId id="263" r:id="rId8"/>
    <p:sldId id="264" r:id="rId9"/>
    <p:sldId id="265" r:id="rId10"/>
    <p:sldId id="266" r:id="rId11"/>
    <p:sldId id="267" r:id="rId12"/>
    <p:sldId id="269" r:id="rId13"/>
    <p:sldId id="270" r:id="rId14"/>
    <p:sldId id="271" r:id="rId15"/>
    <p:sldId id="272" r:id="rId16"/>
    <p:sldId id="268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rAngAx val="1"/>
    </c:view3D>
    <c:plotArea>
      <c:layout>
        <c:manualLayout>
          <c:layoutTarget val="inner"/>
          <c:xMode val="edge"/>
          <c:yMode val="edge"/>
          <c:x val="0.29014747375328082"/>
          <c:y val="3.2343750000000018E-2"/>
          <c:w val="0.70985252624671913"/>
          <c:h val="0.60441584645669333"/>
        </c:manualLayout>
      </c:layout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  <c:pt idx="3">
                  <c:v>Категория 4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  <c:pt idx="3">
                  <c:v>Категория 4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  <c:pt idx="3">
                  <c:v>Категория 4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shape val="box"/>
        <c:axId val="82378752"/>
        <c:axId val="154433408"/>
        <c:axId val="0"/>
      </c:bar3DChart>
      <c:catAx>
        <c:axId val="82378752"/>
        <c:scaling>
          <c:orientation val="minMax"/>
        </c:scaling>
        <c:delete val="1"/>
        <c:axPos val="b"/>
        <c:tickLblPos val="none"/>
        <c:crossAx val="154433408"/>
        <c:crosses val="autoZero"/>
        <c:auto val="1"/>
        <c:lblAlgn val="ctr"/>
        <c:lblOffset val="100"/>
      </c:catAx>
      <c:valAx>
        <c:axId val="154433408"/>
        <c:scaling>
          <c:orientation val="minMax"/>
        </c:scaling>
        <c:axPos val="l"/>
        <c:majorGridlines/>
        <c:numFmt formatCode="General" sourceLinked="1"/>
        <c:tickLblPos val="nextTo"/>
        <c:crossAx val="82378752"/>
        <c:crosses val="autoZero"/>
        <c:crossBetween val="between"/>
      </c:valAx>
    </c:plotArea>
    <c:legend>
      <c:legendPos val="r"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image" Target="../media/image3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EAAA443-93D0-42D2-8EA4-98A1B427E4DD}" type="datetimeFigureOut">
              <a:rPr lang="ru-RU" smtClean="0"/>
              <a:pPr/>
              <a:t>10.06.2012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D72EE26-D027-4E21-B5A2-49CBC882EF5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084A0F-F119-4003-99F5-C636727D5A78}" type="datetimeFigureOut">
              <a:rPr lang="ru-RU" smtClean="0"/>
              <a:pPr/>
              <a:t>10.06.2012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AF6C1D7E-57FF-4E91-AB5B-6BBA1B01C7F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084A0F-F119-4003-99F5-C636727D5A78}" type="datetimeFigureOut">
              <a:rPr lang="ru-RU" smtClean="0"/>
              <a:pPr/>
              <a:t>10.06.2012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C1D7E-57FF-4E91-AB5B-6BBA1B01C7F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084A0F-F119-4003-99F5-C636727D5A78}" type="datetimeFigureOut">
              <a:rPr lang="ru-RU" smtClean="0"/>
              <a:pPr/>
              <a:t>10.06.2012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C1D7E-57FF-4E91-AB5B-6BBA1B01C7F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084A0F-F119-4003-99F5-C636727D5A78}" type="datetimeFigureOut">
              <a:rPr lang="ru-RU" smtClean="0"/>
              <a:pPr/>
              <a:t>10.06.2012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AF6C1D7E-57FF-4E91-AB5B-6BBA1B01C7F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084A0F-F119-4003-99F5-C636727D5A78}" type="datetimeFigureOut">
              <a:rPr lang="ru-RU" smtClean="0"/>
              <a:pPr/>
              <a:t>10.06.2012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C1D7E-57FF-4E91-AB5B-6BBA1B01C7F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084A0F-F119-4003-99F5-C636727D5A78}" type="datetimeFigureOut">
              <a:rPr lang="ru-RU" smtClean="0"/>
              <a:pPr/>
              <a:t>10.06.2012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C1D7E-57FF-4E91-AB5B-6BBA1B01C7F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084A0F-F119-4003-99F5-C636727D5A78}" type="datetimeFigureOut">
              <a:rPr lang="ru-RU" smtClean="0"/>
              <a:pPr/>
              <a:t>10.06.2012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AF6C1D7E-57FF-4E91-AB5B-6BBA1B01C7F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084A0F-F119-4003-99F5-C636727D5A78}" type="datetimeFigureOut">
              <a:rPr lang="ru-RU" smtClean="0"/>
              <a:pPr/>
              <a:t>10.06.2012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C1D7E-57FF-4E91-AB5B-6BBA1B01C7F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084A0F-F119-4003-99F5-C636727D5A78}" type="datetimeFigureOut">
              <a:rPr lang="ru-RU" smtClean="0"/>
              <a:pPr/>
              <a:t>10.06.2012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C1D7E-57FF-4E91-AB5B-6BBA1B01C7F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084A0F-F119-4003-99F5-C636727D5A78}" type="datetimeFigureOut">
              <a:rPr lang="ru-RU" smtClean="0"/>
              <a:pPr/>
              <a:t>10.06.2012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C1D7E-57FF-4E91-AB5B-6BBA1B01C7F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084A0F-F119-4003-99F5-C636727D5A78}" type="datetimeFigureOut">
              <a:rPr lang="ru-RU" smtClean="0"/>
              <a:pPr/>
              <a:t>10.06.2012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C1D7E-57FF-4E91-AB5B-6BBA1B01C7F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89084A0F-F119-4003-99F5-C636727D5A78}" type="datetimeFigureOut">
              <a:rPr lang="ru-RU" smtClean="0"/>
              <a:pPr/>
              <a:t>10.06.2012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AF6C1D7E-57FF-4E91-AB5B-6BBA1B01C7F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900igr.net/" TargetMode="Externa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2.bin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81000" y="4567916"/>
            <a:ext cx="8458200" cy="1150470"/>
          </a:xfrm>
        </p:spPr>
        <p:txBody>
          <a:bodyPr>
            <a:normAutofit/>
          </a:bodyPr>
          <a:lstStyle/>
          <a:p>
            <a:r>
              <a:rPr lang="ru-RU" sz="3200" b="1" dirty="0"/>
              <a:t>Курс по выбору</a:t>
            </a:r>
            <a:endParaRPr lang="ru-RU" sz="32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7158" y="3429002"/>
            <a:ext cx="8458200" cy="860611"/>
          </a:xfrm>
        </p:spPr>
        <p:txBody>
          <a:bodyPr>
            <a:noAutofit/>
          </a:bodyPr>
          <a:lstStyle/>
          <a:p>
            <a:r>
              <a:rPr lang="ru-RU" sz="4800" b="1" dirty="0"/>
              <a:t>«Алгебраический тренажёр»</a:t>
            </a:r>
            <a:endParaRPr lang="ru-RU" sz="4800" dirty="0"/>
          </a:p>
          <a:p>
            <a:endParaRPr lang="ru-RU" sz="4800" dirty="0"/>
          </a:p>
        </p:txBody>
      </p:sp>
      <p:graphicFrame>
        <p:nvGraphicFramePr>
          <p:cNvPr id="4" name="Диаграмма 3"/>
          <p:cNvGraphicFramePr/>
          <p:nvPr/>
        </p:nvGraphicFramePr>
        <p:xfrm>
          <a:off x="4143372" y="4101359"/>
          <a:ext cx="3929090" cy="23532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Скругленный прямоугольник 4">
            <a:hlinkClick r:id="rId3" tooltip=" Каталог презентаций "/>
          </p:cNvPr>
          <p:cNvSpPr/>
          <p:nvPr/>
        </p:nvSpPr>
        <p:spPr>
          <a:xfrm>
            <a:off x="3898900" y="6477000"/>
            <a:ext cx="1346200" cy="355600"/>
          </a:xfrm>
          <a:prstGeom prst="roundRect">
            <a:avLst/>
          </a:prstGeom>
          <a:gradFill flip="none" rotWithShape="1">
            <a:gsLst>
              <a:gs pos="0">
                <a:srgbClr val="FFFFFF"/>
              </a:gs>
              <a:gs pos="100000">
                <a:srgbClr val="FFFFFF">
                  <a:shade val="88000"/>
                </a:srgbClr>
              </a:gs>
            </a:gsLst>
            <a:lin ang="5400000" scaled="1"/>
            <a:tileRect/>
          </a:gradFill>
          <a:ln w="12700">
            <a:solidFill>
              <a:srgbClr val="33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8900" tIns="25400" rIns="88900" bIns="50800" rtlCol="0" anchor="ctr"/>
          <a:lstStyle/>
          <a:p>
            <a:pPr algn="ctr"/>
            <a:r>
              <a:rPr lang="en-US" sz="2000" u="sng" smtClean="0">
                <a:solidFill>
                  <a:srgbClr val="3333CC"/>
                </a:solidFill>
                <a:latin typeface="Arial"/>
              </a:rPr>
              <a:t>900igr.net</a:t>
            </a:r>
            <a:endParaRPr lang="ru-RU" sz="2000" u="sng">
              <a:solidFill>
                <a:srgbClr val="3333CC"/>
              </a:solidFill>
              <a:latin typeface="Arial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/>
              <a:t>Содержание учебной программы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500174"/>
            <a:ext cx="8686800" cy="4525963"/>
          </a:xfrm>
        </p:spPr>
        <p:txBody>
          <a:bodyPr/>
          <a:lstStyle/>
          <a:p>
            <a:pPr algn="ctr">
              <a:buNone/>
            </a:pPr>
            <a:r>
              <a:rPr lang="ru-RU" u="sng" dirty="0" smtClean="0"/>
              <a:t>Тема 4 . Уравнения и неравенства с двумя переменными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	Решение систем уравнений с двумя переменными. Решение задач с помощью систем уравнений. Некоторые приёмы решения систем уравнений второй степени с двумя переменными.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/>
              <a:t>Содержание учебной программы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u="sng" dirty="0" smtClean="0"/>
              <a:t>Тема 5. Тождественные преобразования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	Предполагает повторение курса алгебры 7-8 классов, связанное с преобразованием многочленов, алгебраических дробей, рациональных выражений.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Формы работы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лекционные занятия;</a:t>
            </a:r>
          </a:p>
          <a:p>
            <a:r>
              <a:rPr lang="ru-RU" dirty="0" smtClean="0"/>
              <a:t>практические занятия по отработке навыков;</a:t>
            </a:r>
          </a:p>
          <a:p>
            <a:r>
              <a:rPr lang="ru-RU" dirty="0" smtClean="0"/>
              <a:t>решение тестовых экзаменационных заданий – учебное тестирование;</a:t>
            </a:r>
          </a:p>
          <a:p>
            <a:r>
              <a:rPr lang="ru-RU" smtClean="0"/>
              <a:t>онтрольное </a:t>
            </a:r>
            <a:r>
              <a:rPr lang="ru-RU" dirty="0" smtClean="0"/>
              <a:t>тестирование;</a:t>
            </a:r>
          </a:p>
          <a:p>
            <a:r>
              <a:rPr lang="ru-RU" dirty="0" smtClean="0"/>
              <a:t>Проверочные работы.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Итог изучения курса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lvl="0">
              <a:buNone/>
            </a:pPr>
            <a:r>
              <a:rPr lang="ru-RU" dirty="0" smtClean="0"/>
              <a:t>	</a:t>
            </a:r>
            <a:r>
              <a:rPr lang="ru-RU" i="1" dirty="0" smtClean="0"/>
              <a:t>Учащиеся должны знать</a:t>
            </a:r>
            <a:r>
              <a:rPr lang="en-US" i="1" dirty="0" smtClean="0"/>
              <a:t>/</a:t>
            </a:r>
            <a:r>
              <a:rPr lang="ru-RU" i="1" dirty="0" smtClean="0"/>
              <a:t>понимать:</a:t>
            </a:r>
          </a:p>
          <a:p>
            <a:pPr lvl="0"/>
            <a:r>
              <a:rPr lang="ru-RU" dirty="0" smtClean="0"/>
              <a:t>существо понятия алгоритма, применять алгоритмы при решении задач;</a:t>
            </a:r>
          </a:p>
          <a:p>
            <a:pPr lvl="0"/>
            <a:r>
              <a:rPr lang="ru-RU" dirty="0" smtClean="0"/>
              <a:t>как математически определённые функции могут описывать реальные зависимости;</a:t>
            </a:r>
          </a:p>
          <a:p>
            <a:pPr lvl="0"/>
            <a:r>
              <a:rPr lang="ru-RU" dirty="0" smtClean="0"/>
              <a:t>как используются математические формулы, уравнения и неравенства; примеры их применения для решения математических и практических задач;</a:t>
            </a:r>
          </a:p>
          <a:p>
            <a:pPr lvl="0"/>
            <a:r>
              <a:rPr lang="ru-RU" dirty="0" smtClean="0"/>
              <a:t>решать задачи реальной действительности математическими методами.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Итог изучения курса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buNone/>
            </a:pPr>
            <a:r>
              <a:rPr lang="ru-RU" sz="2100" i="1" dirty="0" smtClean="0"/>
              <a:t>Учащиеся должны уметь:</a:t>
            </a:r>
          </a:p>
          <a:p>
            <a:pPr lvl="0"/>
            <a:r>
              <a:rPr lang="ru-RU" sz="2100" dirty="0" smtClean="0"/>
              <a:t>пользоваться математическим языком для описания предметов окружающего мира;</a:t>
            </a:r>
          </a:p>
          <a:p>
            <a:pPr lvl="0"/>
            <a:r>
              <a:rPr lang="ru-RU" sz="2100" dirty="0" smtClean="0"/>
              <a:t>составлять буквенные выражения и формулы по условиям задач;</a:t>
            </a:r>
          </a:p>
          <a:p>
            <a:pPr lvl="0"/>
            <a:r>
              <a:rPr lang="ru-RU" sz="2100" dirty="0" smtClean="0"/>
              <a:t>выполнять основные действия с числами, одночленами, многочленами, алгебраическими дробями, выполнять тождественные преобразования с рациональными выражениями;</a:t>
            </a:r>
          </a:p>
          <a:p>
            <a:pPr lvl="0"/>
            <a:r>
              <a:rPr lang="ru-RU" sz="2100" dirty="0" smtClean="0"/>
              <a:t>решать линейные, квадратные и рациональные уравнения;</a:t>
            </a:r>
          </a:p>
          <a:p>
            <a:pPr lvl="0"/>
            <a:r>
              <a:rPr lang="ru-RU" sz="2100" dirty="0" smtClean="0"/>
              <a:t>решать текстовые задачи алгебраическим методом;</a:t>
            </a:r>
          </a:p>
          <a:p>
            <a:pPr lvl="0"/>
            <a:r>
              <a:rPr lang="ru-RU" sz="2100" dirty="0" smtClean="0"/>
              <a:t>описывать свойства изученных функций, строить их графики;</a:t>
            </a:r>
          </a:p>
          <a:p>
            <a:pPr lvl="0"/>
            <a:r>
              <a:rPr lang="ru-RU" sz="2100" dirty="0" smtClean="0"/>
              <a:t>проводить доказательные рассуждения при решении задач.</a:t>
            </a:r>
          </a:p>
          <a:p>
            <a:pPr>
              <a:buNone/>
            </a:pPr>
            <a:endParaRPr lang="ru-RU" sz="210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Итог изучения курса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	Успешная сдача экзамена учащимися при итоговой аттестации по алгебре за курс основной школы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Список литературы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lvl="0"/>
            <a:r>
              <a:rPr lang="ru-RU" dirty="0" smtClean="0"/>
              <a:t>Макарычев Ю.Н., </a:t>
            </a:r>
            <a:r>
              <a:rPr lang="ru-RU" dirty="0" err="1" smtClean="0"/>
              <a:t>Миндюк</a:t>
            </a:r>
            <a:r>
              <a:rPr lang="ru-RU" dirty="0" smtClean="0"/>
              <a:t> Н.Г. Алгебра для 9 </a:t>
            </a:r>
            <a:r>
              <a:rPr lang="ru-RU" dirty="0" err="1" smtClean="0"/>
              <a:t>кл</a:t>
            </a:r>
            <a:r>
              <a:rPr lang="ru-RU" dirty="0" smtClean="0"/>
              <a:t>. общеобразовательных учреждений. – М.: Просвещение, 2008.</a:t>
            </a:r>
          </a:p>
          <a:p>
            <a:pPr lvl="0"/>
            <a:r>
              <a:rPr lang="ru-RU" dirty="0" smtClean="0"/>
              <a:t>Мерзляк А.Г., Полонский </a:t>
            </a:r>
            <a:r>
              <a:rPr lang="ru-RU" dirty="0" err="1" smtClean="0"/>
              <a:t>В.Б.,Якир</a:t>
            </a:r>
            <a:r>
              <a:rPr lang="ru-RU" dirty="0" smtClean="0"/>
              <a:t> М.С. Алгебраический тренажёр. – М.: «ИЛЕКСА», 2007.</a:t>
            </a:r>
          </a:p>
          <a:p>
            <a:pPr lvl="0"/>
            <a:r>
              <a:rPr lang="ru-RU" dirty="0" err="1" smtClean="0"/>
              <a:t>Едуш</a:t>
            </a:r>
            <a:r>
              <a:rPr lang="ru-RU" dirty="0" smtClean="0"/>
              <a:t> О.Ю. ЕГЭ по математике: Учебно-тренировочные тесты и другие материалы по математике для 9 класса. – М.: АСТ; </a:t>
            </a:r>
            <a:r>
              <a:rPr lang="ru-RU" dirty="0" err="1" smtClean="0"/>
              <a:t>Астрель-СП-б</a:t>
            </a:r>
            <a:r>
              <a:rPr lang="ru-RU" dirty="0" smtClean="0"/>
              <a:t>, 2009.</a:t>
            </a:r>
          </a:p>
          <a:p>
            <a:pPr lvl="0"/>
            <a:r>
              <a:rPr lang="ru-RU" dirty="0" smtClean="0"/>
              <a:t>Лаппо Л.Д. Государственная аттестация (в новой форме). Математика: сборник заданий. - М.: Издательство «Экзамен», 2009.</a:t>
            </a:r>
          </a:p>
          <a:p>
            <a:pPr lvl="0"/>
            <a:r>
              <a:rPr lang="ru-RU" dirty="0" smtClean="0"/>
              <a:t>Макарычев Ю.Н. изучение алгебры в 7-9 классах: книга для учителя. - М.: Просвещение, 2005.</a:t>
            </a:r>
          </a:p>
          <a:p>
            <a:pPr lvl="0"/>
            <a:r>
              <a:rPr lang="ru-RU" dirty="0" smtClean="0"/>
              <a:t>Минаева С.С. Алгебра. Тематические тренировочные задания. 9 класс. – М.: Издательство «Экзамен», 2009.</a:t>
            </a:r>
          </a:p>
          <a:p>
            <a:pPr lvl="0"/>
            <a:r>
              <a:rPr lang="ru-RU" dirty="0" smtClean="0"/>
              <a:t>Ерина Т.М.  Поурочное планирование по алгебре: 9 класс. – М.: ЭКЗАМЕН,2008.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0"/>
            <a:ext cx="9144000" cy="6001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sz="2400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Общее количество часов:</a:t>
            </a: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34 (1 час в неделю) в 9М, 9Ю1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классах,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68 (2часа в неделю) в 9Ю2 классе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Преподаватель: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Бурко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Татьяна</a:t>
            </a:r>
            <a:r>
              <a:rPr kumimoji="0" lang="ru-RU" sz="2400" b="0" i="0" u="none" strike="noStrike" cap="none" normalizeH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Геннадьевна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Методика: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групповые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лекционно-практические занятия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Система оценивания: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зачётная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u="sng" dirty="0" smtClean="0"/>
              <a:t>Цели курса: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lvl="0"/>
            <a:r>
              <a:rPr lang="ru-RU" dirty="0" smtClean="0"/>
              <a:t>создать условия для самореализации учащихся в процессе учебной деятельности;</a:t>
            </a:r>
          </a:p>
          <a:p>
            <a:pPr lvl="0"/>
            <a:r>
              <a:rPr lang="ru-RU" dirty="0" smtClean="0"/>
              <a:t>показать многообразие видов, вариантов экзаменационных заданий и способов их решений;</a:t>
            </a:r>
          </a:p>
          <a:p>
            <a:pPr lvl="0"/>
            <a:r>
              <a:rPr lang="ru-RU" dirty="0" smtClean="0"/>
              <a:t>научить осуществлять выбор рационального метода решений задач;</a:t>
            </a:r>
          </a:p>
          <a:p>
            <a:pPr lvl="0"/>
            <a:r>
              <a:rPr lang="ru-RU" dirty="0" smtClean="0"/>
              <a:t>развивать математические, интеллектуальные способности учащихся, обобщённые умственные умения.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u="sng" dirty="0" smtClean="0"/>
              <a:t>Задачи курса: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dirty="0" smtClean="0"/>
              <a:t>приобщить учащихся к работе с математической литературой;</a:t>
            </a:r>
          </a:p>
          <a:p>
            <a:pPr lvl="0"/>
            <a:r>
              <a:rPr lang="ru-RU" dirty="0" smtClean="0"/>
              <a:t>расширить и углубить знания по курсу алгебры  9 класса;</a:t>
            </a:r>
          </a:p>
          <a:p>
            <a:pPr lvl="0"/>
            <a:r>
              <a:rPr lang="ru-RU" dirty="0" smtClean="0"/>
              <a:t>способствовать подготовке учащихся к итоговой аттестации по алгебре.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Rectangle 1"/>
          <p:cNvSpPr>
            <a:spLocks noChangeArrowheads="1"/>
          </p:cNvSpPr>
          <p:nvPr/>
        </p:nvSpPr>
        <p:spPr bwMode="auto">
          <a:xfrm>
            <a:off x="0" y="0"/>
            <a:ext cx="8817286" cy="60324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	</a:t>
            </a:r>
          </a:p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200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	</a:t>
            </a: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Изучение алгебры в 9 классе направлено на реализацию целей </a:t>
            </a:r>
          </a:p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и задач, сформулированных в Государственном стандарте общего </a:t>
            </a:r>
          </a:p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образования по математике: </a:t>
            </a:r>
          </a:p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- овладение системой математических знаний и умений, </a:t>
            </a: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необходимых для применения в практической деятельности, </a:t>
            </a: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продолжения образования;</a:t>
            </a:r>
            <a:endParaRPr kumimoji="0" lang="ru-RU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sz="22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- и</a:t>
            </a: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нтеллектуальное развитие, формирование качеств личности, </a:t>
            </a: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необходимых человеку для полноценной жизни в современном </a:t>
            </a: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обществе, ясность и точность мысли, интуиция, логическое </a:t>
            </a: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мышление, элементы алгоритмической культуры, </a:t>
            </a: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пространственных представлений, способность к преодолению </a:t>
            </a: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трудностей;</a:t>
            </a:r>
            <a:endParaRPr kumimoji="0" lang="ru-RU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- воспитание культуры личности, отношения к математике </a:t>
            </a: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как к части общечеловеческой культуры, понимание математики </a:t>
            </a: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для научно-технического прогресса.</a:t>
            </a:r>
            <a:endParaRPr kumimoji="0" lang="ru-RU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Rectangle 1"/>
          <p:cNvSpPr>
            <a:spLocks noChangeArrowheads="1"/>
          </p:cNvSpPr>
          <p:nvPr/>
        </p:nvSpPr>
        <p:spPr bwMode="auto">
          <a:xfrm>
            <a:off x="0" y="0"/>
            <a:ext cx="9269910" cy="76328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	</a:t>
            </a:r>
          </a:p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200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	</a:t>
            </a: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Согласно федеральному базисному учебному  плану на изучение </a:t>
            </a:r>
          </a:p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алгебры в 9 классе  гуманитарного профиля отводится 3 часа в неделю,</a:t>
            </a:r>
          </a:p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102 часа</a:t>
            </a:r>
            <a:r>
              <a:rPr kumimoji="0" lang="ru-RU" sz="22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за год (34 учебные недели). Используется </a:t>
            </a:r>
            <a:r>
              <a:rPr kumimoji="0" lang="ru-RU" sz="2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учебно</a:t>
            </a: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– </a:t>
            </a:r>
          </a:p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методический комплекс Ю.Н. Макарычева.</a:t>
            </a:r>
          </a:p>
          <a:p>
            <a:r>
              <a:rPr lang="ru-RU" sz="2000" dirty="0" smtClean="0"/>
              <a:t> 	Для </a:t>
            </a:r>
            <a:r>
              <a:rPr lang="ru-RU" sz="2000" dirty="0"/>
              <a:t>усвоения учащимися учебного материала в данном </a:t>
            </a:r>
            <a:r>
              <a:rPr lang="ru-RU" sz="2000" dirty="0" smtClean="0"/>
              <a:t>объёме</a:t>
            </a:r>
          </a:p>
          <a:p>
            <a:r>
              <a:rPr lang="ru-RU" sz="2000" dirty="0" smtClean="0"/>
              <a:t>  недостаточно </a:t>
            </a:r>
            <a:r>
              <a:rPr lang="ru-RU" sz="2000" dirty="0"/>
              <a:t>102 часов. Целью данного курса является </a:t>
            </a:r>
            <a:r>
              <a:rPr lang="ru-RU" sz="2000" dirty="0" smtClean="0"/>
              <a:t>расширение</a:t>
            </a:r>
          </a:p>
          <a:p>
            <a:r>
              <a:rPr lang="ru-RU" sz="2000" dirty="0" smtClean="0"/>
              <a:t>  содержания </a:t>
            </a:r>
            <a:r>
              <a:rPr lang="ru-RU" sz="2000" dirty="0"/>
              <a:t>базисного курса, изучение которого осуществляется </a:t>
            </a:r>
            <a:r>
              <a:rPr lang="ru-RU" sz="2000" dirty="0" smtClean="0"/>
              <a:t>на</a:t>
            </a:r>
          </a:p>
          <a:p>
            <a:r>
              <a:rPr lang="ru-RU" sz="2000" dirty="0" smtClean="0"/>
              <a:t>  минимальном </a:t>
            </a:r>
            <a:r>
              <a:rPr lang="ru-RU" sz="2000" dirty="0"/>
              <a:t>общеобразовательном уровне, что позволит учащимся </a:t>
            </a:r>
            <a:endParaRPr lang="ru-RU" sz="2000" dirty="0" smtClean="0"/>
          </a:p>
          <a:p>
            <a:r>
              <a:rPr lang="ru-RU" sz="2000" dirty="0" smtClean="0"/>
              <a:t>  получить </a:t>
            </a:r>
            <a:r>
              <a:rPr lang="ru-RU" sz="2000" dirty="0"/>
              <a:t>дополнительную подготовку для успешной сдачи </a:t>
            </a:r>
            <a:r>
              <a:rPr lang="ru-RU" sz="2000" dirty="0" smtClean="0"/>
              <a:t>экзамена</a:t>
            </a:r>
          </a:p>
          <a:p>
            <a:r>
              <a:rPr lang="ru-RU" sz="2000" dirty="0" smtClean="0"/>
              <a:t>  по </a:t>
            </a:r>
            <a:r>
              <a:rPr lang="ru-RU" sz="2000" dirty="0"/>
              <a:t>алгебре за курс основной школы. Данный курс способствует </a:t>
            </a:r>
            <a:endParaRPr lang="ru-RU" sz="2000" dirty="0" smtClean="0"/>
          </a:p>
          <a:p>
            <a:r>
              <a:rPr lang="ru-RU" sz="2000" dirty="0" smtClean="0"/>
              <a:t>  интенсификации </a:t>
            </a:r>
            <a:r>
              <a:rPr lang="ru-RU" sz="2000" dirty="0"/>
              <a:t>образовательного процесса за счёт увеличения </a:t>
            </a:r>
            <a:endParaRPr lang="ru-RU" sz="2000" dirty="0" smtClean="0"/>
          </a:p>
          <a:p>
            <a:r>
              <a:rPr lang="ru-RU" sz="2000" dirty="0" smtClean="0"/>
              <a:t>  учебного </a:t>
            </a:r>
            <a:r>
              <a:rPr lang="ru-RU" sz="2000" dirty="0"/>
              <a:t>времени на выполнение практических заданий и </a:t>
            </a:r>
            <a:r>
              <a:rPr lang="ru-RU" sz="2000" dirty="0" smtClean="0"/>
              <a:t>отработки</a:t>
            </a:r>
          </a:p>
          <a:p>
            <a:r>
              <a:rPr lang="ru-RU" sz="2000" dirty="0" smtClean="0"/>
              <a:t>  навыков </a:t>
            </a:r>
            <a:r>
              <a:rPr lang="ru-RU" sz="2000" dirty="0"/>
              <a:t>учащихся, изучения некоторых тем «Для тех, кто хочет знать </a:t>
            </a:r>
            <a:endParaRPr lang="ru-RU" sz="2000" dirty="0" smtClean="0"/>
          </a:p>
          <a:p>
            <a:r>
              <a:rPr lang="ru-RU" sz="2000" dirty="0" smtClean="0"/>
              <a:t>  больше</a:t>
            </a:r>
            <a:r>
              <a:rPr lang="ru-RU" sz="2000" dirty="0"/>
              <a:t>», включённых в учебник Ю.Н.Макарычева, но не </a:t>
            </a:r>
            <a:r>
              <a:rPr lang="ru-RU" sz="2000" dirty="0" smtClean="0"/>
              <a:t>предусмотренных</a:t>
            </a:r>
          </a:p>
          <a:p>
            <a:r>
              <a:rPr lang="ru-RU" sz="2000" dirty="0" smtClean="0"/>
              <a:t>  учебной </a:t>
            </a:r>
            <a:r>
              <a:rPr lang="ru-RU" sz="2000" dirty="0"/>
              <a:t>программой, а также формированию математической </a:t>
            </a:r>
            <a:r>
              <a:rPr lang="ru-RU" sz="2000" dirty="0" smtClean="0"/>
              <a:t>культуры</a:t>
            </a:r>
          </a:p>
          <a:p>
            <a:r>
              <a:rPr lang="ru-RU" sz="2000" dirty="0" smtClean="0"/>
              <a:t>  учащихся</a:t>
            </a:r>
            <a:r>
              <a:rPr lang="ru-RU" sz="2000" dirty="0"/>
              <a:t>, удовлетворению познавательных интересов в </a:t>
            </a:r>
            <a:r>
              <a:rPr lang="ru-RU" sz="2000" dirty="0" smtClean="0"/>
              <a:t>различных</a:t>
            </a:r>
          </a:p>
          <a:p>
            <a:r>
              <a:rPr lang="ru-RU" sz="2000" dirty="0" smtClean="0"/>
              <a:t>  областях </a:t>
            </a:r>
            <a:r>
              <a:rPr lang="ru-RU" sz="2000" dirty="0"/>
              <a:t>деятельности человека, поможет </a:t>
            </a:r>
            <a:r>
              <a:rPr lang="ru-RU" sz="2000" dirty="0" smtClean="0"/>
              <a:t>профессиональному</a:t>
            </a:r>
          </a:p>
          <a:p>
            <a:r>
              <a:rPr lang="ru-RU" sz="2000" dirty="0" smtClean="0"/>
              <a:t>  ориентированию </a:t>
            </a:r>
            <a:r>
              <a:rPr lang="ru-RU" sz="2000" dirty="0"/>
              <a:t>и самоопределению школьников.</a:t>
            </a:r>
          </a:p>
          <a:p>
            <a:pPr>
              <a:buFontTx/>
              <a:buChar char="-"/>
            </a:pPr>
            <a:endParaRPr lang="ru-RU" sz="2000" dirty="0"/>
          </a:p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500042"/>
            <a:ext cx="8686800" cy="838200"/>
          </a:xfrm>
        </p:spPr>
        <p:txBody>
          <a:bodyPr>
            <a:normAutofit/>
          </a:bodyPr>
          <a:lstStyle/>
          <a:p>
            <a:r>
              <a:rPr lang="ru-RU" b="1" dirty="0" smtClean="0"/>
              <a:t>Содержание учебной программы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algn="ctr">
              <a:buNone/>
            </a:pPr>
            <a:r>
              <a:rPr lang="ru-RU" u="sng" dirty="0" smtClean="0"/>
              <a:t>Тема 1. Функции и их свойства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    Предполагает систематизировать и расширить известные учащимся сведения из курса алгебры 7-8 классов: «Линейная функция», «Обратная пропорциональность», «Функция         », «Функция        ». Уделить внимание построению графика и описанию свойств квадратичной функции. Изучить дробно-линейную функцию и её график.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ChangeAspect="1"/>
          </p:cNvGraphicFramePr>
          <p:nvPr/>
        </p:nvGraphicFramePr>
        <p:xfrm>
          <a:off x="2571736" y="4071942"/>
          <a:ext cx="749300" cy="304800"/>
        </p:xfrm>
        <a:graphic>
          <a:graphicData uri="http://schemas.openxmlformats.org/presentationml/2006/ole">
            <p:oleObj spid="_x0000_s1026" name="Формула" r:id="rId3" imgW="749160" imgH="304560" progId="Equation.3">
              <p:embed/>
            </p:oleObj>
          </a:graphicData>
        </a:graphic>
      </p:graphicFrame>
      <p:graphicFrame>
        <p:nvGraphicFramePr>
          <p:cNvPr id="5" name="Объект 4"/>
          <p:cNvGraphicFramePr>
            <a:graphicFrameLocks noChangeAspect="1"/>
          </p:cNvGraphicFramePr>
          <p:nvPr/>
        </p:nvGraphicFramePr>
        <p:xfrm>
          <a:off x="5635625" y="4071938"/>
          <a:ext cx="635000" cy="304800"/>
        </p:xfrm>
        <a:graphic>
          <a:graphicData uri="http://schemas.openxmlformats.org/presentationml/2006/ole">
            <p:oleObj spid="_x0000_s1027" name="Формула" r:id="rId4" imgW="634680" imgH="30456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Содержание учебной программы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u="sng" dirty="0" smtClean="0"/>
              <a:t>Тема 2. Рациональные уравнения и неравенства с одной переменной</a:t>
            </a:r>
          </a:p>
          <a:p>
            <a:pPr>
              <a:buNone/>
            </a:pPr>
            <a:r>
              <a:rPr lang="ru-RU" dirty="0" smtClean="0"/>
              <a:t>	Решение целых, дробных рациональных уравнений с одной переменной, неравенств с одной переменной. Метод интервалов. Некоторые приёмы решения целых уравнений.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Содержание учебной программы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algn="ctr">
              <a:buNone/>
            </a:pPr>
            <a:r>
              <a:rPr lang="ru-RU" u="sng" dirty="0" smtClean="0"/>
              <a:t>Тема 3. Степенная функция. Корень </a:t>
            </a:r>
            <a:r>
              <a:rPr lang="en-US" u="sng" dirty="0" smtClean="0"/>
              <a:t>n</a:t>
            </a:r>
            <a:r>
              <a:rPr lang="ru-RU" u="sng" dirty="0" smtClean="0"/>
              <a:t>-</a:t>
            </a:r>
            <a:r>
              <a:rPr lang="ru-RU" u="sng" dirty="0" err="1" smtClean="0"/>
              <a:t>й</a:t>
            </a:r>
            <a:r>
              <a:rPr lang="ru-RU" u="sng" dirty="0" smtClean="0"/>
              <a:t> степени</a:t>
            </a:r>
          </a:p>
          <a:p>
            <a:pPr>
              <a:buNone/>
            </a:pPr>
            <a:r>
              <a:rPr lang="ru-RU" dirty="0" smtClean="0"/>
              <a:t>	Время, отведённое на изучение данной темы, позволит не только  рассмотреть степенную функцию, её свойства, но и с их помощью научить учащихся решать неравенства и уравнения, содержащие степень, а также рассмотреть вопросы, связанные с вопросами арифметического корня, корня </a:t>
            </a:r>
            <a:r>
              <a:rPr lang="en-US" dirty="0" smtClean="0"/>
              <a:t>n</a:t>
            </a:r>
            <a:r>
              <a:rPr lang="ru-RU" dirty="0" smtClean="0"/>
              <a:t>-</a:t>
            </a:r>
            <a:r>
              <a:rPr lang="ru-RU" dirty="0" err="1" smtClean="0"/>
              <a:t>й</a:t>
            </a:r>
            <a:r>
              <a:rPr lang="ru-RU" dirty="0" smtClean="0"/>
              <a:t> степени и степени с рациональным показателем.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245</TotalTime>
  <Words>483</Words>
  <Application>Microsoft Office PowerPoint</Application>
  <PresentationFormat>Экран (4:3)</PresentationFormat>
  <Paragraphs>116</Paragraphs>
  <Slides>16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8" baseType="lpstr">
      <vt:lpstr>Трек</vt:lpstr>
      <vt:lpstr>Формула</vt:lpstr>
      <vt:lpstr>Курс по выбору</vt:lpstr>
      <vt:lpstr>Слайд 2</vt:lpstr>
      <vt:lpstr>Цели курса: </vt:lpstr>
      <vt:lpstr>Задачи курса:</vt:lpstr>
      <vt:lpstr>Слайд 5</vt:lpstr>
      <vt:lpstr>Слайд 6</vt:lpstr>
      <vt:lpstr>Содержание учебной программы</vt:lpstr>
      <vt:lpstr>Содержание учебной программы </vt:lpstr>
      <vt:lpstr>Содержание учебной программы </vt:lpstr>
      <vt:lpstr>Содержание учебной программы</vt:lpstr>
      <vt:lpstr>Содержание учебной программы</vt:lpstr>
      <vt:lpstr>Формы работы</vt:lpstr>
      <vt:lpstr>Итог изучения курса</vt:lpstr>
      <vt:lpstr>Итог изучения курса</vt:lpstr>
      <vt:lpstr>Итог изучения курса</vt:lpstr>
      <vt:lpstr>Список литературы 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Курс по выбору</dc:title>
  <dc:creator>Admin</dc:creator>
  <cp:lastModifiedBy>Owner</cp:lastModifiedBy>
  <cp:revision>32</cp:revision>
  <dcterms:created xsi:type="dcterms:W3CDTF">2009-10-11T16:42:29Z</dcterms:created>
  <dcterms:modified xsi:type="dcterms:W3CDTF">2012-06-10T09:23:33Z</dcterms:modified>
</cp:coreProperties>
</file>