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6" r:id="rId6"/>
    <p:sldId id="262" r:id="rId7"/>
    <p:sldId id="268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3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2C942D-9414-48CC-8E4C-7BA226B03F3A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4B032D2-97A6-4B94-A11C-DFF4D23F82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492896"/>
            <a:ext cx="7406640" cy="14721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3175" cmpd="sng">
                  <a:solidFill>
                    <a:schemeClr val="bg2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 Antiqua" pitchFamily="18" charset="0"/>
              </a:rPr>
              <a:t>Исследование шоколада на содержание посторонних примесей</a:t>
            </a:r>
            <a:r>
              <a:rPr lang="ru-RU" sz="3200" b="1" dirty="0" smtClean="0">
                <a:ln w="3175" cmpd="sng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 Antiqua" pitchFamily="18" charset="0"/>
              </a:rPr>
              <a:t>.</a:t>
            </a:r>
            <a:endParaRPr lang="ru-RU" sz="3200" b="1" dirty="0">
              <a:ln w="3175" cmpd="sng">
                <a:solidFill>
                  <a:schemeClr val="bg2">
                    <a:lumMod val="90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7406640" cy="1752600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Выполнила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: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Астраханцева Виктория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</a:p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ученица 11 «Б» класса Лицея №95</a:t>
            </a:r>
          </a:p>
          <a:p>
            <a:pPr algn="r"/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Научный руководитель:</a:t>
            </a:r>
          </a:p>
          <a:p>
            <a:pPr algn="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Мусаева Н.Г.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764704"/>
            <a:ext cx="561662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800" b="1" dirty="0">
              <a:ln w="17780" cmpd="sng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70e1d3e216e3e8097eb6e40b88a45ad.jpg"/>
          <p:cNvPicPr>
            <a:picLocks noChangeAspect="1"/>
          </p:cNvPicPr>
          <p:nvPr/>
        </p:nvPicPr>
        <p:blipFill>
          <a:blip r:embed="rId2" cstate="print"/>
          <a:srcRect b="9897"/>
          <a:stretch>
            <a:fillRect/>
          </a:stretch>
        </p:blipFill>
        <p:spPr>
          <a:xfrm>
            <a:off x="2428860" y="3643314"/>
            <a:ext cx="4237592" cy="273915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7498080" cy="4800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изучить содержание шоколада и определить присутствуют ли в нём посторонние примеси.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определить содержится ли в шоколаде какое-масло, или оно заменено на более дешевые аналоги.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сформировать правильные целостные предпочтения при выборе шоколадной продукции. 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3d extrusionH="57150">
              <a:bevelT w="38100" h="38100"/>
            </a:sp3d>
          </a:bodyPr>
          <a:lstStyle/>
          <a:p>
            <a:r>
              <a:rPr lang="ru-RU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Book Antiqua" pitchFamily="18" charset="0"/>
              </a:rPr>
              <a:t>Цель исследования</a:t>
            </a:r>
            <a:endParaRPr lang="ru-RU" b="1" dirty="0">
              <a:ln>
                <a:solidFill>
                  <a:schemeClr val="bg1">
                    <a:lumMod val="95000"/>
                  </a:schemeClr>
                </a:solidFill>
              </a:ln>
              <a:blipFill>
                <a:blip r:embed="rId3"/>
                <a:tile tx="0" ty="0" sx="100000" sy="100000" flip="none" algn="tl"/>
              </a:blip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16824" cy="743744"/>
          </a:xfrm>
        </p:spPr>
        <p:txBody>
          <a:bodyPr/>
          <a:lstStyle/>
          <a:p>
            <a:r>
              <a:rPr lang="ru-RU" sz="2800" dirty="0" smtClean="0">
                <a:latin typeface="Book Antiqua" pitchFamily="18" charset="0"/>
              </a:rPr>
              <a:t>Методика исследования. 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5" name="Рисунок 4" descr="готовое1,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0178" b="20178"/>
          <a:stretch>
            <a:fillRect/>
          </a:stretch>
        </p:blipFill>
        <p:spPr>
          <a:xfrm>
            <a:off x="642910" y="1071546"/>
            <a:ext cx="4752528" cy="5278144"/>
          </a:xfrm>
          <a:prstGeom prst="roundRect">
            <a:avLst>
              <a:gd name="adj" fmla="val 0"/>
            </a:avLst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5436096" y="548680"/>
            <a:ext cx="3707904" cy="56886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Отсутствие посторонних примесей в шоколаде можно выявить с помощью простого химического опыта, для него нам понадобится:</a:t>
            </a:r>
          </a:p>
          <a:p>
            <a:endParaRPr lang="ru-RU" sz="2000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1. Спиртовой раствор йода.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2. Штатив.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3. Держатель.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4. Колба.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5. Пять  пронумерованных пробирок.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6. Газовая горелка или сухой спирт.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7. Пять видов шоколада. «Российский»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«Алёнка»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«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Nestle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»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«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Nesquik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»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«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Alpen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Gold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»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готовое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12776"/>
            <a:ext cx="6264696" cy="5234883"/>
          </a:xfrm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0"/>
            <a:ext cx="7498080" cy="72008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Book Antiqua" pitchFamily="18" charset="0"/>
              </a:rPr>
              <a:t>Методика исследования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683568" y="692696"/>
            <a:ext cx="8280920" cy="648072"/>
          </a:xfrm>
        </p:spPr>
        <p:txBody>
          <a:bodyPr>
            <a:normAutofit fontScale="92500"/>
          </a:bodyPr>
          <a:lstStyle/>
          <a:p>
            <a:pPr lvl="0"/>
            <a:r>
              <a:rPr lang="ru-RU" sz="1600" b="1" dirty="0" smtClean="0">
                <a:latin typeface="Book Antiqua" pitchFamily="18" charset="0"/>
              </a:rPr>
              <a:t>В каждую пробирку поместим образец одной из исследуемых марок шоколада.</a:t>
            </a:r>
          </a:p>
          <a:p>
            <a:r>
              <a:rPr lang="ru-RU" sz="1600" b="1" dirty="0" smtClean="0">
                <a:latin typeface="Book Antiqua" pitchFamily="18" charset="0"/>
              </a:rPr>
              <a:t>1 – «Российский»;  2 -  «Алёнка»; 3 - «</a:t>
            </a:r>
            <a:r>
              <a:rPr lang="en-US" sz="1600" b="1" dirty="0" smtClean="0">
                <a:latin typeface="Book Antiqua" pitchFamily="18" charset="0"/>
              </a:rPr>
              <a:t>Nestle</a:t>
            </a:r>
            <a:r>
              <a:rPr lang="ru-RU" sz="1600" b="1" dirty="0" smtClean="0">
                <a:latin typeface="Book Antiqua" pitchFamily="18" charset="0"/>
              </a:rPr>
              <a:t>»;  4 - «</a:t>
            </a:r>
            <a:r>
              <a:rPr lang="en-US" sz="1600" b="1" dirty="0" err="1" smtClean="0">
                <a:latin typeface="Book Antiqua" pitchFamily="18" charset="0"/>
              </a:rPr>
              <a:t>Nesquik</a:t>
            </a:r>
            <a:r>
              <a:rPr lang="ru-RU" sz="1600" b="1" dirty="0" smtClean="0">
                <a:latin typeface="Book Antiqua" pitchFamily="18" charset="0"/>
              </a:rPr>
              <a:t>»; 5 -  «</a:t>
            </a:r>
            <a:r>
              <a:rPr lang="en-US" sz="1600" b="1" dirty="0" err="1" smtClean="0">
                <a:latin typeface="Book Antiqua" pitchFamily="18" charset="0"/>
              </a:rPr>
              <a:t>Alpen</a:t>
            </a:r>
            <a:r>
              <a:rPr lang="en-US" sz="1600" b="1" dirty="0" smtClean="0">
                <a:latin typeface="Book Antiqua" pitchFamily="18" charset="0"/>
              </a:rPr>
              <a:t> Gold</a:t>
            </a:r>
            <a:r>
              <a:rPr lang="ru-RU" sz="1600" b="1" dirty="0" smtClean="0">
                <a:latin typeface="Book Antiqua" pitchFamily="18" charset="0"/>
              </a:rPr>
              <a:t>»</a:t>
            </a:r>
          </a:p>
          <a:p>
            <a:pPr lvl="0"/>
            <a:endParaRPr lang="ru-RU" sz="1400" dirty="0" smtClean="0">
              <a:latin typeface="Book Antiqua" pitchFamily="18" charset="0"/>
            </a:endParaRPr>
          </a:p>
          <a:p>
            <a:pPr lvl="0"/>
            <a:endParaRPr lang="ru-RU" sz="1400" dirty="0" smtClean="0"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готовое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929454" y="214290"/>
            <a:ext cx="1854926" cy="2473235"/>
          </a:xfr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98080" cy="1143000"/>
          </a:xfrm>
        </p:spPr>
        <p:txBody>
          <a:bodyPr/>
          <a:lstStyle/>
          <a:p>
            <a:r>
              <a:rPr lang="ru-RU" dirty="0" smtClean="0"/>
              <a:t>Методика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1214422"/>
            <a:ext cx="3657600" cy="466344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Поместим пробирку, с исследуемым образцом шоколада, в колбу с водой, таким образом, получится, что мы растапливаем шоколад на водяной бане.</a:t>
            </a:r>
          </a:p>
          <a:p>
            <a:pPr lvl="0"/>
            <a:r>
              <a:rPr lang="ru-RU" dirty="0" smtClean="0"/>
              <a:t>В пробирки, с растопившимся шоколадом, прильем несколько миллиграмм спиртового раствора йода.</a:t>
            </a:r>
          </a:p>
          <a:p>
            <a:pPr lvl="0"/>
            <a:r>
              <a:rPr lang="ru-RU" dirty="0" smtClean="0"/>
              <a:t>Если в шоколаде присутствуют крахмалистые или мучнистые примеси, то образец приобретет  синеватый оттенок; качественный, нефальсифицированный шоколад под влиянием спиртового раствора йода  приобретет слегка зеленоватый оттенок.</a:t>
            </a:r>
          </a:p>
          <a:p>
            <a:endParaRPr lang="ru-RU" dirty="0"/>
          </a:p>
        </p:txBody>
      </p:sp>
      <p:sp>
        <p:nvSpPr>
          <p:cNvPr id="6" name="Содержимое 8"/>
          <p:cNvSpPr txBox="1">
            <a:spLocks/>
          </p:cNvSpPr>
          <p:nvPr/>
        </p:nvSpPr>
        <p:spPr>
          <a:xfrm>
            <a:off x="5000628" y="2786058"/>
            <a:ext cx="3526112" cy="874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результате эксперимента зеленоватый оттенок приобрел шоколад таких торговых марок, как:«Российский» , «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Nestle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 , «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Nesquik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 .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Содержимое 4" descr="гото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4500570"/>
            <a:ext cx="2697386" cy="202304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99592" y="0"/>
            <a:ext cx="7818072" cy="1097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Определение содержание масло какао в шоколаде.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611560" y="1214422"/>
            <a:ext cx="4968552" cy="564357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Какао-масло  -   жир, выжимаемый из зёрен плодов шоколадного дерева, самый дорогой компонент шоколада.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Существует достаточно быстрый и нетрудоемкий способ определить наличие аналогов какао-масло в шоколаде. Для этого нам нужно будет всего лишь растопить шоколад на водяной бане.  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Некачественный шоколад будет долго плавиться и приобретет клейкую или желатинообразную консистенцию. 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Качественная продукция расплавится достаточно быстро, так как температура плавления какао-масло 32-35 °C, консистенция будет рыхлой.</a:t>
            </a:r>
          </a:p>
          <a:p>
            <a:endParaRPr lang="ru-RU" dirty="0"/>
          </a:p>
        </p:txBody>
      </p:sp>
      <p:pic>
        <p:nvPicPr>
          <p:cNvPr id="5" name="Содержимое 4" descr="г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3189" y="3357562"/>
            <a:ext cx="3830811" cy="3214686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11" name="Содержимое 10" descr="гото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00694" y="1214422"/>
            <a:ext cx="2143140" cy="2857520"/>
          </a:xfr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1643042" y="5353222"/>
            <a:ext cx="3657600" cy="1504778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В результате эксперимента быстро растопился шоколад таких торговых марок, как: «Российский» , «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Nesquik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» , «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Nestle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».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370464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Book Antiqua" pitchFamily="18" charset="0"/>
              </a:rPr>
              <a:t>Как отличить качественный шоколад от подделки</a:t>
            </a:r>
            <a:endParaRPr lang="ru-RU" sz="2400" dirty="0"/>
          </a:p>
        </p:txBody>
      </p:sp>
      <p:pic>
        <p:nvPicPr>
          <p:cNvPr id="7" name="Рисунок 6" descr="b70e1d3e216e3e8097eb6e40b88a45ad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93" b="793"/>
          <a:stretch>
            <a:fillRect/>
          </a:stretch>
        </p:blipFill>
        <p:spPr>
          <a:xfrm>
            <a:off x="843730" y="1143003"/>
            <a:ext cx="4414070" cy="387017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580112" y="857232"/>
            <a:ext cx="3563888" cy="5526376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 зависимости от вида шоколада поверхность качественных изделий может быть: блестящей или матовой, однородного цвета – от светло-коричневого до темно-коричневого, у белого шоколада – кремовой.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Качественные изделия ломаются с характерным сухим хрустом, не «тянутся» и не прилипают к зубам. Если звук глухой, значит, продукт включает  в себя посторонние добавки, а если он легко 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разламывается в руках, значит, изготовлен из какао-порошка. Настоящий шоколад быстро тает во рту и обязательно должен включать в себя  какао-масло, тертое какао, сахарную пудру и лецитин. Если в списке ингредиентов вместо какао-масла указаны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гидрогенизированные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жиры или растительные масла 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(например, пальмовое или кокосовое), перед вами фальсифицированный продукт. 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>
                <a:latin typeface="Book Antiqua" pitchFamily="18" charset="0"/>
              </a:rPr>
              <a:t>В результате исследования мы выявили, что шоколад  «Российский», «</a:t>
            </a:r>
            <a:r>
              <a:rPr lang="en-US" dirty="0" err="1" smtClean="0">
                <a:latin typeface="Book Antiqua" pitchFamily="18" charset="0"/>
              </a:rPr>
              <a:t>Nesquik</a:t>
            </a:r>
            <a:r>
              <a:rPr lang="ru-RU" dirty="0" smtClean="0">
                <a:latin typeface="Book Antiqua" pitchFamily="18" charset="0"/>
              </a:rPr>
              <a:t>» и  «</a:t>
            </a:r>
            <a:r>
              <a:rPr lang="en-US" dirty="0" smtClean="0">
                <a:latin typeface="Book Antiqua" pitchFamily="18" charset="0"/>
              </a:rPr>
              <a:t>Nestle</a:t>
            </a:r>
            <a:r>
              <a:rPr lang="ru-RU" dirty="0" smtClean="0">
                <a:latin typeface="Book Antiqua" pitchFamily="18" charset="0"/>
              </a:rPr>
              <a:t>» не содержат крахмалистые или мучнистые примеси.</a:t>
            </a:r>
          </a:p>
          <a:p>
            <a:r>
              <a:rPr lang="ru-RU" dirty="0" smtClean="0">
                <a:latin typeface="Book Antiqua" pitchFamily="18" charset="0"/>
              </a:rPr>
              <a:t>Крахмалистые или мучнистые примеси содержатся в шоколаде таких торговых марок, как: «</a:t>
            </a:r>
            <a:r>
              <a:rPr lang="en-US" dirty="0" err="1" smtClean="0">
                <a:latin typeface="Book Antiqua" pitchFamily="18" charset="0"/>
              </a:rPr>
              <a:t>Alpen</a:t>
            </a:r>
            <a:r>
              <a:rPr lang="en-US" dirty="0" smtClean="0">
                <a:latin typeface="Book Antiqua" pitchFamily="18" charset="0"/>
              </a:rPr>
              <a:t> Gold</a:t>
            </a:r>
            <a:r>
              <a:rPr lang="ru-RU" dirty="0" smtClean="0">
                <a:latin typeface="Book Antiqua" pitchFamily="18" charset="0"/>
              </a:rPr>
              <a:t>», «Алёнка».</a:t>
            </a:r>
          </a:p>
          <a:p>
            <a:pPr lvl="0"/>
            <a:r>
              <a:rPr lang="ru-RU" dirty="0" smtClean="0">
                <a:latin typeface="Book Antiqua" pitchFamily="18" charset="0"/>
              </a:rPr>
              <a:t>Качество шоколада зависит от скорости топления и консистенции.</a:t>
            </a:r>
          </a:p>
          <a:p>
            <a:pPr lvl="0"/>
            <a:r>
              <a:rPr lang="ru-RU" dirty="0" smtClean="0">
                <a:latin typeface="Book Antiqua" pitchFamily="18" charset="0"/>
              </a:rPr>
              <a:t>Нефальсифицированный шоколад ломается с характерным сухим хрустом, не «тянется» и не прилипает к зубам.</a:t>
            </a:r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356</TotalTime>
  <Words>504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Исследование шоколада на содержание посторонних примесей.</vt:lpstr>
      <vt:lpstr>Цель исследования</vt:lpstr>
      <vt:lpstr>Методика исследования. </vt:lpstr>
      <vt:lpstr>Методика исследования </vt:lpstr>
      <vt:lpstr>Методика исследования</vt:lpstr>
      <vt:lpstr> Определение содержание масло какао в шоколаде. </vt:lpstr>
      <vt:lpstr>Как отличить качественный шоколад от подделки</vt:lpstr>
      <vt:lpstr>Выводы.</vt:lpstr>
    </vt:vector>
  </TitlesOfParts>
  <Company>Джихан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шоколада на содержание</dc:title>
  <dc:creator>User</dc:creator>
  <cp:lastModifiedBy>Пользователь</cp:lastModifiedBy>
  <cp:revision>20</cp:revision>
  <dcterms:created xsi:type="dcterms:W3CDTF">2013-01-17T17:05:34Z</dcterms:created>
  <dcterms:modified xsi:type="dcterms:W3CDTF">2013-06-27T13:33:43Z</dcterms:modified>
</cp:coreProperties>
</file>