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73" r:id="rId4"/>
    <p:sldId id="274" r:id="rId5"/>
    <p:sldId id="271" r:id="rId6"/>
    <p:sldId id="276" r:id="rId7"/>
    <p:sldId id="272" r:id="rId8"/>
    <p:sldId id="277" r:id="rId9"/>
    <p:sldId id="278" r:id="rId10"/>
    <p:sldId id="261" r:id="rId11"/>
    <p:sldId id="266" r:id="rId12"/>
    <p:sldId id="269" r:id="rId13"/>
    <p:sldId id="267" r:id="rId14"/>
    <p:sldId id="270" r:id="rId15"/>
    <p:sldId id="268" r:id="rId16"/>
    <p:sldId id="264"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24.10.2011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24.10.2011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24.10.2011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24.10.2011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24.10.2011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24.10.2011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24.10.2011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24.10.2011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24.10.2011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24.10.2011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24.10.2011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24.10.2011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class-fizika.narod.ru/7_rabota.htm" TargetMode="External"/><Relationship Id="rId2" Type="http://schemas.openxmlformats.org/officeDocument/2006/relationships/hyperlink" Target="http://class-fizika.narod.ru/7_moshnost.htm" TargetMode="External"/><Relationship Id="rId1" Type="http://schemas.openxmlformats.org/officeDocument/2006/relationships/slideLayout" Target="../slideLayouts/slideLayout2.xml"/><Relationship Id="rId6" Type="http://schemas.openxmlformats.org/officeDocument/2006/relationships/hyperlink" Target="http://fipi.ru/view/sections/92/docs/" TargetMode="External"/><Relationship Id="rId5" Type="http://schemas.openxmlformats.org/officeDocument/2006/relationships/hyperlink" Target="http://fipi.ru/view/sections/214/docs/" TargetMode="External"/><Relationship Id="rId4" Type="http://schemas.openxmlformats.org/officeDocument/2006/relationships/hyperlink" Target="http://lyc.zelenogorsk.ru/project/2008/ikt/zavarigina/page11.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gif"/><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gif"/><Relationship Id="rId5" Type="http://schemas.openxmlformats.org/officeDocument/2006/relationships/image" Target="../media/image5.pn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gif"/><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gif"/></Relationships>
</file>

<file path=ppt/slides/_rels/slide5.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gif"/><Relationship Id="rId4" Type="http://schemas.openxmlformats.org/officeDocument/2006/relationships/image" Target="../media/image10.gif"/></Relationships>
</file>

<file path=ppt/slides/_rels/slide6.xml.rels><?xml version="1.0" encoding="UTF-8" standalone="yes"?>
<Relationships xmlns="http://schemas.openxmlformats.org/package/2006/relationships"><Relationship Id="rId3" Type="http://schemas.openxmlformats.org/officeDocument/2006/relationships/image" Target="../media/image17.gif"/><Relationship Id="rId2" Type="http://schemas.openxmlformats.org/officeDocument/2006/relationships/hyperlink" Target="http://ru.wikipedia.org/wiki/%D0%A4%D0%B0%D0%B9%D0%BB:Animate_orbit.gif" TargetMode="Externa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428728" y="3786190"/>
            <a:ext cx="7406640" cy="1752600"/>
          </a:xfrm>
        </p:spPr>
        <p:txBody>
          <a:bodyPr>
            <a:normAutofit/>
          </a:bodyPr>
          <a:lstStyle/>
          <a:p>
            <a:pPr algn="r"/>
            <a:endParaRPr lang="ru-RU" dirty="0"/>
          </a:p>
        </p:txBody>
      </p:sp>
      <p:sp>
        <p:nvSpPr>
          <p:cNvPr id="2" name="Заголовок 1"/>
          <p:cNvSpPr>
            <a:spLocks noGrp="1"/>
          </p:cNvSpPr>
          <p:nvPr>
            <p:ph type="ctrTitle"/>
          </p:nvPr>
        </p:nvSpPr>
        <p:spPr>
          <a:xfrm>
            <a:off x="142844" y="1357298"/>
            <a:ext cx="9001156" cy="2643206"/>
          </a:xfrm>
        </p:spPr>
        <p:txBody>
          <a:bodyPr>
            <a:normAutofit/>
          </a:bodyPr>
          <a:lstStyle/>
          <a:p>
            <a:r>
              <a:rPr lang="ru-RU" dirty="0" smtClean="0"/>
              <a:t>Механическая работа и мощность</a:t>
            </a:r>
            <a:br>
              <a:rPr lang="ru-RU" dirty="0" smtClean="0"/>
            </a:br>
            <a:r>
              <a:rPr lang="ru-RU" dirty="0" smtClean="0">
                <a:solidFill>
                  <a:schemeClr val="bg2">
                    <a:lumMod val="50000"/>
                  </a:schemeClr>
                </a:solidFill>
              </a:rPr>
              <a:t>Подготовка к ГИА</a:t>
            </a:r>
            <a:endParaRPr lang="ru-RU" dirty="0">
              <a:solidFill>
                <a:schemeClr val="bg2">
                  <a:lumMod val="50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714348" y="3886200"/>
            <a:ext cx="7572428" cy="1752600"/>
          </a:xfrm>
        </p:spPr>
        <p:txBody>
          <a:bodyPr>
            <a:normAutofit/>
          </a:bodyPr>
          <a:lstStyle/>
          <a:p>
            <a:r>
              <a:rPr lang="ru-RU" dirty="0" smtClean="0"/>
              <a:t>Подборка заданий по кинематике</a:t>
            </a:r>
          </a:p>
          <a:p>
            <a:r>
              <a:rPr lang="ru-RU" dirty="0" smtClean="0"/>
              <a:t>(из заданий ГИА 2008-2010 гг.)</a:t>
            </a:r>
            <a:endParaRPr lang="ru-RU" dirty="0"/>
          </a:p>
        </p:txBody>
      </p:sp>
      <p:sp>
        <p:nvSpPr>
          <p:cNvPr id="2" name="Заголовок 1"/>
          <p:cNvSpPr>
            <a:spLocks noGrp="1"/>
          </p:cNvSpPr>
          <p:nvPr>
            <p:ph type="ctrTitle"/>
          </p:nvPr>
        </p:nvSpPr>
        <p:spPr/>
        <p:txBody>
          <a:bodyPr>
            <a:normAutofit/>
          </a:bodyPr>
          <a:lstStyle/>
          <a:p>
            <a:r>
              <a:rPr lang="ru-RU" dirty="0" smtClean="0"/>
              <a:t>Рассмотрим задачи:</a:t>
            </a:r>
            <a:br>
              <a:rPr lang="ru-RU" dirty="0" smtClean="0"/>
            </a:b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939916"/>
          </a:xfrm>
        </p:spPr>
        <p:txBody>
          <a:bodyPr>
            <a:noAutofit/>
          </a:bodyPr>
          <a:lstStyle/>
          <a:p>
            <a:pPr algn="l"/>
            <a:r>
              <a:rPr lang="ru-RU" sz="3200" b="1" dirty="0" smtClean="0">
                <a:solidFill>
                  <a:srgbClr val="FF0000"/>
                </a:solidFill>
              </a:rPr>
              <a:t>ГИА-2009-8. </a:t>
            </a:r>
            <a:r>
              <a:rPr lang="ru-RU" sz="3200" dirty="0" smtClean="0"/>
              <a:t>Физическая величина, равная изменению кинетической энергии тела в результате действия силы, называется ...</a:t>
            </a:r>
            <a:endParaRPr lang="ru-RU" sz="3200" dirty="0">
              <a:solidFill>
                <a:srgbClr val="FF0000"/>
              </a:solidFill>
            </a:endParaRPr>
          </a:p>
        </p:txBody>
      </p:sp>
      <p:sp>
        <p:nvSpPr>
          <p:cNvPr id="17" name="Содержимое 16"/>
          <p:cNvSpPr>
            <a:spLocks noGrp="1"/>
          </p:cNvSpPr>
          <p:nvPr>
            <p:ph sz="half" idx="1"/>
          </p:nvPr>
        </p:nvSpPr>
        <p:spPr>
          <a:xfrm>
            <a:off x="357158" y="2571744"/>
            <a:ext cx="6143668" cy="4097335"/>
          </a:xfrm>
        </p:spPr>
        <p:txBody>
          <a:bodyPr>
            <a:normAutofit/>
          </a:bodyPr>
          <a:lstStyle/>
          <a:p>
            <a:r>
              <a:rPr lang="ru-RU" dirty="0" smtClean="0"/>
              <a:t>1. работой.</a:t>
            </a:r>
          </a:p>
          <a:p>
            <a:r>
              <a:rPr lang="ru-RU" dirty="0" smtClean="0"/>
              <a:t>2. мощностью.</a:t>
            </a:r>
          </a:p>
          <a:p>
            <a:r>
              <a:rPr lang="ru-RU" dirty="0" smtClean="0"/>
              <a:t>3. внутренней энергией.</a:t>
            </a:r>
          </a:p>
          <a:p>
            <a:r>
              <a:rPr lang="ru-RU" dirty="0" smtClean="0"/>
              <a:t>4. импульсом.</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7">
                                            <p:txEl>
                                              <p:pRg st="0" end="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142852"/>
            <a:ext cx="8215370" cy="2643206"/>
          </a:xfrm>
        </p:spPr>
        <p:txBody>
          <a:bodyPr>
            <a:normAutofit fontScale="90000"/>
          </a:bodyPr>
          <a:lstStyle/>
          <a:p>
            <a:pPr algn="l"/>
            <a:r>
              <a:rPr lang="ru-RU" dirty="0" smtClean="0">
                <a:solidFill>
                  <a:srgbClr val="FF0000"/>
                </a:solidFill>
              </a:rPr>
              <a:t>(ГИА 2009 г.) </a:t>
            </a:r>
            <a:r>
              <a:rPr lang="ru-RU" b="1" dirty="0" smtClean="0">
                <a:solidFill>
                  <a:srgbClr val="FF0000"/>
                </a:solidFill>
              </a:rPr>
              <a:t>8.</a:t>
            </a:r>
            <a:r>
              <a:rPr lang="ru-RU" b="1" dirty="0" smtClean="0"/>
              <a:t> </a:t>
            </a:r>
            <a:r>
              <a:rPr lang="ru-RU" dirty="0" smtClean="0"/>
              <a:t>Если вектор силы направлен под углом 90° к вектору скорости тела, то работа этой силы ...</a:t>
            </a:r>
            <a:endParaRPr lang="ru-RU" dirty="0"/>
          </a:p>
        </p:txBody>
      </p:sp>
      <p:sp>
        <p:nvSpPr>
          <p:cNvPr id="7" name="Прямоугольник 6"/>
          <p:cNvSpPr/>
          <p:nvPr/>
        </p:nvSpPr>
        <p:spPr>
          <a:xfrm>
            <a:off x="571472" y="3214686"/>
            <a:ext cx="8215370" cy="2677656"/>
          </a:xfrm>
          <a:prstGeom prst="rect">
            <a:avLst/>
          </a:prstGeom>
        </p:spPr>
        <p:txBody>
          <a:bodyPr wrap="square">
            <a:spAutoFit/>
          </a:bodyPr>
          <a:lstStyle/>
          <a:p>
            <a:r>
              <a:rPr lang="ru-RU" sz="2800" dirty="0" smtClean="0"/>
              <a:t>1. равна произведению модуля силы на пройденный путь.</a:t>
            </a:r>
          </a:p>
          <a:p>
            <a:r>
              <a:rPr lang="ru-RU" sz="2800" dirty="0" smtClean="0"/>
              <a:t>2. на любом пути равна нулю.</a:t>
            </a:r>
          </a:p>
          <a:p>
            <a:r>
              <a:rPr lang="ru-RU" sz="2800" dirty="0" smtClean="0"/>
              <a:t>3. равна произведению модуля силы на пройденный путь, взятому со знаком минус.</a:t>
            </a:r>
          </a:p>
          <a:p>
            <a:r>
              <a:rPr lang="ru-RU" sz="2800" dirty="0" smtClean="0"/>
              <a:t>4. пропорциональна скорости движения тела.</a:t>
            </a:r>
            <a:endParaRPr lang="ru-RU"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7">
                                            <p:txEl>
                                              <p:pRg st="1" end="1"/>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3511552"/>
          </a:xfrm>
        </p:spPr>
        <p:txBody>
          <a:bodyPr>
            <a:noAutofit/>
          </a:bodyPr>
          <a:lstStyle/>
          <a:p>
            <a:pPr algn="l"/>
            <a:r>
              <a:rPr lang="ru-RU" sz="3200" b="1" dirty="0" smtClean="0">
                <a:solidFill>
                  <a:srgbClr val="FF0000"/>
                </a:solidFill>
              </a:rPr>
              <a:t>ГИА-2009-9. </a:t>
            </a:r>
            <a:r>
              <a:rPr lang="ru-RU" sz="3200" dirty="0" smtClean="0"/>
              <a:t>При перемещении груза вверх по наклонной поверхности деревянного настила его потенциальная энергия увеличилась на 800 Дж. Во время этого перемещения груза силы трения совершили работу 200 Дж. Каково значение КПД деревянного настила как наклонной плоскости в этом случае?</a:t>
            </a:r>
            <a:endParaRPr lang="ru-RU" sz="3200" dirty="0">
              <a:solidFill>
                <a:srgbClr val="FF0000"/>
              </a:solidFill>
            </a:endParaRPr>
          </a:p>
        </p:txBody>
      </p:sp>
      <p:sp>
        <p:nvSpPr>
          <p:cNvPr id="17" name="Содержимое 16"/>
          <p:cNvSpPr>
            <a:spLocks noGrp="1"/>
          </p:cNvSpPr>
          <p:nvPr>
            <p:ph sz="half" idx="1"/>
          </p:nvPr>
        </p:nvSpPr>
        <p:spPr>
          <a:xfrm>
            <a:off x="357158" y="3786190"/>
            <a:ext cx="2214578" cy="2882889"/>
          </a:xfrm>
        </p:spPr>
        <p:txBody>
          <a:bodyPr>
            <a:normAutofit/>
          </a:bodyPr>
          <a:lstStyle/>
          <a:p>
            <a:r>
              <a:rPr lang="ru-RU" dirty="0" smtClean="0"/>
              <a:t>1. 0,20. </a:t>
            </a:r>
          </a:p>
          <a:p>
            <a:r>
              <a:rPr lang="ru-RU" dirty="0" smtClean="0"/>
              <a:t>2. 0,25. </a:t>
            </a:r>
          </a:p>
          <a:p>
            <a:r>
              <a:rPr lang="ru-RU" dirty="0" smtClean="0"/>
              <a:t>3. 0,75. </a:t>
            </a:r>
          </a:p>
          <a:p>
            <a:r>
              <a:rPr lang="ru-RU" dirty="0" smtClean="0"/>
              <a:t>4. 0,8.</a:t>
            </a:r>
            <a:endParaRPr lang="ru-RU" dirty="0"/>
          </a:p>
        </p:txBody>
      </p:sp>
      <p:pic>
        <p:nvPicPr>
          <p:cNvPr id="3083" name="Picture 11"/>
          <p:cNvPicPr>
            <a:picLocks noChangeAspect="1" noChangeArrowheads="1"/>
          </p:cNvPicPr>
          <p:nvPr/>
        </p:nvPicPr>
        <p:blipFill>
          <a:blip r:embed="rId2"/>
          <a:srcRect/>
          <a:stretch>
            <a:fillRect/>
          </a:stretch>
        </p:blipFill>
        <p:spPr bwMode="auto">
          <a:xfrm>
            <a:off x="5643570" y="4143380"/>
            <a:ext cx="3276600" cy="1962150"/>
          </a:xfrm>
          <a:prstGeom prst="rect">
            <a:avLst/>
          </a:prstGeom>
          <a:noFill/>
          <a:ln w="9525">
            <a:noFill/>
            <a:miter lim="800000"/>
            <a:headEnd/>
            <a:tailEnd/>
          </a:ln>
          <a:effectLst/>
        </p:spPr>
      </p:pic>
      <p:pic>
        <p:nvPicPr>
          <p:cNvPr id="3085" name="Picture 13"/>
          <p:cNvPicPr>
            <a:picLocks noChangeAspect="1" noChangeArrowheads="1"/>
          </p:cNvPicPr>
          <p:nvPr/>
        </p:nvPicPr>
        <p:blipFill>
          <a:blip r:embed="rId3"/>
          <a:srcRect/>
          <a:stretch>
            <a:fillRect/>
          </a:stretch>
        </p:blipFill>
        <p:spPr bwMode="auto">
          <a:xfrm>
            <a:off x="2143108" y="4071942"/>
            <a:ext cx="3143272" cy="1185463"/>
          </a:xfrm>
          <a:prstGeom prst="rect">
            <a:avLst/>
          </a:prstGeom>
          <a:noFill/>
          <a:ln w="9525">
            <a:noFill/>
            <a:miter lim="800000"/>
            <a:headEnd/>
            <a:tailEnd/>
          </a:ln>
          <a:effectLst/>
        </p:spPr>
      </p:pic>
      <p:pic>
        <p:nvPicPr>
          <p:cNvPr id="3086" name="Picture 14"/>
          <p:cNvPicPr>
            <a:picLocks noChangeAspect="1" noChangeArrowheads="1"/>
          </p:cNvPicPr>
          <p:nvPr/>
        </p:nvPicPr>
        <p:blipFill>
          <a:blip r:embed="rId4"/>
          <a:srcRect/>
          <a:stretch>
            <a:fillRect/>
          </a:stretch>
        </p:blipFill>
        <p:spPr bwMode="auto">
          <a:xfrm>
            <a:off x="1857356" y="5643578"/>
            <a:ext cx="3608348" cy="78581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7">
                                            <p:txEl>
                                              <p:pRg st="3" end="3"/>
                                            </p:txEl>
                                          </p:spTgt>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083"/>
                                        </p:tgtEl>
                                        <p:attrNameLst>
                                          <p:attrName>style.visibility</p:attrName>
                                        </p:attrNameLst>
                                      </p:cBhvr>
                                      <p:to>
                                        <p:strVal val="visible"/>
                                      </p:to>
                                    </p:set>
                                    <p:anim calcmode="lin" valueType="num">
                                      <p:cBhvr additive="base">
                                        <p:cTn id="11" dur="500" fill="hold"/>
                                        <p:tgtEl>
                                          <p:spTgt spid="3083"/>
                                        </p:tgtEl>
                                        <p:attrNameLst>
                                          <p:attrName>ppt_x</p:attrName>
                                        </p:attrNameLst>
                                      </p:cBhvr>
                                      <p:tavLst>
                                        <p:tav tm="0">
                                          <p:val>
                                            <p:strVal val="#ppt_x"/>
                                          </p:val>
                                        </p:tav>
                                        <p:tav tm="100000">
                                          <p:val>
                                            <p:strVal val="#ppt_x"/>
                                          </p:val>
                                        </p:tav>
                                      </p:tavLst>
                                    </p:anim>
                                    <p:anim calcmode="lin" valueType="num">
                                      <p:cBhvr additive="base">
                                        <p:cTn id="12" dur="500" fill="hold"/>
                                        <p:tgtEl>
                                          <p:spTgt spid="308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85"/>
                                        </p:tgtEl>
                                        <p:attrNameLst>
                                          <p:attrName>style.visibility</p:attrName>
                                        </p:attrNameLst>
                                      </p:cBhvr>
                                      <p:to>
                                        <p:strVal val="visible"/>
                                      </p:to>
                                    </p:set>
                                    <p:anim calcmode="lin" valueType="num">
                                      <p:cBhvr additive="base">
                                        <p:cTn id="17" dur="500" fill="hold"/>
                                        <p:tgtEl>
                                          <p:spTgt spid="3085"/>
                                        </p:tgtEl>
                                        <p:attrNameLst>
                                          <p:attrName>ppt_x</p:attrName>
                                        </p:attrNameLst>
                                      </p:cBhvr>
                                      <p:tavLst>
                                        <p:tav tm="0">
                                          <p:val>
                                            <p:strVal val="#ppt_x"/>
                                          </p:val>
                                        </p:tav>
                                        <p:tav tm="100000">
                                          <p:val>
                                            <p:strVal val="#ppt_x"/>
                                          </p:val>
                                        </p:tav>
                                      </p:tavLst>
                                    </p:anim>
                                    <p:anim calcmode="lin" valueType="num">
                                      <p:cBhvr additive="base">
                                        <p:cTn id="18" dur="500" fill="hold"/>
                                        <p:tgtEl>
                                          <p:spTgt spid="3085"/>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86"/>
                                        </p:tgtEl>
                                        <p:attrNameLst>
                                          <p:attrName>style.visibility</p:attrName>
                                        </p:attrNameLst>
                                      </p:cBhvr>
                                      <p:to>
                                        <p:strVal val="visible"/>
                                      </p:to>
                                    </p:set>
                                    <p:anim calcmode="lin" valueType="num">
                                      <p:cBhvr additive="base">
                                        <p:cTn id="23" dur="500" fill="hold"/>
                                        <p:tgtEl>
                                          <p:spTgt spid="3086"/>
                                        </p:tgtEl>
                                        <p:attrNameLst>
                                          <p:attrName>ppt_x</p:attrName>
                                        </p:attrNameLst>
                                      </p:cBhvr>
                                      <p:tavLst>
                                        <p:tav tm="0">
                                          <p:val>
                                            <p:strVal val="#ppt_x"/>
                                          </p:val>
                                        </p:tav>
                                        <p:tav tm="100000">
                                          <p:val>
                                            <p:strVal val="#ppt_x"/>
                                          </p:val>
                                        </p:tav>
                                      </p:tavLst>
                                    </p:anim>
                                    <p:anim calcmode="lin" valueType="num">
                                      <p:cBhvr additive="base">
                                        <p:cTn id="24" dur="500" fill="hold"/>
                                        <p:tgtEl>
                                          <p:spTgt spid="30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2844" y="142852"/>
            <a:ext cx="9001156" cy="2286016"/>
          </a:xfrm>
        </p:spPr>
        <p:txBody>
          <a:bodyPr>
            <a:noAutofit/>
          </a:bodyPr>
          <a:lstStyle/>
          <a:p>
            <a:pPr algn="l"/>
            <a:r>
              <a:rPr lang="ru-RU" sz="2800" b="1" dirty="0" smtClean="0">
                <a:solidFill>
                  <a:srgbClr val="FF0000"/>
                </a:solidFill>
              </a:rPr>
              <a:t>ГИА-2009-21.</a:t>
            </a:r>
            <a:r>
              <a:rPr lang="ru-RU" sz="2800" dirty="0" smtClean="0"/>
              <a:t> На рисунке приведена зависимость модуля действующей на тело силы от его перемещения. Тело перемещается по направлению действия силы. Определить работу</a:t>
            </a:r>
            <a:br>
              <a:rPr lang="ru-RU" sz="2800" dirty="0" smtClean="0"/>
            </a:br>
            <a:r>
              <a:rPr lang="ru-RU" sz="2800" dirty="0" smtClean="0"/>
              <a:t>этой силы при перемещении тела на 20 м.</a:t>
            </a:r>
            <a:endParaRPr lang="ru-RU" sz="2800" dirty="0"/>
          </a:p>
        </p:txBody>
      </p:sp>
      <p:sp>
        <p:nvSpPr>
          <p:cNvPr id="8" name="Прямоугольник 7"/>
          <p:cNvSpPr/>
          <p:nvPr/>
        </p:nvSpPr>
        <p:spPr>
          <a:xfrm>
            <a:off x="6500826" y="6000768"/>
            <a:ext cx="1357322" cy="584775"/>
          </a:xfrm>
          <a:prstGeom prst="rect">
            <a:avLst/>
          </a:prstGeom>
        </p:spPr>
        <p:txBody>
          <a:bodyPr wrap="square">
            <a:spAutoFit/>
          </a:bodyPr>
          <a:lstStyle/>
          <a:p>
            <a:pPr marL="342900" indent="-342900">
              <a:buFont typeface="Arial" pitchFamily="34" charset="0"/>
              <a:buChar char="•"/>
            </a:pPr>
            <a:r>
              <a:rPr lang="ru-RU" sz="3200" b="1" dirty="0" smtClean="0">
                <a:solidFill>
                  <a:srgbClr val="FF0000"/>
                </a:solidFill>
              </a:rPr>
              <a:t>800</a:t>
            </a:r>
            <a:endParaRPr lang="ru-RU" sz="3200" b="1" dirty="0">
              <a:solidFill>
                <a:srgbClr val="FF0000"/>
              </a:solidFill>
            </a:endParaRPr>
          </a:p>
        </p:txBody>
      </p:sp>
      <p:sp>
        <p:nvSpPr>
          <p:cNvPr id="4" name="Прямоугольник 3"/>
          <p:cNvSpPr/>
          <p:nvPr/>
        </p:nvSpPr>
        <p:spPr>
          <a:xfrm>
            <a:off x="5072066" y="6143644"/>
            <a:ext cx="3929090" cy="523220"/>
          </a:xfrm>
          <a:prstGeom prst="rect">
            <a:avLst/>
          </a:prstGeom>
        </p:spPr>
        <p:txBody>
          <a:bodyPr wrap="square">
            <a:spAutoFit/>
          </a:bodyPr>
          <a:lstStyle/>
          <a:p>
            <a:r>
              <a:rPr lang="ru-RU" sz="2800" b="1" dirty="0" smtClean="0"/>
              <a:t>Ответ: _</a:t>
            </a:r>
            <a:r>
              <a:rPr lang="en-US" sz="2800" b="1" dirty="0" smtClean="0"/>
              <a:t>__</a:t>
            </a:r>
            <a:r>
              <a:rPr lang="ru-RU" sz="2800" b="1" dirty="0" smtClean="0"/>
              <a:t>_____(Дж)</a:t>
            </a:r>
            <a:endParaRPr lang="ru-RU" sz="2800" b="1" dirty="0"/>
          </a:p>
        </p:txBody>
      </p:sp>
      <p:pic>
        <p:nvPicPr>
          <p:cNvPr id="7198" name="Picture 30"/>
          <p:cNvPicPr>
            <a:picLocks noChangeAspect="1" noChangeArrowheads="1"/>
          </p:cNvPicPr>
          <p:nvPr/>
        </p:nvPicPr>
        <p:blipFill>
          <a:blip r:embed="rId2"/>
          <a:srcRect/>
          <a:stretch>
            <a:fillRect/>
          </a:stretch>
        </p:blipFill>
        <p:spPr bwMode="auto">
          <a:xfrm>
            <a:off x="5429256" y="2428868"/>
            <a:ext cx="3452824" cy="3216578"/>
          </a:xfrm>
          <a:prstGeom prst="rect">
            <a:avLst/>
          </a:prstGeom>
          <a:noFill/>
          <a:ln w="9525">
            <a:noFill/>
            <a:miter lim="800000"/>
            <a:headEnd/>
            <a:tailEnd/>
          </a:ln>
          <a:effectLst/>
        </p:spPr>
      </p:pic>
      <p:pic>
        <p:nvPicPr>
          <p:cNvPr id="7199" name="Picture 31"/>
          <p:cNvPicPr>
            <a:picLocks noChangeAspect="1" noChangeArrowheads="1"/>
          </p:cNvPicPr>
          <p:nvPr/>
        </p:nvPicPr>
        <p:blipFill>
          <a:blip r:embed="rId3"/>
          <a:srcRect/>
          <a:stretch>
            <a:fillRect/>
          </a:stretch>
        </p:blipFill>
        <p:spPr bwMode="auto">
          <a:xfrm>
            <a:off x="857224" y="2571744"/>
            <a:ext cx="1928826" cy="838620"/>
          </a:xfrm>
          <a:prstGeom prst="rect">
            <a:avLst/>
          </a:prstGeom>
          <a:noFill/>
          <a:ln w="9525">
            <a:noFill/>
            <a:miter lim="800000"/>
            <a:headEnd/>
            <a:tailEnd/>
          </a:ln>
          <a:effectLst/>
        </p:spPr>
      </p:pic>
      <p:cxnSp>
        <p:nvCxnSpPr>
          <p:cNvPr id="29" name="Прямая соединительная линия 28"/>
          <p:cNvCxnSpPr/>
          <p:nvPr/>
        </p:nvCxnSpPr>
        <p:spPr>
          <a:xfrm rot="5400000" flipH="1" flipV="1">
            <a:off x="6750859" y="4536289"/>
            <a:ext cx="1357322" cy="1588"/>
          </a:xfrm>
          <a:prstGeom prst="line">
            <a:avLst/>
          </a:prstGeom>
          <a:ln w="57150">
            <a:solidFill>
              <a:srgbClr val="C00000"/>
            </a:solidFill>
            <a:prstDash val="lgDash"/>
          </a:ln>
        </p:spPr>
        <p:style>
          <a:lnRef idx="1">
            <a:schemeClr val="accent1"/>
          </a:lnRef>
          <a:fillRef idx="0">
            <a:schemeClr val="accent1"/>
          </a:fillRef>
          <a:effectRef idx="0">
            <a:schemeClr val="accent1"/>
          </a:effectRef>
          <a:fontRef idx="minor">
            <a:schemeClr val="tx1"/>
          </a:fontRef>
        </p:style>
      </p:cxnSp>
      <p:cxnSp>
        <p:nvCxnSpPr>
          <p:cNvPr id="38" name="Прямая соединительная линия 37"/>
          <p:cNvCxnSpPr/>
          <p:nvPr/>
        </p:nvCxnSpPr>
        <p:spPr>
          <a:xfrm>
            <a:off x="6072198" y="3857628"/>
            <a:ext cx="1357322" cy="1588"/>
          </a:xfrm>
          <a:prstGeom prst="line">
            <a:avLst/>
          </a:prstGeom>
          <a:ln w="57150">
            <a:solidFill>
              <a:srgbClr val="C00000"/>
            </a:solidFill>
            <a:prstDash val="lgDash"/>
          </a:ln>
        </p:spPr>
        <p:style>
          <a:lnRef idx="1">
            <a:schemeClr val="accent1"/>
          </a:lnRef>
          <a:fillRef idx="0">
            <a:schemeClr val="accent1"/>
          </a:fillRef>
          <a:effectRef idx="0">
            <a:schemeClr val="accent1"/>
          </a:effectRef>
          <a:fontRef idx="minor">
            <a:schemeClr val="tx1"/>
          </a:fontRef>
        </p:style>
      </p:cxnSp>
      <p:pic>
        <p:nvPicPr>
          <p:cNvPr id="7200" name="Picture 32"/>
          <p:cNvPicPr>
            <a:picLocks noChangeAspect="1" noChangeArrowheads="1"/>
          </p:cNvPicPr>
          <p:nvPr/>
        </p:nvPicPr>
        <p:blipFill>
          <a:blip r:embed="rId4"/>
          <a:srcRect/>
          <a:stretch>
            <a:fillRect/>
          </a:stretch>
        </p:blipFill>
        <p:spPr bwMode="auto">
          <a:xfrm>
            <a:off x="571472" y="3500438"/>
            <a:ext cx="4242318" cy="571504"/>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99"/>
                                        </p:tgtEl>
                                        <p:attrNameLst>
                                          <p:attrName>style.visibility</p:attrName>
                                        </p:attrNameLst>
                                      </p:cBhvr>
                                      <p:to>
                                        <p:strVal val="visible"/>
                                      </p:to>
                                    </p:set>
                                    <p:anim calcmode="lin" valueType="num">
                                      <p:cBhvr additive="base">
                                        <p:cTn id="13" dur="500" fill="hold"/>
                                        <p:tgtEl>
                                          <p:spTgt spid="7199"/>
                                        </p:tgtEl>
                                        <p:attrNameLst>
                                          <p:attrName>ppt_x</p:attrName>
                                        </p:attrNameLst>
                                      </p:cBhvr>
                                      <p:tavLst>
                                        <p:tav tm="0">
                                          <p:val>
                                            <p:strVal val="#ppt_x"/>
                                          </p:val>
                                        </p:tav>
                                        <p:tav tm="100000">
                                          <p:val>
                                            <p:strVal val="#ppt_x"/>
                                          </p:val>
                                        </p:tav>
                                      </p:tavLst>
                                    </p:anim>
                                    <p:anim calcmode="lin" valueType="num">
                                      <p:cBhvr additive="base">
                                        <p:cTn id="14" dur="500" fill="hold"/>
                                        <p:tgtEl>
                                          <p:spTgt spid="719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ox(in)">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box(in)">
                                      <p:cBhvr>
                                        <p:cTn id="24" dur="500"/>
                                        <p:tgtEl>
                                          <p:spTgt spid="38"/>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7200"/>
                                        </p:tgtEl>
                                        <p:attrNameLst>
                                          <p:attrName>style.visibility</p:attrName>
                                        </p:attrNameLst>
                                      </p:cBhvr>
                                      <p:to>
                                        <p:strVal val="visible"/>
                                      </p:to>
                                    </p:set>
                                    <p:anim calcmode="lin" valueType="num">
                                      <p:cBhvr additive="base">
                                        <p:cTn id="29" dur="500" fill="hold"/>
                                        <p:tgtEl>
                                          <p:spTgt spid="7200"/>
                                        </p:tgtEl>
                                        <p:attrNameLst>
                                          <p:attrName>ppt_x</p:attrName>
                                        </p:attrNameLst>
                                      </p:cBhvr>
                                      <p:tavLst>
                                        <p:tav tm="0">
                                          <p:val>
                                            <p:strVal val="#ppt_x"/>
                                          </p:val>
                                        </p:tav>
                                        <p:tav tm="100000">
                                          <p:val>
                                            <p:strVal val="#ppt_x"/>
                                          </p:val>
                                        </p:tav>
                                      </p:tavLst>
                                    </p:anim>
                                    <p:anim calcmode="lin" valueType="num">
                                      <p:cBhvr additive="base">
                                        <p:cTn id="30" dur="500" fill="hold"/>
                                        <p:tgtEl>
                                          <p:spTgt spid="72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l"/>
            <a:r>
              <a:rPr lang="ru-RU" sz="3200" b="1" dirty="0" smtClean="0">
                <a:solidFill>
                  <a:srgbClr val="FF0000"/>
                </a:solidFill>
              </a:rPr>
              <a:t>ГИА-2008-24. </a:t>
            </a:r>
            <a:r>
              <a:rPr lang="ru-RU" sz="3200" dirty="0" smtClean="0"/>
              <a:t>Какую работу совершает электровоз при увеличении скорости поезда массой 3000 т от 36 до 54 км/ч?</a:t>
            </a:r>
            <a:endParaRPr lang="ru-RU" sz="3200" b="1" dirty="0">
              <a:solidFill>
                <a:srgbClr val="FF0000"/>
              </a:solidFill>
            </a:endParaRPr>
          </a:p>
        </p:txBody>
      </p:sp>
      <p:sp>
        <p:nvSpPr>
          <p:cNvPr id="3" name="Содержимое 2"/>
          <p:cNvSpPr>
            <a:spLocks noGrp="1"/>
          </p:cNvSpPr>
          <p:nvPr>
            <p:ph idx="1"/>
          </p:nvPr>
        </p:nvSpPr>
        <p:spPr>
          <a:xfrm>
            <a:off x="5500694" y="1714488"/>
            <a:ext cx="3186106" cy="828668"/>
          </a:xfrm>
        </p:spPr>
        <p:txBody>
          <a:bodyPr/>
          <a:lstStyle/>
          <a:p>
            <a:r>
              <a:rPr lang="ru-RU" b="1" dirty="0" smtClean="0">
                <a:solidFill>
                  <a:srgbClr val="FF0000"/>
                </a:solidFill>
              </a:rPr>
              <a:t>187,5 МДж</a:t>
            </a:r>
            <a:endParaRPr lang="ru-RU" b="1" dirty="0">
              <a:solidFill>
                <a:srgbClr val="FF0000"/>
              </a:solidFill>
            </a:endParaRPr>
          </a:p>
        </p:txBody>
      </p:sp>
      <p:pic>
        <p:nvPicPr>
          <p:cNvPr id="1026" name="Picture 2"/>
          <p:cNvPicPr>
            <a:picLocks noChangeAspect="1" noChangeArrowheads="1"/>
          </p:cNvPicPr>
          <p:nvPr/>
        </p:nvPicPr>
        <p:blipFill>
          <a:blip r:embed="rId2"/>
          <a:srcRect/>
          <a:stretch>
            <a:fillRect/>
          </a:stretch>
        </p:blipFill>
        <p:spPr bwMode="auto">
          <a:xfrm>
            <a:off x="357157" y="2357430"/>
            <a:ext cx="8637875" cy="1643074"/>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428596" y="4286256"/>
            <a:ext cx="8291492" cy="142876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 calcmode="lin" valueType="num">
                                      <p:cBhvr additive="base">
                                        <p:cTn id="13" dur="500" fill="hold"/>
                                        <p:tgtEl>
                                          <p:spTgt spid="1026"/>
                                        </p:tgtEl>
                                        <p:attrNameLst>
                                          <p:attrName>ppt_x</p:attrName>
                                        </p:attrNameLst>
                                      </p:cBhvr>
                                      <p:tavLst>
                                        <p:tav tm="0">
                                          <p:val>
                                            <p:strVal val="#ppt_x"/>
                                          </p:val>
                                        </p:tav>
                                        <p:tav tm="100000">
                                          <p:val>
                                            <p:strVal val="#ppt_x"/>
                                          </p:val>
                                        </p:tav>
                                      </p:tavLst>
                                    </p:anim>
                                    <p:anim calcmode="lin" valueType="num">
                                      <p:cBhvr additive="base">
                                        <p:cTn id="14"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27"/>
                                        </p:tgtEl>
                                        <p:attrNameLst>
                                          <p:attrName>style.visibility</p:attrName>
                                        </p:attrNameLst>
                                      </p:cBhvr>
                                      <p:to>
                                        <p:strVal val="visible"/>
                                      </p:to>
                                    </p:set>
                                    <p:anim calcmode="lin" valueType="num">
                                      <p:cBhvr additive="base">
                                        <p:cTn id="19" dur="500" fill="hold"/>
                                        <p:tgtEl>
                                          <p:spTgt spid="1027"/>
                                        </p:tgtEl>
                                        <p:attrNameLst>
                                          <p:attrName>ppt_x</p:attrName>
                                        </p:attrNameLst>
                                      </p:cBhvr>
                                      <p:tavLst>
                                        <p:tav tm="0">
                                          <p:val>
                                            <p:strVal val="#ppt_x"/>
                                          </p:val>
                                        </p:tav>
                                        <p:tav tm="100000">
                                          <p:val>
                                            <p:strVal val="#ppt_x"/>
                                          </p:val>
                                        </p:tav>
                                      </p:tavLst>
                                    </p:anim>
                                    <p:anim calcmode="lin" valueType="num">
                                      <p:cBhvr additive="base">
                                        <p:cTn id="20"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71472" y="0"/>
            <a:ext cx="8229600" cy="714356"/>
          </a:xfrm>
        </p:spPr>
        <p:txBody>
          <a:bodyPr>
            <a:normAutofit fontScale="90000"/>
          </a:bodyPr>
          <a:lstStyle/>
          <a:p>
            <a:r>
              <a:rPr lang="ru-RU" dirty="0" smtClean="0"/>
              <a:t>Литература</a:t>
            </a:r>
            <a:endParaRPr lang="ru-RU" dirty="0"/>
          </a:p>
        </p:txBody>
      </p:sp>
      <p:sp>
        <p:nvSpPr>
          <p:cNvPr id="5" name="Содержимое 4"/>
          <p:cNvSpPr>
            <a:spLocks noGrp="1"/>
          </p:cNvSpPr>
          <p:nvPr>
            <p:ph sz="quarter" idx="1"/>
          </p:nvPr>
        </p:nvSpPr>
        <p:spPr>
          <a:xfrm>
            <a:off x="0" y="857208"/>
            <a:ext cx="9001156" cy="6000792"/>
          </a:xfrm>
        </p:spPr>
        <p:txBody>
          <a:bodyPr>
            <a:normAutofit fontScale="92500" lnSpcReduction="10000"/>
          </a:bodyPr>
          <a:lstStyle/>
          <a:p>
            <a:pPr lvl="0">
              <a:buFont typeface="+mj-lt"/>
              <a:buAutoNum type="arabicPeriod"/>
            </a:pPr>
            <a:r>
              <a:rPr lang="ru-RU" sz="1800" dirty="0" err="1" smtClean="0"/>
              <a:t>Гутник</a:t>
            </a:r>
            <a:r>
              <a:rPr lang="ru-RU" sz="1800" dirty="0" smtClean="0"/>
              <a:t>, Е. М., Физика. 7 класс. Учебник для общеобразовательных школ / Е. М. </a:t>
            </a:r>
            <a:r>
              <a:rPr lang="ru-RU" sz="1800" dirty="0" err="1" smtClean="0"/>
              <a:t>Гутник</a:t>
            </a:r>
            <a:r>
              <a:rPr lang="ru-RU" sz="1800" dirty="0" smtClean="0"/>
              <a:t>, А. В. </a:t>
            </a:r>
            <a:r>
              <a:rPr lang="ru-RU" sz="1800" dirty="0" err="1" smtClean="0"/>
              <a:t>Перышкин</a:t>
            </a:r>
            <a:r>
              <a:rPr lang="ru-RU" sz="1800" dirty="0" smtClean="0"/>
              <a:t>. - М.: Дрофа, 2009. – 302 с.</a:t>
            </a:r>
          </a:p>
          <a:p>
            <a:pPr lvl="0">
              <a:buFont typeface="+mj-lt"/>
              <a:buAutoNum type="arabicPeriod"/>
            </a:pPr>
            <a:r>
              <a:rPr lang="ru-RU" sz="1800" dirty="0" smtClean="0"/>
              <a:t>Зорин, Н.И. ГИА 2010. Физика. Тренировочные задания: 9 класс / Н.И. Зорин. – М.: </a:t>
            </a:r>
            <a:r>
              <a:rPr lang="ru-RU" sz="1800" dirty="0" err="1" smtClean="0"/>
              <a:t>Эксмо</a:t>
            </a:r>
            <a:r>
              <a:rPr lang="ru-RU" sz="1800" dirty="0" smtClean="0"/>
              <a:t>, 2010. – 112 с. – (Государственная (итоговая) аттестация (в новой форме).</a:t>
            </a:r>
          </a:p>
          <a:p>
            <a:pPr lvl="0">
              <a:buFont typeface="+mj-lt"/>
              <a:buAutoNum type="arabicPeriod"/>
            </a:pPr>
            <a:r>
              <a:rPr lang="ru-RU" sz="1800" dirty="0" err="1" smtClean="0"/>
              <a:t>Кабардин</a:t>
            </a:r>
            <a:r>
              <a:rPr lang="ru-RU" sz="1800" dirty="0" smtClean="0"/>
              <a:t>, О.Ф. Физика. 9 </a:t>
            </a:r>
            <a:r>
              <a:rPr lang="ru-RU" sz="1800" dirty="0" err="1" smtClean="0"/>
              <a:t>кл</a:t>
            </a:r>
            <a:r>
              <a:rPr lang="ru-RU" sz="1800" dirty="0" smtClean="0"/>
              <a:t>.: сборник тестовых заданий для подготовки к итоговой аттестации за курс основной школы / О.Ф. </a:t>
            </a:r>
            <a:r>
              <a:rPr lang="ru-RU" sz="1800" dirty="0" err="1" smtClean="0"/>
              <a:t>Кабардин</a:t>
            </a:r>
            <a:r>
              <a:rPr lang="ru-RU" sz="1800" dirty="0" smtClean="0"/>
              <a:t>. – М.: Дрофа, 2008. – 219 с;</a:t>
            </a:r>
          </a:p>
          <a:p>
            <a:pPr lvl="0">
              <a:buFont typeface="+mj-lt"/>
              <a:buAutoNum type="arabicPeriod"/>
            </a:pPr>
            <a:r>
              <a:rPr lang="ru-RU" sz="1800" dirty="0" smtClean="0"/>
              <a:t>МЕХАНИЧЕСКАЯ МОЩНОСТЬ. </a:t>
            </a:r>
            <a:r>
              <a:rPr lang="ru-RU" sz="1800" dirty="0" err="1" smtClean="0"/>
              <a:t>Класс!ная</a:t>
            </a:r>
            <a:r>
              <a:rPr lang="ru-RU" sz="1800" dirty="0" smtClean="0"/>
              <a:t> физика для любознательных . /[Электронный ресурс]// </a:t>
            </a:r>
            <a:r>
              <a:rPr lang="ru-RU" sz="1800" u="sng" dirty="0" smtClean="0">
                <a:hlinkClick r:id="rId2"/>
              </a:rPr>
              <a:t>http://class-fizika.narod.ru/7_moshnost.htm</a:t>
            </a:r>
            <a:endParaRPr lang="ru-RU" sz="1800" dirty="0" smtClean="0"/>
          </a:p>
          <a:p>
            <a:pPr lvl="0">
              <a:buFont typeface="+mj-lt"/>
              <a:buAutoNum type="arabicPeriod"/>
            </a:pPr>
            <a:r>
              <a:rPr lang="ru-RU" sz="1800" dirty="0" smtClean="0"/>
              <a:t>МЕХАНИЧЕСКАЯ РАБОТА. </a:t>
            </a:r>
            <a:r>
              <a:rPr lang="ru-RU" sz="1800" dirty="0" err="1" smtClean="0"/>
              <a:t>Класс!ная</a:t>
            </a:r>
            <a:r>
              <a:rPr lang="ru-RU" sz="1800" dirty="0" smtClean="0"/>
              <a:t> физика для любознательных . /[Электронный ресурс]// </a:t>
            </a:r>
            <a:r>
              <a:rPr lang="ru-RU" sz="1800" u="sng" dirty="0" smtClean="0">
                <a:hlinkClick r:id="rId3"/>
              </a:rPr>
              <a:t>http://class-fizika.narod.ru/7_rabota.htm</a:t>
            </a:r>
            <a:endParaRPr lang="ru-RU" sz="1800" dirty="0" smtClean="0"/>
          </a:p>
          <a:p>
            <a:pPr lvl="0">
              <a:buFont typeface="+mj-lt"/>
              <a:buAutoNum type="arabicPeriod"/>
            </a:pPr>
            <a:r>
              <a:rPr lang="ru-RU" sz="1800" dirty="0" err="1" smtClean="0"/>
              <a:t>Перышкин</a:t>
            </a:r>
            <a:r>
              <a:rPr lang="ru-RU" sz="1800" dirty="0" smtClean="0"/>
              <a:t>, А. В., Физика. 8 класс. Учебник для общеобразовательных школ / А. В. </a:t>
            </a:r>
            <a:r>
              <a:rPr lang="ru-RU" sz="1800" dirty="0" err="1" smtClean="0"/>
              <a:t>Перышкин</a:t>
            </a:r>
            <a:r>
              <a:rPr lang="ru-RU" sz="1800" dirty="0" smtClean="0"/>
              <a:t>. - М.: Дрофа, 2009. – 196 с.</a:t>
            </a:r>
          </a:p>
          <a:p>
            <a:pPr lvl="0">
              <a:buFont typeface="+mj-lt"/>
              <a:buAutoNum type="arabicPeriod"/>
            </a:pPr>
            <a:r>
              <a:rPr lang="ru-RU" sz="1800" dirty="0" smtClean="0"/>
              <a:t>Работа силы. Мощность. Механика. Физика. /[Электронный ресурс]// </a:t>
            </a:r>
            <a:r>
              <a:rPr lang="ru-RU" sz="1800" u="sng" dirty="0" smtClean="0">
                <a:hlinkClick r:id="rId4"/>
              </a:rPr>
              <a:t>http://lyc.zelenogorsk.ru/project/2008/ikt/zavarigina/page11.html</a:t>
            </a:r>
            <a:endParaRPr lang="ru-RU" sz="1800" dirty="0" smtClean="0"/>
          </a:p>
          <a:p>
            <a:pPr lvl="0">
              <a:buFont typeface="+mj-lt"/>
              <a:buAutoNum type="arabicPeriod"/>
            </a:pPr>
            <a:r>
              <a:rPr lang="ru-RU" sz="1800" dirty="0" smtClean="0"/>
              <a:t>Работа. Единицы работы. / Единая коллекция цифровых образовательных ресурсов / [Электронный ресурс] /</a:t>
            </a:r>
            <a:r>
              <a:rPr lang="ru-RU" sz="1800" dirty="0" err="1" smtClean="0"/>
              <a:t>http</a:t>
            </a:r>
            <a:r>
              <a:rPr lang="ru-RU" sz="1800" dirty="0" smtClean="0"/>
              <a:t>://</a:t>
            </a:r>
            <a:r>
              <a:rPr lang="ru-RU" sz="1800" dirty="0" err="1" smtClean="0"/>
              <a:t>files.school-collection.edu.ru</a:t>
            </a:r>
            <a:r>
              <a:rPr lang="ru-RU" sz="1800" dirty="0" smtClean="0"/>
              <a:t>/</a:t>
            </a:r>
            <a:r>
              <a:rPr lang="ru-RU" sz="1800" dirty="0" err="1" smtClean="0"/>
              <a:t>dlrstore</a:t>
            </a:r>
            <a:r>
              <a:rPr lang="ru-RU" sz="1800" dirty="0" smtClean="0"/>
              <a:t>/669b525f-e921-11dc-95ff-0800200c9a66/5_1.sw</a:t>
            </a:r>
          </a:p>
          <a:p>
            <a:pPr lvl="0">
              <a:buFont typeface="+mj-lt"/>
              <a:buAutoNum type="arabicPeriod"/>
            </a:pPr>
            <a:r>
              <a:rPr lang="ru-RU" sz="1800" dirty="0" smtClean="0"/>
              <a:t>Федеральный институт педагогических измерений. Контрольные измерительные материалы (КИМ) Физика </a:t>
            </a:r>
            <a:r>
              <a:rPr lang="ru-RU" sz="1800" u="sng" dirty="0" smtClean="0">
                <a:hlinkClick r:id="rId5"/>
              </a:rPr>
              <a:t>ГИА-9 2010 г.</a:t>
            </a:r>
            <a:r>
              <a:rPr lang="ru-RU" sz="1800" dirty="0" smtClean="0"/>
              <a:t> / /[Электронный ресурс]// </a:t>
            </a:r>
            <a:r>
              <a:rPr lang="ru-RU" sz="1800" u="sng" dirty="0" smtClean="0">
                <a:hlinkClick r:id="rId5"/>
              </a:rPr>
              <a:t>http://fipi.ru/view/sections/214/docs/</a:t>
            </a:r>
            <a:r>
              <a:rPr lang="ru-RU" sz="1800" dirty="0" smtClean="0"/>
              <a:t>  </a:t>
            </a:r>
          </a:p>
          <a:p>
            <a:pPr lvl="0">
              <a:buFont typeface="+mj-lt"/>
              <a:buAutoNum type="arabicPeriod"/>
            </a:pPr>
            <a:r>
              <a:rPr lang="ru-RU" sz="1800" dirty="0" smtClean="0"/>
              <a:t>Федеральный институт педагогических измерений. Контрольные измерительные материалы (КИМ) Физика ЕГЭ 2001-2010//[Электронный ресурс]// </a:t>
            </a:r>
            <a:r>
              <a:rPr lang="en-US" sz="1800" u="sng" dirty="0" smtClean="0">
                <a:hlinkClick r:id="rId6"/>
              </a:rPr>
              <a:t>http</a:t>
            </a:r>
            <a:r>
              <a:rPr lang="ru-RU" sz="1800" u="sng" dirty="0" smtClean="0">
                <a:hlinkClick r:id="rId6"/>
              </a:rPr>
              <a:t>://</a:t>
            </a:r>
            <a:r>
              <a:rPr lang="en-US" sz="1800" u="sng" dirty="0" err="1" smtClean="0">
                <a:hlinkClick r:id="rId6"/>
              </a:rPr>
              <a:t>fipi</a:t>
            </a:r>
            <a:r>
              <a:rPr lang="ru-RU" sz="1800" u="sng" dirty="0" smtClean="0">
                <a:hlinkClick r:id="rId6"/>
              </a:rPr>
              <a:t>.</a:t>
            </a:r>
            <a:r>
              <a:rPr lang="en-US" sz="1800" u="sng" dirty="0" err="1" smtClean="0">
                <a:hlinkClick r:id="rId6"/>
              </a:rPr>
              <a:t>ru</a:t>
            </a:r>
            <a:r>
              <a:rPr lang="ru-RU" sz="1800" u="sng" dirty="0" smtClean="0">
                <a:hlinkClick r:id="rId6"/>
              </a:rPr>
              <a:t>/</a:t>
            </a:r>
            <a:r>
              <a:rPr lang="en-US" sz="1800" u="sng" dirty="0" smtClean="0">
                <a:hlinkClick r:id="rId6"/>
              </a:rPr>
              <a:t>view</a:t>
            </a:r>
            <a:r>
              <a:rPr lang="ru-RU" sz="1800" u="sng" dirty="0" smtClean="0">
                <a:hlinkClick r:id="rId6"/>
              </a:rPr>
              <a:t>/</a:t>
            </a:r>
            <a:r>
              <a:rPr lang="en-US" sz="1800" u="sng" dirty="0" smtClean="0">
                <a:hlinkClick r:id="rId6"/>
              </a:rPr>
              <a:t>sections</a:t>
            </a:r>
            <a:r>
              <a:rPr lang="ru-RU" sz="1800" u="sng" dirty="0" smtClean="0">
                <a:hlinkClick r:id="rId6"/>
              </a:rPr>
              <a:t>/92/</a:t>
            </a:r>
            <a:r>
              <a:rPr lang="en-US" sz="1800" u="sng" dirty="0" smtClean="0">
                <a:hlinkClick r:id="rId6"/>
              </a:rPr>
              <a:t>docs</a:t>
            </a:r>
            <a:r>
              <a:rPr lang="ru-RU" sz="1800" u="sng" dirty="0" smtClean="0">
                <a:hlinkClick r:id="rId6"/>
              </a:rPr>
              <a:t>/</a:t>
            </a:r>
            <a:r>
              <a:rPr lang="ru-RU" sz="1800" dirty="0" smtClean="0"/>
              <a:t> </a:t>
            </a:r>
            <a:endParaRPr lang="ru-RU"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500166" y="1214422"/>
            <a:ext cx="7286676" cy="4214842"/>
          </a:xfrm>
        </p:spPr>
        <p:txBody>
          <a:bodyPr>
            <a:normAutofit/>
          </a:bodyPr>
          <a:lstStyle/>
          <a:p>
            <a:pPr marL="895350" indent="-868363" algn="l">
              <a:buFont typeface="Arial" pitchFamily="34" charset="0"/>
              <a:buChar char="•"/>
            </a:pPr>
            <a:r>
              <a:rPr lang="ru-RU" dirty="0" smtClean="0"/>
              <a:t>повторение основных понятий и формул, связанных с  механической работой и мощностью, а также на примерах типовых задач в соответствии с кодификатором ГИА и планом демонстрационного варианта экзаменационной работы</a:t>
            </a:r>
          </a:p>
          <a:p>
            <a:pPr marL="895350" indent="-868363"/>
            <a:endParaRPr lang="ru-RU" dirty="0"/>
          </a:p>
        </p:txBody>
      </p:sp>
      <p:sp>
        <p:nvSpPr>
          <p:cNvPr id="2" name="Заголовок 1"/>
          <p:cNvSpPr>
            <a:spLocks noGrp="1"/>
          </p:cNvSpPr>
          <p:nvPr>
            <p:ph type="ctrTitle"/>
          </p:nvPr>
        </p:nvSpPr>
        <p:spPr>
          <a:xfrm>
            <a:off x="785786" y="357166"/>
            <a:ext cx="2428892" cy="928694"/>
          </a:xfrm>
        </p:spPr>
        <p:txBody>
          <a:bodyPr>
            <a:normAutofit/>
          </a:bodyPr>
          <a:lstStyle/>
          <a:p>
            <a:pPr marL="809625" indent="-809625" algn="l">
              <a:tabLst>
                <a:tab pos="895350" algn="l"/>
              </a:tabLst>
            </a:pPr>
            <a:r>
              <a:rPr lang="ru-RU" sz="3200" dirty="0" smtClean="0"/>
              <a:t>Цель:</a:t>
            </a:r>
            <a:endParaRPr lang="ru-RU" sz="32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Примеры работы</a:t>
            </a:r>
            <a:endParaRPr lang="ru-RU" dirty="0"/>
          </a:p>
        </p:txBody>
      </p:sp>
      <p:sp>
        <p:nvSpPr>
          <p:cNvPr id="3" name="Содержимое 2"/>
          <p:cNvSpPr>
            <a:spLocks noGrp="1"/>
          </p:cNvSpPr>
          <p:nvPr>
            <p:ph idx="1"/>
          </p:nvPr>
        </p:nvSpPr>
        <p:spPr>
          <a:xfrm>
            <a:off x="500034" y="1214422"/>
            <a:ext cx="8115328" cy="1328734"/>
          </a:xfrm>
        </p:spPr>
        <p:txBody>
          <a:bodyPr>
            <a:normAutofit fontScale="92500" lnSpcReduction="10000"/>
          </a:bodyPr>
          <a:lstStyle/>
          <a:p>
            <a:r>
              <a:rPr lang="ru-RU" dirty="0" smtClean="0"/>
              <a:t>В обыденной жизни словом «работа» мы называем различные действия человека или устройства</a:t>
            </a:r>
            <a:endParaRPr lang="ru-RU" dirty="0"/>
          </a:p>
        </p:txBody>
      </p:sp>
      <p:pic>
        <p:nvPicPr>
          <p:cNvPr id="1026" name="Picture 2"/>
          <p:cNvPicPr>
            <a:picLocks noChangeAspect="1" noChangeArrowheads="1"/>
          </p:cNvPicPr>
          <p:nvPr/>
        </p:nvPicPr>
        <p:blipFill>
          <a:blip r:embed="rId2"/>
          <a:srcRect/>
          <a:stretch>
            <a:fillRect/>
          </a:stretch>
        </p:blipFill>
        <p:spPr bwMode="auto">
          <a:xfrm>
            <a:off x="214282" y="3857628"/>
            <a:ext cx="1603181" cy="2638419"/>
          </a:xfrm>
          <a:prstGeom prst="rect">
            <a:avLst/>
          </a:prstGeom>
          <a:noFill/>
          <a:ln w="9525">
            <a:noFill/>
            <a:miter lim="800000"/>
            <a:headEnd/>
            <a:tailEnd/>
          </a:ln>
          <a:effectLst/>
        </p:spPr>
      </p:pic>
      <p:pic>
        <p:nvPicPr>
          <p:cNvPr id="1027" name="Picture 3"/>
          <p:cNvPicPr>
            <a:picLocks noChangeAspect="1" noChangeArrowheads="1"/>
          </p:cNvPicPr>
          <p:nvPr/>
        </p:nvPicPr>
        <p:blipFill>
          <a:blip r:embed="rId3"/>
          <a:srcRect/>
          <a:stretch>
            <a:fillRect/>
          </a:stretch>
        </p:blipFill>
        <p:spPr bwMode="auto">
          <a:xfrm>
            <a:off x="5357818" y="3786190"/>
            <a:ext cx="3626548" cy="2709859"/>
          </a:xfrm>
          <a:prstGeom prst="rect">
            <a:avLst/>
          </a:prstGeom>
          <a:noFill/>
          <a:ln w="9525">
            <a:noFill/>
            <a:miter lim="800000"/>
            <a:headEnd/>
            <a:tailEnd/>
          </a:ln>
          <a:effectLst/>
        </p:spPr>
      </p:pic>
      <p:sp>
        <p:nvSpPr>
          <p:cNvPr id="6" name="Овальная выноска 5"/>
          <p:cNvSpPr/>
          <p:nvPr/>
        </p:nvSpPr>
        <p:spPr>
          <a:xfrm>
            <a:off x="285720" y="2786058"/>
            <a:ext cx="2214578" cy="857256"/>
          </a:xfrm>
          <a:prstGeom prst="wedgeEllipseCallout">
            <a:avLst>
              <a:gd name="adj1" fmla="val 32038"/>
              <a:gd name="adj2" fmla="val -8709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Работает учитель</a:t>
            </a:r>
            <a:endParaRPr lang="ru-RU" sz="2400" dirty="0"/>
          </a:p>
        </p:txBody>
      </p:sp>
      <p:sp>
        <p:nvSpPr>
          <p:cNvPr id="7" name="Овальная выноска 6"/>
          <p:cNvSpPr/>
          <p:nvPr/>
        </p:nvSpPr>
        <p:spPr>
          <a:xfrm>
            <a:off x="2143108" y="3143248"/>
            <a:ext cx="2214578" cy="857256"/>
          </a:xfrm>
          <a:prstGeom prst="wedgeEllipseCallout">
            <a:avLst>
              <a:gd name="adj1" fmla="val 7365"/>
              <a:gd name="adj2" fmla="val -15473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Работает врач</a:t>
            </a:r>
            <a:endParaRPr lang="ru-RU" sz="2400" dirty="0"/>
          </a:p>
        </p:txBody>
      </p:sp>
      <p:sp>
        <p:nvSpPr>
          <p:cNvPr id="8" name="Овальная выноска 7"/>
          <p:cNvSpPr/>
          <p:nvPr/>
        </p:nvSpPr>
        <p:spPr>
          <a:xfrm>
            <a:off x="3500430" y="2428868"/>
            <a:ext cx="2214578" cy="857256"/>
          </a:xfrm>
          <a:prstGeom prst="wedgeEllipseCallout">
            <a:avLst>
              <a:gd name="adj1" fmla="val -1699"/>
              <a:gd name="adj2" fmla="val -8058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Работает грузчик</a:t>
            </a:r>
            <a:endParaRPr lang="ru-RU" sz="2400" dirty="0"/>
          </a:p>
        </p:txBody>
      </p:sp>
      <p:sp>
        <p:nvSpPr>
          <p:cNvPr id="9" name="Овальная выноска 8"/>
          <p:cNvSpPr/>
          <p:nvPr/>
        </p:nvSpPr>
        <p:spPr>
          <a:xfrm>
            <a:off x="5000628" y="3000372"/>
            <a:ext cx="2714644" cy="857256"/>
          </a:xfrm>
          <a:prstGeom prst="wedgeEllipseCallout">
            <a:avLst>
              <a:gd name="adj1" fmla="val -21748"/>
              <a:gd name="adj2" fmla="val -1495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Работает холодильник</a:t>
            </a:r>
            <a:endParaRPr lang="ru-RU" sz="2400" dirty="0"/>
          </a:p>
        </p:txBody>
      </p:sp>
      <p:sp>
        <p:nvSpPr>
          <p:cNvPr id="10" name="Овальная выноска 9"/>
          <p:cNvSpPr/>
          <p:nvPr/>
        </p:nvSpPr>
        <p:spPr>
          <a:xfrm>
            <a:off x="6429388" y="2357430"/>
            <a:ext cx="2571736" cy="785818"/>
          </a:xfrm>
          <a:prstGeom prst="wedgeEllipseCallout">
            <a:avLst>
              <a:gd name="adj1" fmla="val -33129"/>
              <a:gd name="adj2" fmla="val -7041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t>Работает компьютер</a:t>
            </a:r>
            <a:endParaRPr lang="ru-RU" sz="2400" dirty="0"/>
          </a:p>
        </p:txBody>
      </p:sp>
      <p:sp>
        <p:nvSpPr>
          <p:cNvPr id="11" name="Овальная выноска 10"/>
          <p:cNvSpPr/>
          <p:nvPr/>
        </p:nvSpPr>
        <p:spPr>
          <a:xfrm>
            <a:off x="0" y="2285992"/>
            <a:ext cx="9144000" cy="1714512"/>
          </a:xfrm>
          <a:prstGeom prst="wedgeEllipseCallout">
            <a:avLst>
              <a:gd name="adj1" fmla="val -6667"/>
              <a:gd name="adj2" fmla="val -63973"/>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C00000"/>
                </a:solidFill>
              </a:rPr>
              <a:t>В физике </a:t>
            </a:r>
            <a:r>
              <a:rPr lang="ru-RU" sz="3200" b="1" dirty="0" smtClean="0">
                <a:solidFill>
                  <a:schemeClr val="accent1">
                    <a:lumMod val="75000"/>
                  </a:schemeClr>
                </a:solidFill>
              </a:rPr>
              <a:t>понятие «работа» </a:t>
            </a:r>
            <a:r>
              <a:rPr lang="ru-RU" sz="3200" b="1" dirty="0" smtClean="0">
                <a:solidFill>
                  <a:srgbClr val="C00000"/>
                </a:solidFill>
              </a:rPr>
              <a:t>по смыслу</a:t>
            </a:r>
            <a:r>
              <a:rPr lang="ru-RU" sz="3200" b="1" dirty="0" smtClean="0">
                <a:solidFill>
                  <a:schemeClr val="accent1">
                    <a:lumMod val="75000"/>
                  </a:schemeClr>
                </a:solidFill>
              </a:rPr>
              <a:t> </a:t>
            </a:r>
            <a:r>
              <a:rPr lang="ru-RU" sz="3200" b="1" dirty="0" smtClean="0">
                <a:solidFill>
                  <a:srgbClr val="C00000"/>
                </a:solidFill>
              </a:rPr>
              <a:t>отличается</a:t>
            </a:r>
            <a:r>
              <a:rPr lang="ru-RU" sz="3200" b="1" dirty="0" smtClean="0">
                <a:solidFill>
                  <a:schemeClr val="accent1">
                    <a:lumMod val="75000"/>
                  </a:schemeClr>
                </a:solidFill>
              </a:rPr>
              <a:t> от привычного!</a:t>
            </a:r>
            <a:endParaRPr lang="ru-RU" sz="3200" b="1" dirty="0">
              <a:solidFill>
                <a:schemeClr val="accent1">
                  <a:lumMod val="75000"/>
                </a:schemeClr>
              </a:solidFill>
            </a:endParaRPr>
          </a:p>
        </p:txBody>
      </p:sp>
      <p:pic>
        <p:nvPicPr>
          <p:cNvPr id="12" name="Picture 183" descr="MPj04117470000[1]"/>
          <p:cNvPicPr>
            <a:picLocks noChangeAspect="1" noChangeArrowheads="1"/>
          </p:cNvPicPr>
          <p:nvPr/>
        </p:nvPicPr>
        <p:blipFill>
          <a:blip r:embed="rId4"/>
          <a:srcRect/>
          <a:stretch>
            <a:fillRect/>
          </a:stretch>
        </p:blipFill>
        <p:spPr bwMode="auto">
          <a:xfrm>
            <a:off x="1857356" y="4143380"/>
            <a:ext cx="1873250" cy="2349500"/>
          </a:xfrm>
          <a:prstGeom prst="rect">
            <a:avLst/>
          </a:prstGeom>
          <a:noFill/>
        </p:spPr>
      </p:pic>
      <p:pic>
        <p:nvPicPr>
          <p:cNvPr id="14" name="Picture 16"/>
          <p:cNvPicPr>
            <a:picLocks noChangeAspect="1" noChangeArrowheads="1"/>
          </p:cNvPicPr>
          <p:nvPr/>
        </p:nvPicPr>
        <p:blipFill>
          <a:blip r:embed="rId5"/>
          <a:srcRect/>
          <a:stretch>
            <a:fillRect/>
          </a:stretch>
        </p:blipFill>
        <p:spPr bwMode="auto">
          <a:xfrm>
            <a:off x="3500430" y="5072074"/>
            <a:ext cx="2303463" cy="1411288"/>
          </a:xfrm>
          <a:prstGeom prst="rect">
            <a:avLst/>
          </a:prstGeom>
          <a:noFill/>
          <a:ln w="9525">
            <a:noFill/>
            <a:miter lim="800000"/>
            <a:headEnd/>
            <a:tailEnd/>
          </a:ln>
          <a:effectLst/>
        </p:spPr>
      </p:pic>
      <p:pic>
        <p:nvPicPr>
          <p:cNvPr id="1029" name="Picture 5" descr="http://class-fizika.narod.ru/7_class/7_rabota/baby18.gif"/>
          <p:cNvPicPr>
            <a:picLocks noChangeAspect="1" noChangeArrowheads="1" noCrop="1"/>
          </p:cNvPicPr>
          <p:nvPr/>
        </p:nvPicPr>
        <p:blipFill>
          <a:blip r:embed="rId6"/>
          <a:srcRect/>
          <a:stretch>
            <a:fillRect/>
          </a:stretch>
        </p:blipFill>
        <p:spPr bwMode="auto">
          <a:xfrm>
            <a:off x="214282" y="142852"/>
            <a:ext cx="419100" cy="600076"/>
          </a:xfrm>
          <a:prstGeom prst="rect">
            <a:avLst/>
          </a:prstGeom>
          <a:noFill/>
        </p:spPr>
      </p:pic>
      <p:pic>
        <p:nvPicPr>
          <p:cNvPr id="1031" name="Picture 7" descr="http://class-fizika.narod.ru/7_class/7_rabota/baby16_1.gif"/>
          <p:cNvPicPr>
            <a:picLocks noChangeAspect="1" noChangeArrowheads="1" noCrop="1"/>
          </p:cNvPicPr>
          <p:nvPr/>
        </p:nvPicPr>
        <p:blipFill>
          <a:blip r:embed="rId7"/>
          <a:srcRect/>
          <a:stretch>
            <a:fillRect/>
          </a:stretch>
        </p:blipFill>
        <p:spPr bwMode="auto">
          <a:xfrm>
            <a:off x="8358214" y="285728"/>
            <a:ext cx="523875" cy="809626"/>
          </a:xfrm>
          <a:prstGeom prst="rect">
            <a:avLst/>
          </a:prstGeom>
          <a:noFill/>
        </p:spPr>
      </p:pic>
      <p:sp>
        <p:nvSpPr>
          <p:cNvPr id="17" name="Овальная выноска 16"/>
          <p:cNvSpPr/>
          <p:nvPr/>
        </p:nvSpPr>
        <p:spPr>
          <a:xfrm>
            <a:off x="928662" y="142852"/>
            <a:ext cx="2276460" cy="428628"/>
          </a:xfrm>
          <a:prstGeom prst="wedgeEllipseCallout">
            <a:avLst>
              <a:gd name="adj1" fmla="val -64469"/>
              <a:gd name="adj2" fmla="val -32754"/>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C00000"/>
                </a:solidFill>
              </a:rPr>
              <a:t>Я думаю</a:t>
            </a:r>
            <a:endParaRPr lang="ru-RU" sz="2400" b="1" dirty="0">
              <a:solidFill>
                <a:schemeClr val="accent1">
                  <a:lumMod val="75000"/>
                </a:schemeClr>
              </a:solidFill>
            </a:endParaRPr>
          </a:p>
        </p:txBody>
      </p:sp>
      <p:sp>
        <p:nvSpPr>
          <p:cNvPr id="18" name="Овальная выноска 17"/>
          <p:cNvSpPr/>
          <p:nvPr/>
        </p:nvSpPr>
        <p:spPr>
          <a:xfrm>
            <a:off x="6000760" y="214290"/>
            <a:ext cx="2276460" cy="428628"/>
          </a:xfrm>
          <a:prstGeom prst="wedgeEllipseCallout">
            <a:avLst>
              <a:gd name="adj1" fmla="val 53095"/>
              <a:gd name="adj2" fmla="val 66107"/>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C00000"/>
                </a:solidFill>
              </a:rPr>
              <a:t>Я иду</a:t>
            </a:r>
            <a:endParaRPr lang="ru-RU" sz="2400" b="1" dirty="0">
              <a:solidFill>
                <a:schemeClr val="accent1">
                  <a:lumMod val="75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026"/>
                                        </p:tgtEl>
                                        <p:attrNameLst>
                                          <p:attrName>style.visibility</p:attrName>
                                        </p:attrNameLst>
                                      </p:cBhvr>
                                      <p:to>
                                        <p:strVal val="visible"/>
                                      </p:to>
                                    </p:set>
                                    <p:anim calcmode="lin" valueType="num">
                                      <p:cBhvr additive="base">
                                        <p:cTn id="32" dur="500" fill="hold"/>
                                        <p:tgtEl>
                                          <p:spTgt spid="1026"/>
                                        </p:tgtEl>
                                        <p:attrNameLst>
                                          <p:attrName>ppt_x</p:attrName>
                                        </p:attrNameLst>
                                      </p:cBhvr>
                                      <p:tavLst>
                                        <p:tav tm="0">
                                          <p:val>
                                            <p:strVal val="#ppt_x"/>
                                          </p:val>
                                        </p:tav>
                                        <p:tav tm="100000">
                                          <p:val>
                                            <p:strVal val="#ppt_x"/>
                                          </p:val>
                                        </p:tav>
                                      </p:tavLst>
                                    </p:anim>
                                    <p:anim calcmode="lin" valueType="num">
                                      <p:cBhvr additive="base">
                                        <p:cTn id="3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20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0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1027"/>
                                        </p:tgtEl>
                                        <p:attrNameLst>
                                          <p:attrName>style.visibility</p:attrName>
                                        </p:attrNameLst>
                                      </p:cBhvr>
                                      <p:to>
                                        <p:strVal val="visible"/>
                                      </p:to>
                                    </p:set>
                                    <p:anim calcmode="lin" valueType="num">
                                      <p:cBhvr additive="base">
                                        <p:cTn id="48" dur="500" fill="hold"/>
                                        <p:tgtEl>
                                          <p:spTgt spid="1027"/>
                                        </p:tgtEl>
                                        <p:attrNameLst>
                                          <p:attrName>ppt_x</p:attrName>
                                        </p:attrNameLst>
                                      </p:cBhvr>
                                      <p:tavLst>
                                        <p:tav tm="0">
                                          <p:val>
                                            <p:strVal val="#ppt_x"/>
                                          </p:val>
                                        </p:tav>
                                        <p:tav tm="100000">
                                          <p:val>
                                            <p:strVal val="#ppt_x"/>
                                          </p:val>
                                        </p:tav>
                                      </p:tavLst>
                                    </p:anim>
                                    <p:anim calcmode="lin" valueType="num">
                                      <p:cBhvr additive="base">
                                        <p:cTn id="49"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Механическая работа</a:t>
            </a:r>
            <a:endParaRPr lang="ru-RU" dirty="0"/>
          </a:p>
        </p:txBody>
      </p:sp>
      <p:sp>
        <p:nvSpPr>
          <p:cNvPr id="3" name="Содержимое 2"/>
          <p:cNvSpPr>
            <a:spLocks noGrp="1"/>
          </p:cNvSpPr>
          <p:nvPr>
            <p:ph idx="1"/>
          </p:nvPr>
        </p:nvSpPr>
        <p:spPr>
          <a:xfrm>
            <a:off x="0" y="3500438"/>
            <a:ext cx="9144000" cy="3357562"/>
          </a:xfrm>
        </p:spPr>
        <p:txBody>
          <a:bodyPr>
            <a:normAutofit/>
          </a:bodyPr>
          <a:lstStyle/>
          <a:p>
            <a:r>
              <a:rPr lang="ru-RU" sz="2400" b="1" dirty="0" smtClean="0">
                <a:solidFill>
                  <a:srgbClr val="C00000"/>
                </a:solidFill>
              </a:rPr>
              <a:t>Механическая работа </a:t>
            </a:r>
            <a:r>
              <a:rPr lang="ru-RU" sz="2400" b="1" dirty="0" smtClean="0"/>
              <a:t>– </a:t>
            </a:r>
            <a:r>
              <a:rPr lang="ru-RU" sz="2400" dirty="0" smtClean="0"/>
              <a:t>это процесс </a:t>
            </a:r>
            <a:r>
              <a:rPr lang="ru-RU" sz="2400" b="1" dirty="0" smtClean="0"/>
              <a:t>перемещения</a:t>
            </a:r>
            <a:r>
              <a:rPr lang="ru-RU" sz="2400" dirty="0" smtClean="0"/>
              <a:t> под действием </a:t>
            </a:r>
            <a:r>
              <a:rPr lang="ru-RU" sz="2400" b="1" dirty="0" smtClean="0"/>
              <a:t>силы</a:t>
            </a:r>
            <a:r>
              <a:rPr lang="ru-RU" sz="2400" dirty="0" smtClean="0"/>
              <a:t>.</a:t>
            </a:r>
          </a:p>
          <a:p>
            <a:r>
              <a:rPr lang="ru-RU" sz="2400" b="1" dirty="0" smtClean="0">
                <a:solidFill>
                  <a:srgbClr val="C00000"/>
                </a:solidFill>
              </a:rPr>
              <a:t>Механическая работа</a:t>
            </a:r>
            <a:r>
              <a:rPr lang="ru-RU" sz="2400" dirty="0" smtClean="0"/>
              <a:t> - физическая величина, равная </a:t>
            </a:r>
            <a:r>
              <a:rPr lang="ru-RU" sz="2400" b="1" dirty="0" smtClean="0"/>
              <a:t>произведению</a:t>
            </a:r>
            <a:r>
              <a:rPr lang="ru-RU" sz="2400" dirty="0" smtClean="0"/>
              <a:t> </a:t>
            </a:r>
            <a:r>
              <a:rPr lang="ru-RU" sz="2400" b="1" dirty="0" smtClean="0">
                <a:solidFill>
                  <a:srgbClr val="C00000"/>
                </a:solidFill>
              </a:rPr>
              <a:t>силы</a:t>
            </a:r>
            <a:r>
              <a:rPr lang="ru-RU" sz="2400" dirty="0" smtClean="0"/>
              <a:t>, действующей на тело, на </a:t>
            </a:r>
            <a:r>
              <a:rPr lang="ru-RU" sz="2400" b="1" dirty="0" smtClean="0">
                <a:solidFill>
                  <a:srgbClr val="C00000"/>
                </a:solidFill>
              </a:rPr>
              <a:t>путь</a:t>
            </a:r>
            <a:r>
              <a:rPr lang="ru-RU" sz="2400" dirty="0" smtClean="0"/>
              <a:t>, совершенный телом под действием силы в направлении этой силы. </a:t>
            </a:r>
          </a:p>
          <a:p>
            <a:r>
              <a:rPr lang="ru-RU" sz="2400" b="1" dirty="0" smtClean="0"/>
              <a:t>Единица измерения </a:t>
            </a:r>
            <a:r>
              <a:rPr lang="ru-RU" sz="2400" dirty="0" smtClean="0"/>
              <a:t>работы</a:t>
            </a:r>
            <a:r>
              <a:rPr lang="ru-RU" sz="2400" b="1" dirty="0" smtClean="0"/>
              <a:t> – </a:t>
            </a:r>
            <a:r>
              <a:rPr lang="en-US" sz="2400" b="1" dirty="0" smtClean="0"/>
              <a:t>[</a:t>
            </a:r>
            <a:r>
              <a:rPr lang="ru-RU" sz="2400" b="1" dirty="0" smtClean="0">
                <a:solidFill>
                  <a:srgbClr val="C00000"/>
                </a:solidFill>
              </a:rPr>
              <a:t>Дж</a:t>
            </a:r>
            <a:r>
              <a:rPr lang="en-US" sz="2400" b="1" dirty="0" smtClean="0"/>
              <a:t>] = 1 H· 1 </a:t>
            </a:r>
            <a:r>
              <a:rPr lang="ru-RU" sz="2400" b="1" dirty="0" smtClean="0"/>
              <a:t>м</a:t>
            </a:r>
          </a:p>
        </p:txBody>
      </p:sp>
      <p:sp>
        <p:nvSpPr>
          <p:cNvPr id="4" name="Овальная выноска 3"/>
          <p:cNvSpPr/>
          <p:nvPr/>
        </p:nvSpPr>
        <p:spPr>
          <a:xfrm>
            <a:off x="2571736" y="1214422"/>
            <a:ext cx="1714480" cy="928694"/>
          </a:xfrm>
          <a:prstGeom prst="wedgeEllipseCallout">
            <a:avLst>
              <a:gd name="adj1" fmla="val 62277"/>
              <a:gd name="adj2" fmla="val 67308"/>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C00000"/>
                </a:solidFill>
              </a:rPr>
              <a:t>Сила</a:t>
            </a:r>
            <a:endParaRPr lang="ru-RU" sz="3200" b="1" dirty="0">
              <a:solidFill>
                <a:schemeClr val="accent1">
                  <a:lumMod val="75000"/>
                </a:schemeClr>
              </a:solidFill>
            </a:endParaRPr>
          </a:p>
        </p:txBody>
      </p:sp>
      <p:sp>
        <p:nvSpPr>
          <p:cNvPr id="5" name="Овальная выноска 4"/>
          <p:cNvSpPr/>
          <p:nvPr/>
        </p:nvSpPr>
        <p:spPr>
          <a:xfrm>
            <a:off x="4643438" y="1214422"/>
            <a:ext cx="1714480" cy="928694"/>
          </a:xfrm>
          <a:prstGeom prst="wedgeEllipseCallout">
            <a:avLst>
              <a:gd name="adj1" fmla="val -54147"/>
              <a:gd name="adj2" fmla="val 67308"/>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C00000"/>
                </a:solidFill>
              </a:rPr>
              <a:t>Путь</a:t>
            </a:r>
            <a:endParaRPr lang="ru-RU" sz="3200" b="1" dirty="0">
              <a:solidFill>
                <a:schemeClr val="accent1">
                  <a:lumMod val="75000"/>
                </a:schemeClr>
              </a:solidFill>
            </a:endParaRPr>
          </a:p>
        </p:txBody>
      </p:sp>
      <p:sp>
        <p:nvSpPr>
          <p:cNvPr id="6" name="Овальная выноска 5"/>
          <p:cNvSpPr/>
          <p:nvPr/>
        </p:nvSpPr>
        <p:spPr>
          <a:xfrm>
            <a:off x="2928926" y="2214554"/>
            <a:ext cx="3286148" cy="714380"/>
          </a:xfrm>
          <a:prstGeom prst="wedgeEllipseCallout">
            <a:avLst>
              <a:gd name="adj1" fmla="val 36911"/>
              <a:gd name="adj2" fmla="val 36089"/>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200" b="1" dirty="0" smtClean="0">
                <a:solidFill>
                  <a:srgbClr val="C00000"/>
                </a:solidFill>
              </a:rPr>
              <a:t>Работа</a:t>
            </a:r>
            <a:endParaRPr lang="ru-RU" sz="3200" b="1" dirty="0">
              <a:solidFill>
                <a:schemeClr val="accent1">
                  <a:lumMod val="75000"/>
                </a:schemeClr>
              </a:solidFill>
            </a:endParaRPr>
          </a:p>
        </p:txBody>
      </p:sp>
      <p:pic>
        <p:nvPicPr>
          <p:cNvPr id="2050" name="Picture 2" descr="H:\Ирина\ГИА\Физика\Подготовка к ГИА\1.18. Механическая работа и мощность\p86_11-4c.gif"/>
          <p:cNvPicPr>
            <a:picLocks noChangeAspect="1" noChangeArrowheads="1" noCrop="1"/>
          </p:cNvPicPr>
          <p:nvPr/>
        </p:nvPicPr>
        <p:blipFill>
          <a:blip r:embed="rId2"/>
          <a:srcRect/>
          <a:stretch>
            <a:fillRect/>
          </a:stretch>
        </p:blipFill>
        <p:spPr bwMode="auto">
          <a:xfrm>
            <a:off x="214282" y="1142984"/>
            <a:ext cx="1028700" cy="1028700"/>
          </a:xfrm>
          <a:prstGeom prst="rect">
            <a:avLst/>
          </a:prstGeom>
          <a:noFill/>
        </p:spPr>
      </p:pic>
      <p:pic>
        <p:nvPicPr>
          <p:cNvPr id="2051" name="Picture 3" descr="H:\Ирина\ГИА\Физика\Подготовка к ГИА\1.18. Механическая работа и мощность\Horse36.gif"/>
          <p:cNvPicPr>
            <a:picLocks noChangeAspect="1" noChangeArrowheads="1" noCrop="1"/>
          </p:cNvPicPr>
          <p:nvPr/>
        </p:nvPicPr>
        <p:blipFill>
          <a:blip r:embed="rId3"/>
          <a:srcRect/>
          <a:stretch>
            <a:fillRect/>
          </a:stretch>
        </p:blipFill>
        <p:spPr bwMode="auto">
          <a:xfrm>
            <a:off x="7715272" y="1142984"/>
            <a:ext cx="1143000" cy="1143000"/>
          </a:xfrm>
          <a:prstGeom prst="rect">
            <a:avLst/>
          </a:prstGeom>
          <a:noFill/>
        </p:spPr>
      </p:pic>
      <p:pic>
        <p:nvPicPr>
          <p:cNvPr id="2053" name="Picture 5" descr="http://class-fizika.narod.ru/7_class/7_rabota/lines_hor_ani_8.gif"/>
          <p:cNvPicPr>
            <a:picLocks noChangeAspect="1" noChangeArrowheads="1"/>
          </p:cNvPicPr>
          <p:nvPr/>
        </p:nvPicPr>
        <p:blipFill>
          <a:blip r:embed="rId4"/>
          <a:srcRect/>
          <a:stretch>
            <a:fillRect/>
          </a:stretch>
        </p:blipFill>
        <p:spPr bwMode="auto">
          <a:xfrm>
            <a:off x="2214546" y="3000372"/>
            <a:ext cx="3429000" cy="438151"/>
          </a:xfrm>
          <a:prstGeom prst="rect">
            <a:avLst/>
          </a:prstGeom>
          <a:noFill/>
        </p:spPr>
      </p:pic>
      <p:sp>
        <p:nvSpPr>
          <p:cNvPr id="2055" name="Rectangle 7"/>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2054" name="Picture 6"/>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214678" y="6000768"/>
            <a:ext cx="1752600" cy="695325"/>
          </a:xfrm>
          <a:prstGeom prst="rect">
            <a:avLst/>
          </a:prstGeom>
          <a:noFill/>
        </p:spPr>
      </p:pic>
      <p:sp>
        <p:nvSpPr>
          <p:cNvPr id="2056" name="Rectangle 8"/>
          <p:cNvSpPr>
            <a:spLocks noChangeArrowheads="1"/>
          </p:cNvSpPr>
          <p:nvPr/>
        </p:nvSpPr>
        <p:spPr bwMode="auto">
          <a:xfrm>
            <a:off x="0" y="1152525"/>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pic>
        <p:nvPicPr>
          <p:cNvPr id="2058" name="Picture 10" descr="http://class-fizika.narod.ru/7_class/7_rabota/01.jpg"/>
          <p:cNvPicPr>
            <a:picLocks noChangeAspect="1" noChangeArrowheads="1"/>
          </p:cNvPicPr>
          <p:nvPr/>
        </p:nvPicPr>
        <p:blipFill>
          <a:blip r:embed="rId6"/>
          <a:srcRect/>
          <a:stretch>
            <a:fillRect/>
          </a:stretch>
        </p:blipFill>
        <p:spPr bwMode="auto">
          <a:xfrm>
            <a:off x="1643042" y="1142984"/>
            <a:ext cx="4727511" cy="17859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 calcmode="lin" valueType="num">
                                      <p:cBhvr additive="base">
                                        <p:cTn id="2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 calcmode="lin" valueType="num">
                                      <p:cBhvr additive="base">
                                        <p:cTn id="2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054"/>
                                        </p:tgtEl>
                                        <p:attrNameLst>
                                          <p:attrName>style.visibility</p:attrName>
                                        </p:attrNameLst>
                                      </p:cBhvr>
                                      <p:to>
                                        <p:strVal val="visible"/>
                                      </p:to>
                                    </p:set>
                                    <p:animEffect transition="in" filter="fade">
                                      <p:cBhvr>
                                        <p:cTn id="34" dur="2000"/>
                                        <p:tgtEl>
                                          <p:spTgt spid="205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2058"/>
                                        </p:tgtEl>
                                        <p:attrNameLst>
                                          <p:attrName>style.visibility</p:attrName>
                                        </p:attrNameLst>
                                      </p:cBhvr>
                                      <p:to>
                                        <p:strVal val="visible"/>
                                      </p:to>
                                    </p:set>
                                    <p:animEffect transition="in" filter="blinds(horizontal)">
                                      <p:cBhvr>
                                        <p:cTn id="39" dur="500"/>
                                        <p:tgtEl>
                                          <p:spTgt spid="2058"/>
                                        </p:tgtEl>
                                      </p:cBhvr>
                                    </p:animEffect>
                                  </p:childTnLst>
                                </p:cTn>
                              </p:par>
                            </p:childTnLst>
                          </p:cTn>
                        </p:par>
                      </p:childTnLst>
                    </p:cTn>
                  </p:par>
                  <p:par>
                    <p:cTn id="40" fill="hold">
                      <p:stCondLst>
                        <p:cond delay="indefinite"/>
                      </p:stCondLst>
                      <p:childTnLst>
                        <p:par>
                          <p:cTn id="41" fill="hold">
                            <p:stCondLst>
                              <p:cond delay="0"/>
                            </p:stCondLst>
                            <p:childTnLst>
                              <p:par>
                                <p:cTn id="42" presetID="56" presetClass="path" presetSubtype="0" accel="50000" decel="50000" fill="hold" nodeType="clickEffect">
                                  <p:stCondLst>
                                    <p:cond delay="0"/>
                                  </p:stCondLst>
                                  <p:childTnLst>
                                    <p:animMotion origin="layout" path="M 4.16667E-6 -4.44444E-6 L 0.36753 -0.47824 " pathEditMode="relative" rAng="0" ptsTypes="AA">
                                      <p:cBhvr>
                                        <p:cTn id="43" dur="2000" fill="hold"/>
                                        <p:tgtEl>
                                          <p:spTgt spid="2054"/>
                                        </p:tgtEl>
                                        <p:attrNameLst>
                                          <p:attrName>ppt_x</p:attrName>
                                          <p:attrName>ppt_y</p:attrName>
                                        </p:attrNameLst>
                                      </p:cBhvr>
                                      <p:rCtr x="184" y="-239"/>
                                    </p:animMotion>
                                  </p:childTnLst>
                                </p:cTn>
                              </p:par>
                            </p:childTnLst>
                          </p:cTn>
                        </p:par>
                      </p:childTnLst>
                    </p:cTn>
                  </p:par>
                  <p:par>
                    <p:cTn id="44" fill="hold">
                      <p:stCondLst>
                        <p:cond delay="indefinite"/>
                      </p:stCondLst>
                      <p:childTnLst>
                        <p:par>
                          <p:cTn id="45" fill="hold">
                            <p:stCondLst>
                              <p:cond delay="0"/>
                            </p:stCondLst>
                            <p:childTnLst>
                              <p:par>
                                <p:cTn id="46" presetID="6" presetClass="emph" presetSubtype="0" fill="hold" nodeType="clickEffect">
                                  <p:stCondLst>
                                    <p:cond delay="0"/>
                                  </p:stCondLst>
                                  <p:childTnLst>
                                    <p:animScale>
                                      <p:cBhvr>
                                        <p:cTn id="47" dur="2000" fill="hold"/>
                                        <p:tgtEl>
                                          <p:spTgt spid="2054"/>
                                        </p:tgtEl>
                                      </p:cBhvr>
                                      <p:by x="150000" y="150000"/>
                                    </p:animScale>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3">
                                            <p:txEl>
                                              <p:pRg st="2" end="2"/>
                                            </p:txEl>
                                          </p:spTgt>
                                        </p:tgtEl>
                                        <p:attrNameLst>
                                          <p:attrName>style.visibility</p:attrName>
                                        </p:attrNameLst>
                                      </p:cBhvr>
                                      <p:to>
                                        <p:strVal val="visible"/>
                                      </p:to>
                                    </p:set>
                                    <p:anim calcmode="lin" valueType="num">
                                      <p:cBhvr additive="base">
                                        <p:cTn id="5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9" name="Picture 5"/>
          <p:cNvPicPr>
            <a:picLocks noChangeAspect="1" noChangeArrowheads="1"/>
          </p:cNvPicPr>
          <p:nvPr/>
        </p:nvPicPr>
        <p:blipFill>
          <a:blip r:embed="rId2"/>
          <a:srcRect/>
          <a:stretch>
            <a:fillRect/>
          </a:stretch>
        </p:blipFill>
        <p:spPr bwMode="auto">
          <a:xfrm>
            <a:off x="1142976" y="5786454"/>
            <a:ext cx="828675" cy="504825"/>
          </a:xfrm>
          <a:prstGeom prst="rect">
            <a:avLst/>
          </a:prstGeom>
          <a:noFill/>
          <a:ln w="9525">
            <a:noFill/>
            <a:miter lim="800000"/>
            <a:headEnd/>
            <a:tailEnd/>
          </a:ln>
          <a:effectLst/>
        </p:spPr>
      </p:pic>
      <p:sp>
        <p:nvSpPr>
          <p:cNvPr id="2" name="Заголовок 1"/>
          <p:cNvSpPr>
            <a:spLocks noGrp="1"/>
          </p:cNvSpPr>
          <p:nvPr>
            <p:ph type="title"/>
          </p:nvPr>
        </p:nvSpPr>
        <p:spPr/>
        <p:txBody>
          <a:bodyPr>
            <a:normAutofit fontScale="90000"/>
          </a:bodyPr>
          <a:lstStyle/>
          <a:p>
            <a:r>
              <a:rPr lang="ru-RU" dirty="0" smtClean="0"/>
              <a:t>Работа является </a:t>
            </a:r>
            <a:r>
              <a:rPr lang="ru-RU" b="1" dirty="0" smtClean="0">
                <a:solidFill>
                  <a:srgbClr val="C00000"/>
                </a:solidFill>
              </a:rPr>
              <a:t>скалярной</a:t>
            </a:r>
            <a:r>
              <a:rPr lang="ru-RU" dirty="0" smtClean="0"/>
              <a:t> величиной</a:t>
            </a:r>
            <a:endParaRPr lang="ru-RU" dirty="0"/>
          </a:p>
        </p:txBody>
      </p:sp>
      <p:sp>
        <p:nvSpPr>
          <p:cNvPr id="5" name="Прямоугольная выноска 4"/>
          <p:cNvSpPr/>
          <p:nvPr/>
        </p:nvSpPr>
        <p:spPr>
          <a:xfrm>
            <a:off x="2285984" y="1500174"/>
            <a:ext cx="4500594" cy="428628"/>
          </a:xfrm>
          <a:prstGeom prst="wedgeRectCallout">
            <a:avLst>
              <a:gd name="adj1" fmla="val 724"/>
              <a:gd name="adj2" fmla="val 48284"/>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accent1"/>
                </a:solidFill>
              </a:rPr>
              <a:t>Работа может быть</a:t>
            </a:r>
            <a:endParaRPr lang="ru-RU" sz="2800" b="1" dirty="0">
              <a:solidFill>
                <a:schemeClr val="accent1"/>
              </a:solidFill>
            </a:endParaRPr>
          </a:p>
        </p:txBody>
      </p:sp>
      <p:sp>
        <p:nvSpPr>
          <p:cNvPr id="6" name="Прямоугольная выноска 5"/>
          <p:cNvSpPr/>
          <p:nvPr/>
        </p:nvSpPr>
        <p:spPr>
          <a:xfrm>
            <a:off x="5857884" y="2071678"/>
            <a:ext cx="3143272" cy="571504"/>
          </a:xfrm>
          <a:prstGeom prst="wedgeRectCallout">
            <a:avLst>
              <a:gd name="adj1" fmla="val -67379"/>
              <a:gd name="adj2" fmla="val -81089"/>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rgbClr val="C00000"/>
                </a:solidFill>
              </a:rPr>
              <a:t>положительна</a:t>
            </a:r>
            <a:endParaRPr lang="ru-RU" sz="2800" b="1" dirty="0">
              <a:solidFill>
                <a:srgbClr val="C00000"/>
              </a:solidFill>
            </a:endParaRPr>
          </a:p>
        </p:txBody>
      </p:sp>
      <p:sp>
        <p:nvSpPr>
          <p:cNvPr id="7" name="Прямоугольная выноска 6"/>
          <p:cNvSpPr/>
          <p:nvPr/>
        </p:nvSpPr>
        <p:spPr>
          <a:xfrm>
            <a:off x="142844" y="2071678"/>
            <a:ext cx="3143272" cy="571504"/>
          </a:xfrm>
          <a:prstGeom prst="wedgeRectCallout">
            <a:avLst>
              <a:gd name="adj1" fmla="val 72044"/>
              <a:gd name="adj2" fmla="val -77187"/>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rgbClr val="C00000"/>
                </a:solidFill>
              </a:rPr>
              <a:t>отрицательна</a:t>
            </a:r>
            <a:endParaRPr lang="ru-RU" sz="2800" b="1" dirty="0">
              <a:solidFill>
                <a:srgbClr val="C00000"/>
              </a:solidFill>
            </a:endParaRPr>
          </a:p>
        </p:txBody>
      </p:sp>
      <p:sp>
        <p:nvSpPr>
          <p:cNvPr id="8" name="Прямоугольная выноска 7"/>
          <p:cNvSpPr/>
          <p:nvPr/>
        </p:nvSpPr>
        <p:spPr>
          <a:xfrm>
            <a:off x="3500430" y="2071678"/>
            <a:ext cx="2214578" cy="571504"/>
          </a:xfrm>
          <a:prstGeom prst="wedgeRectCallout">
            <a:avLst>
              <a:gd name="adj1" fmla="val 240"/>
              <a:gd name="adj2" fmla="val -84992"/>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accent1"/>
                </a:solidFill>
              </a:rPr>
              <a:t>равна</a:t>
            </a:r>
            <a:r>
              <a:rPr lang="ru-RU" sz="2800" b="1" dirty="0" smtClean="0">
                <a:solidFill>
                  <a:srgbClr val="C00000"/>
                </a:solidFill>
              </a:rPr>
              <a:t> нулю</a:t>
            </a:r>
            <a:endParaRPr lang="ru-RU" sz="2800" b="1" dirty="0">
              <a:solidFill>
                <a:srgbClr val="C00000"/>
              </a:solidFill>
            </a:endParaRPr>
          </a:p>
        </p:txBody>
      </p:sp>
      <p:sp>
        <p:nvSpPr>
          <p:cNvPr id="4" name="Прямоугольная выноска 3"/>
          <p:cNvSpPr/>
          <p:nvPr/>
        </p:nvSpPr>
        <p:spPr>
          <a:xfrm>
            <a:off x="5857884" y="2857496"/>
            <a:ext cx="3143272" cy="1571636"/>
          </a:xfrm>
          <a:prstGeom prst="wedgeRectCallout">
            <a:avLst>
              <a:gd name="adj1" fmla="val -1714"/>
              <a:gd name="adj2" fmla="val -68866"/>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1"/>
                </a:solidFill>
              </a:rPr>
              <a:t>Если </a:t>
            </a:r>
            <a:r>
              <a:rPr lang="ru-RU" sz="2400" b="1" dirty="0" smtClean="0">
                <a:solidFill>
                  <a:srgbClr val="FF0000"/>
                </a:solidFill>
              </a:rPr>
              <a:t>направление силы</a:t>
            </a:r>
            <a:r>
              <a:rPr lang="ru-RU" sz="2400" b="1" dirty="0" smtClean="0">
                <a:solidFill>
                  <a:schemeClr val="accent1"/>
                </a:solidFill>
              </a:rPr>
              <a:t> и </a:t>
            </a:r>
            <a:r>
              <a:rPr lang="ru-RU" sz="2400" b="1" dirty="0" smtClean="0">
                <a:solidFill>
                  <a:srgbClr val="FF0000"/>
                </a:solidFill>
              </a:rPr>
              <a:t>направление движения</a:t>
            </a:r>
            <a:r>
              <a:rPr lang="ru-RU" sz="2400" b="1" dirty="0" smtClean="0">
                <a:solidFill>
                  <a:schemeClr val="accent1"/>
                </a:solidFill>
              </a:rPr>
              <a:t> тела </a:t>
            </a:r>
            <a:r>
              <a:rPr lang="ru-RU" sz="2400" b="1" dirty="0" smtClean="0">
                <a:solidFill>
                  <a:srgbClr val="C00000"/>
                </a:solidFill>
              </a:rPr>
              <a:t>совпадают</a:t>
            </a:r>
            <a:endParaRPr lang="ru-RU" sz="2400" b="1" dirty="0">
              <a:solidFill>
                <a:srgbClr val="C00000"/>
              </a:solidFill>
            </a:endParaRPr>
          </a:p>
        </p:txBody>
      </p:sp>
      <p:grpSp>
        <p:nvGrpSpPr>
          <p:cNvPr id="15" name="Group 17"/>
          <p:cNvGrpSpPr>
            <a:grpSpLocks/>
          </p:cNvGrpSpPr>
          <p:nvPr/>
        </p:nvGrpSpPr>
        <p:grpSpPr bwMode="auto">
          <a:xfrm>
            <a:off x="6072198" y="5715016"/>
            <a:ext cx="2754313" cy="817563"/>
            <a:chOff x="1632" y="1104"/>
            <a:chExt cx="1735" cy="562"/>
          </a:xfrm>
        </p:grpSpPr>
        <p:grpSp>
          <p:nvGrpSpPr>
            <p:cNvPr id="19" name="Group 15"/>
            <p:cNvGrpSpPr>
              <a:grpSpLocks/>
            </p:cNvGrpSpPr>
            <p:nvPr/>
          </p:nvGrpSpPr>
          <p:grpSpPr bwMode="auto">
            <a:xfrm>
              <a:off x="1632" y="1104"/>
              <a:ext cx="1735" cy="562"/>
              <a:chOff x="1632" y="1104"/>
              <a:chExt cx="1735" cy="562"/>
            </a:xfrm>
          </p:grpSpPr>
          <p:pic>
            <p:nvPicPr>
              <p:cNvPr id="21" name="Picture 10" descr="C:\Program Files\Microsoft Office\Clipart\standard\stddir1\bd06358_.wmf"/>
              <p:cNvPicPr>
                <a:picLocks noChangeAspect="1" noChangeArrowheads="1"/>
              </p:cNvPicPr>
              <p:nvPr/>
            </p:nvPicPr>
            <p:blipFill>
              <a:blip r:embed="rId3"/>
              <a:srcRect/>
              <a:stretch>
                <a:fillRect/>
              </a:stretch>
            </p:blipFill>
            <p:spPr bwMode="auto">
              <a:xfrm>
                <a:off x="2208" y="1104"/>
                <a:ext cx="1159" cy="562"/>
              </a:xfrm>
              <a:prstGeom prst="rect">
                <a:avLst/>
              </a:prstGeom>
              <a:noFill/>
            </p:spPr>
          </p:pic>
          <p:sp>
            <p:nvSpPr>
              <p:cNvPr id="22" name="Line 11"/>
              <p:cNvSpPr>
                <a:spLocks noChangeShapeType="1"/>
              </p:cNvSpPr>
              <p:nvPr/>
            </p:nvSpPr>
            <p:spPr bwMode="auto">
              <a:xfrm flipH="1">
                <a:off x="1632" y="1392"/>
                <a:ext cx="1008" cy="0"/>
              </a:xfrm>
              <a:prstGeom prst="line">
                <a:avLst/>
              </a:prstGeom>
              <a:noFill/>
              <a:ln w="38100">
                <a:solidFill>
                  <a:srgbClr val="FF3300"/>
                </a:solidFill>
                <a:round/>
                <a:headEnd/>
                <a:tailEnd type="triangle" w="med" len="med"/>
              </a:ln>
              <a:effectLst/>
            </p:spPr>
            <p:txBody>
              <a:bodyPr/>
              <a:lstStyle/>
              <a:p>
                <a:endParaRPr lang="ru-RU"/>
              </a:p>
            </p:txBody>
          </p:sp>
        </p:grpSp>
        <p:sp>
          <p:nvSpPr>
            <p:cNvPr id="18" name="Line 13"/>
            <p:cNvSpPr>
              <a:spLocks noChangeShapeType="1"/>
            </p:cNvSpPr>
            <p:nvPr/>
          </p:nvSpPr>
          <p:spPr bwMode="auto">
            <a:xfrm flipH="1">
              <a:off x="1632" y="1584"/>
              <a:ext cx="384" cy="0"/>
            </a:xfrm>
            <a:prstGeom prst="line">
              <a:avLst/>
            </a:prstGeom>
            <a:noFill/>
            <a:ln w="28575">
              <a:solidFill>
                <a:schemeClr val="tx1"/>
              </a:solidFill>
              <a:round/>
              <a:headEnd/>
              <a:tailEnd type="triangle" w="med" len="med"/>
            </a:ln>
            <a:effectLst/>
          </p:spPr>
          <p:txBody>
            <a:bodyPr/>
            <a:lstStyle/>
            <a:p>
              <a:endParaRPr lang="ru-RU"/>
            </a:p>
          </p:txBody>
        </p:sp>
      </p:grpSp>
      <p:sp>
        <p:nvSpPr>
          <p:cNvPr id="23" name="TextBox 22"/>
          <p:cNvSpPr txBox="1"/>
          <p:nvPr/>
        </p:nvSpPr>
        <p:spPr>
          <a:xfrm>
            <a:off x="6000760" y="5572140"/>
            <a:ext cx="1071570" cy="523220"/>
          </a:xfrm>
          <a:prstGeom prst="rect">
            <a:avLst/>
          </a:prstGeom>
          <a:noFill/>
        </p:spPr>
        <p:txBody>
          <a:bodyPr wrap="square" rtlCol="0">
            <a:spAutoFit/>
          </a:bodyPr>
          <a:lstStyle/>
          <a:p>
            <a:r>
              <a:rPr lang="en-US" sz="2800" b="1" i="1" dirty="0" smtClean="0">
                <a:solidFill>
                  <a:srgbClr val="FF0000"/>
                </a:solidFill>
              </a:rPr>
              <a:t>F</a:t>
            </a:r>
            <a:r>
              <a:rPr lang="ru-RU" sz="2800" b="1" i="1" baseline="-25000" dirty="0" smtClean="0">
                <a:solidFill>
                  <a:srgbClr val="FF0000"/>
                </a:solidFill>
              </a:rPr>
              <a:t>тяги</a:t>
            </a:r>
            <a:endParaRPr lang="ru-RU" sz="2800" b="1" i="1" dirty="0">
              <a:solidFill>
                <a:srgbClr val="FF0000"/>
              </a:solidFill>
            </a:endParaRPr>
          </a:p>
        </p:txBody>
      </p:sp>
      <p:sp>
        <p:nvSpPr>
          <p:cNvPr id="24" name="TextBox 23"/>
          <p:cNvSpPr txBox="1"/>
          <p:nvPr/>
        </p:nvSpPr>
        <p:spPr>
          <a:xfrm>
            <a:off x="6072198" y="6000768"/>
            <a:ext cx="571504" cy="523220"/>
          </a:xfrm>
          <a:prstGeom prst="rect">
            <a:avLst/>
          </a:prstGeom>
          <a:noFill/>
        </p:spPr>
        <p:txBody>
          <a:bodyPr wrap="square" rtlCol="0">
            <a:spAutoFit/>
          </a:bodyPr>
          <a:lstStyle/>
          <a:p>
            <a:r>
              <a:rPr lang="en-US" sz="2800" b="1" i="1" dirty="0" smtClean="0"/>
              <a:t>s</a:t>
            </a:r>
            <a:endParaRPr lang="ru-RU" sz="2800" b="1" i="1" dirty="0"/>
          </a:p>
        </p:txBody>
      </p:sp>
      <p:pic>
        <p:nvPicPr>
          <p:cNvPr id="11266" name="Picture 2" descr="http://class-fizika.narod.ru/7_class/7_rabota/lines_hor_ani_8.gif"/>
          <p:cNvPicPr>
            <a:picLocks noChangeAspect="1" noChangeArrowheads="1"/>
          </p:cNvPicPr>
          <p:nvPr/>
        </p:nvPicPr>
        <p:blipFill>
          <a:blip r:embed="rId4"/>
          <a:srcRect/>
          <a:stretch>
            <a:fillRect/>
          </a:stretch>
        </p:blipFill>
        <p:spPr bwMode="auto">
          <a:xfrm flipH="1">
            <a:off x="5715000" y="4643447"/>
            <a:ext cx="3354472" cy="428628"/>
          </a:xfrm>
          <a:prstGeom prst="rect">
            <a:avLst/>
          </a:prstGeom>
          <a:noFill/>
        </p:spPr>
      </p:pic>
      <p:sp>
        <p:nvSpPr>
          <p:cNvPr id="26" name="Прямоугольная выноска 25"/>
          <p:cNvSpPr/>
          <p:nvPr/>
        </p:nvSpPr>
        <p:spPr>
          <a:xfrm>
            <a:off x="142844" y="2786058"/>
            <a:ext cx="3143272" cy="1571636"/>
          </a:xfrm>
          <a:prstGeom prst="wedgeRectCallout">
            <a:avLst>
              <a:gd name="adj1" fmla="val -1714"/>
              <a:gd name="adj2" fmla="val -68866"/>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1"/>
                </a:solidFill>
              </a:rPr>
              <a:t>Если </a:t>
            </a:r>
            <a:r>
              <a:rPr lang="ru-RU" sz="2400" b="1" dirty="0" smtClean="0">
                <a:solidFill>
                  <a:srgbClr val="FF0000"/>
                </a:solidFill>
              </a:rPr>
              <a:t>направление силы</a:t>
            </a:r>
            <a:r>
              <a:rPr lang="ru-RU" sz="2400" b="1" dirty="0" smtClean="0">
                <a:solidFill>
                  <a:schemeClr val="accent1"/>
                </a:solidFill>
              </a:rPr>
              <a:t> и </a:t>
            </a:r>
            <a:r>
              <a:rPr lang="ru-RU" sz="2400" b="1" dirty="0" smtClean="0">
                <a:solidFill>
                  <a:srgbClr val="FF0000"/>
                </a:solidFill>
              </a:rPr>
              <a:t>направление движения</a:t>
            </a:r>
            <a:r>
              <a:rPr lang="ru-RU" sz="2400" b="1" dirty="0" smtClean="0">
                <a:solidFill>
                  <a:schemeClr val="accent1"/>
                </a:solidFill>
              </a:rPr>
              <a:t> тела </a:t>
            </a:r>
            <a:r>
              <a:rPr lang="ru-RU" sz="2400" b="1" dirty="0" smtClean="0">
                <a:solidFill>
                  <a:srgbClr val="C00000"/>
                </a:solidFill>
              </a:rPr>
              <a:t>противоположны</a:t>
            </a:r>
            <a:endParaRPr lang="ru-RU" sz="2400" b="1" dirty="0">
              <a:solidFill>
                <a:srgbClr val="C00000"/>
              </a:solidFill>
            </a:endParaRPr>
          </a:p>
        </p:txBody>
      </p:sp>
      <p:pic>
        <p:nvPicPr>
          <p:cNvPr id="11268" name="Picture 4" descr="http://class-fizika.narod.ru/7_class/7_rabota/2.gif"/>
          <p:cNvPicPr>
            <a:picLocks noChangeAspect="1" noChangeArrowheads="1" noCrop="1"/>
          </p:cNvPicPr>
          <p:nvPr/>
        </p:nvPicPr>
        <p:blipFill>
          <a:blip r:embed="rId5"/>
          <a:srcRect/>
          <a:stretch>
            <a:fillRect/>
          </a:stretch>
        </p:blipFill>
        <p:spPr bwMode="auto">
          <a:xfrm>
            <a:off x="928662" y="4357694"/>
            <a:ext cx="1238250" cy="1200150"/>
          </a:xfrm>
          <a:prstGeom prst="rect">
            <a:avLst/>
          </a:prstGeom>
          <a:noFill/>
        </p:spPr>
      </p:pic>
      <p:cxnSp>
        <p:nvCxnSpPr>
          <p:cNvPr id="29" name="Прямая со стрелкой 28"/>
          <p:cNvCxnSpPr/>
          <p:nvPr/>
        </p:nvCxnSpPr>
        <p:spPr>
          <a:xfrm rot="16200000" flipH="1">
            <a:off x="1178698" y="6393677"/>
            <a:ext cx="642941" cy="1"/>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571604" y="6143644"/>
            <a:ext cx="1643074" cy="523220"/>
          </a:xfrm>
          <a:prstGeom prst="rect">
            <a:avLst/>
          </a:prstGeom>
          <a:noFill/>
        </p:spPr>
        <p:txBody>
          <a:bodyPr wrap="square" rtlCol="0">
            <a:spAutoFit/>
          </a:bodyPr>
          <a:lstStyle/>
          <a:p>
            <a:r>
              <a:rPr lang="en-US" sz="2800" b="1" i="1" dirty="0" smtClean="0">
                <a:solidFill>
                  <a:srgbClr val="FF0000"/>
                </a:solidFill>
              </a:rPr>
              <a:t>F</a:t>
            </a:r>
            <a:r>
              <a:rPr lang="ru-RU" sz="2800" b="1" i="1" baseline="-25000" dirty="0" smtClean="0">
                <a:solidFill>
                  <a:srgbClr val="FF0000"/>
                </a:solidFill>
              </a:rPr>
              <a:t>тяжести</a:t>
            </a:r>
            <a:endParaRPr lang="ru-RU" sz="2800" b="1" i="1" dirty="0">
              <a:solidFill>
                <a:srgbClr val="FF0000"/>
              </a:solidFill>
            </a:endParaRPr>
          </a:p>
        </p:txBody>
      </p:sp>
      <p:cxnSp>
        <p:nvCxnSpPr>
          <p:cNvPr id="34" name="Прямая со стрелкой 33"/>
          <p:cNvCxnSpPr/>
          <p:nvPr/>
        </p:nvCxnSpPr>
        <p:spPr>
          <a:xfrm rot="16200000" flipV="1">
            <a:off x="1178696" y="5750732"/>
            <a:ext cx="652464" cy="9527"/>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1571604" y="5429264"/>
            <a:ext cx="571504" cy="523220"/>
          </a:xfrm>
          <a:prstGeom prst="rect">
            <a:avLst/>
          </a:prstGeom>
          <a:noFill/>
        </p:spPr>
        <p:txBody>
          <a:bodyPr wrap="square" rtlCol="0">
            <a:spAutoFit/>
          </a:bodyPr>
          <a:lstStyle/>
          <a:p>
            <a:r>
              <a:rPr lang="en-US" sz="2800" b="1" i="1" dirty="0" smtClean="0"/>
              <a:t>s</a:t>
            </a:r>
            <a:endParaRPr lang="ru-RU" sz="2800" b="1" i="1" dirty="0"/>
          </a:p>
        </p:txBody>
      </p:sp>
      <p:pic>
        <p:nvPicPr>
          <p:cNvPr id="11271" name="Picture 7" descr="http://class-fizika.narod.ru/7_class/7_rabota/2.jpg"/>
          <p:cNvPicPr>
            <a:picLocks noChangeAspect="1" noChangeArrowheads="1"/>
          </p:cNvPicPr>
          <p:nvPr/>
        </p:nvPicPr>
        <p:blipFill>
          <a:blip r:embed="rId6"/>
          <a:srcRect/>
          <a:stretch>
            <a:fillRect/>
          </a:stretch>
        </p:blipFill>
        <p:spPr bwMode="auto">
          <a:xfrm>
            <a:off x="2357422" y="5500702"/>
            <a:ext cx="1905000" cy="1000125"/>
          </a:xfrm>
          <a:prstGeom prst="rect">
            <a:avLst/>
          </a:prstGeom>
          <a:noFill/>
        </p:spPr>
      </p:pic>
      <p:cxnSp>
        <p:nvCxnSpPr>
          <p:cNvPr id="42" name="Прямая со стрелкой 41"/>
          <p:cNvCxnSpPr/>
          <p:nvPr/>
        </p:nvCxnSpPr>
        <p:spPr>
          <a:xfrm rot="10800000">
            <a:off x="2214546" y="6000768"/>
            <a:ext cx="1009658" cy="952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4" name="TextBox 43"/>
          <p:cNvSpPr txBox="1"/>
          <p:nvPr/>
        </p:nvSpPr>
        <p:spPr>
          <a:xfrm>
            <a:off x="2285984" y="5500702"/>
            <a:ext cx="1071570" cy="523220"/>
          </a:xfrm>
          <a:prstGeom prst="rect">
            <a:avLst/>
          </a:prstGeom>
          <a:noFill/>
        </p:spPr>
        <p:txBody>
          <a:bodyPr wrap="square" rtlCol="0">
            <a:spAutoFit/>
          </a:bodyPr>
          <a:lstStyle/>
          <a:p>
            <a:r>
              <a:rPr lang="en-US" sz="2800" b="1" i="1" dirty="0" smtClean="0">
                <a:solidFill>
                  <a:srgbClr val="FF0000"/>
                </a:solidFill>
              </a:rPr>
              <a:t>F</a:t>
            </a:r>
            <a:r>
              <a:rPr lang="ru-RU" sz="2800" b="1" i="1" baseline="-25000" dirty="0" smtClean="0">
                <a:solidFill>
                  <a:srgbClr val="FF0000"/>
                </a:solidFill>
              </a:rPr>
              <a:t>тяги</a:t>
            </a:r>
            <a:endParaRPr lang="ru-RU" sz="2800" b="1" i="1" dirty="0">
              <a:solidFill>
                <a:srgbClr val="FF0000"/>
              </a:solidFill>
            </a:endParaRPr>
          </a:p>
        </p:txBody>
      </p:sp>
      <p:sp>
        <p:nvSpPr>
          <p:cNvPr id="45" name="TextBox 44"/>
          <p:cNvSpPr txBox="1"/>
          <p:nvPr/>
        </p:nvSpPr>
        <p:spPr>
          <a:xfrm>
            <a:off x="2928926" y="6215082"/>
            <a:ext cx="1357322" cy="523220"/>
          </a:xfrm>
          <a:prstGeom prst="rect">
            <a:avLst/>
          </a:prstGeom>
          <a:noFill/>
        </p:spPr>
        <p:txBody>
          <a:bodyPr wrap="square" rtlCol="0">
            <a:spAutoFit/>
          </a:bodyPr>
          <a:lstStyle/>
          <a:p>
            <a:r>
              <a:rPr lang="en-US" sz="2800" b="1" i="1" dirty="0" smtClean="0"/>
              <a:t>S </a:t>
            </a:r>
            <a:r>
              <a:rPr lang="ru-RU" sz="2800" b="1" i="1" dirty="0" smtClean="0"/>
              <a:t>- ?</a:t>
            </a:r>
            <a:endParaRPr lang="ru-RU" sz="2800" b="1" i="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checkerboard(across)">
                                      <p:cBhvr>
                                        <p:cTn id="32" dur="500"/>
                                        <p:tgtEl>
                                          <p:spTgt spid="15"/>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checkerboard(across)">
                                      <p:cBhvr>
                                        <p:cTn id="35" dur="500"/>
                                        <p:tgtEl>
                                          <p:spTgt spid="23"/>
                                        </p:tgtEl>
                                      </p:cBhvr>
                                    </p:animEffect>
                                  </p:childTnLst>
                                </p:cTn>
                              </p:par>
                              <p:par>
                                <p:cTn id="36" presetID="5" presetClass="entr" presetSubtype="1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checkerboard(across)">
                                      <p:cBhvr>
                                        <p:cTn id="38" dur="500"/>
                                        <p:tgtEl>
                                          <p:spTgt spid="2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1266"/>
                                        </p:tgtEl>
                                        <p:attrNameLst>
                                          <p:attrName>style.visibility</p:attrName>
                                        </p:attrNameLst>
                                      </p:cBhvr>
                                      <p:to>
                                        <p:strVal val="visible"/>
                                      </p:to>
                                    </p:set>
                                    <p:animEffect transition="in" filter="fade">
                                      <p:cBhvr>
                                        <p:cTn id="43" dur="2000"/>
                                        <p:tgtEl>
                                          <p:spTgt spid="11266"/>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linds(horizontal)">
                                      <p:cBhvr>
                                        <p:cTn id="48" dur="500"/>
                                        <p:tgtEl>
                                          <p:spTgt spid="26"/>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2000"/>
                                        <p:tgtEl>
                                          <p:spTgt spid="29"/>
                                        </p:tgtEl>
                                      </p:cBhvr>
                                    </p:animEffect>
                                  </p:childTnLst>
                                </p:cTn>
                              </p:par>
                              <p:par>
                                <p:cTn id="54" presetID="5" presetClass="entr" presetSubtype="1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checkerboard(across)">
                                      <p:cBhvr>
                                        <p:cTn id="56" dur="500"/>
                                        <p:tgtEl>
                                          <p:spTgt spid="33"/>
                                        </p:tgtEl>
                                      </p:cBhvr>
                                    </p:animEffect>
                                  </p:childTnLst>
                                </p:cTn>
                              </p:par>
                              <p:par>
                                <p:cTn id="57" presetID="10" presetClass="entr" presetSubtype="0" fill="hold" nodeType="withEffect">
                                  <p:stCondLst>
                                    <p:cond delay="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2000"/>
                                        <p:tgtEl>
                                          <p:spTgt spid="34"/>
                                        </p:tgtEl>
                                      </p:cBhvr>
                                    </p:animEffect>
                                  </p:childTnLst>
                                </p:cTn>
                              </p:par>
                              <p:par>
                                <p:cTn id="60" presetID="5" presetClass="entr" presetSubtype="1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checkerboard(across)">
                                      <p:cBhvr>
                                        <p:cTn id="62" dur="500"/>
                                        <p:tgtEl>
                                          <p:spTgt spid="36"/>
                                        </p:tgtEl>
                                      </p:cBhvr>
                                    </p:animEffect>
                                  </p:childTnLst>
                                </p:cTn>
                              </p:par>
                              <p:par>
                                <p:cTn id="63" presetID="5" presetClass="entr" presetSubtype="10" fill="hold" nodeType="withEffect">
                                  <p:stCondLst>
                                    <p:cond delay="0"/>
                                  </p:stCondLst>
                                  <p:childTnLst>
                                    <p:set>
                                      <p:cBhvr>
                                        <p:cTn id="64" dur="1" fill="hold">
                                          <p:stCondLst>
                                            <p:cond delay="0"/>
                                          </p:stCondLst>
                                        </p:cTn>
                                        <p:tgtEl>
                                          <p:spTgt spid="11269"/>
                                        </p:tgtEl>
                                        <p:attrNameLst>
                                          <p:attrName>style.visibility</p:attrName>
                                        </p:attrNameLst>
                                      </p:cBhvr>
                                      <p:to>
                                        <p:strVal val="visible"/>
                                      </p:to>
                                    </p:set>
                                    <p:animEffect transition="in" filter="checkerboard(across)">
                                      <p:cBhvr>
                                        <p:cTn id="65" dur="500"/>
                                        <p:tgtEl>
                                          <p:spTgt spid="11269"/>
                                        </p:tgtEl>
                                      </p:cBhvr>
                                    </p:animEffect>
                                  </p:childTnLst>
                                </p:cTn>
                              </p:par>
                              <p:par>
                                <p:cTn id="66" presetID="5" presetClass="entr" presetSubtype="10" fill="hold" nodeType="withEffect">
                                  <p:stCondLst>
                                    <p:cond delay="0"/>
                                  </p:stCondLst>
                                  <p:childTnLst>
                                    <p:set>
                                      <p:cBhvr>
                                        <p:cTn id="67" dur="1" fill="hold">
                                          <p:stCondLst>
                                            <p:cond delay="0"/>
                                          </p:stCondLst>
                                        </p:cTn>
                                        <p:tgtEl>
                                          <p:spTgt spid="11268"/>
                                        </p:tgtEl>
                                        <p:attrNameLst>
                                          <p:attrName>style.visibility</p:attrName>
                                        </p:attrNameLst>
                                      </p:cBhvr>
                                      <p:to>
                                        <p:strVal val="visible"/>
                                      </p:to>
                                    </p:set>
                                    <p:animEffect transition="in" filter="checkerboard(across)">
                                      <p:cBhvr>
                                        <p:cTn id="68" dur="500"/>
                                        <p:tgtEl>
                                          <p:spTgt spid="11268"/>
                                        </p:tgtEl>
                                      </p:cBhvr>
                                    </p:animEffect>
                                  </p:childTnLst>
                                </p:cTn>
                              </p:par>
                            </p:childTnLst>
                          </p:cTn>
                        </p:par>
                      </p:childTnLst>
                    </p:cTn>
                  </p:par>
                  <p:par>
                    <p:cTn id="69" fill="hold">
                      <p:stCondLst>
                        <p:cond delay="indefinite"/>
                      </p:stCondLst>
                      <p:childTnLst>
                        <p:par>
                          <p:cTn id="70" fill="hold">
                            <p:stCondLst>
                              <p:cond delay="0"/>
                            </p:stCondLst>
                            <p:childTnLst>
                              <p:par>
                                <p:cTn id="71" presetID="5" presetClass="entr" presetSubtype="10" fill="hold" nodeType="clickEffect">
                                  <p:stCondLst>
                                    <p:cond delay="0"/>
                                  </p:stCondLst>
                                  <p:childTnLst>
                                    <p:set>
                                      <p:cBhvr>
                                        <p:cTn id="72" dur="1" fill="hold">
                                          <p:stCondLst>
                                            <p:cond delay="0"/>
                                          </p:stCondLst>
                                        </p:cTn>
                                        <p:tgtEl>
                                          <p:spTgt spid="11271"/>
                                        </p:tgtEl>
                                        <p:attrNameLst>
                                          <p:attrName>style.visibility</p:attrName>
                                        </p:attrNameLst>
                                      </p:cBhvr>
                                      <p:to>
                                        <p:strVal val="visible"/>
                                      </p:to>
                                    </p:set>
                                    <p:animEffect transition="in" filter="checkerboard(across)">
                                      <p:cBhvr>
                                        <p:cTn id="73" dur="500"/>
                                        <p:tgtEl>
                                          <p:spTgt spid="11271"/>
                                        </p:tgtEl>
                                      </p:cBhvr>
                                    </p:animEffect>
                                  </p:childTnLst>
                                </p:cTn>
                              </p:par>
                              <p:par>
                                <p:cTn id="74" presetID="10" presetClass="entr" presetSubtype="0" fill="hold"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fade">
                                      <p:cBhvr>
                                        <p:cTn id="76" dur="2000"/>
                                        <p:tgtEl>
                                          <p:spTgt spid="42"/>
                                        </p:tgtEl>
                                      </p:cBhvr>
                                    </p:animEffect>
                                  </p:childTnLst>
                                </p:cTn>
                              </p:par>
                              <p:par>
                                <p:cTn id="77" presetID="5" presetClass="entr" presetSubtype="10" fill="hold" grpId="0"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checkerboard(across)">
                                      <p:cBhvr>
                                        <p:cTn id="79" dur="500"/>
                                        <p:tgtEl>
                                          <p:spTgt spid="44"/>
                                        </p:tgtEl>
                                      </p:cBhvr>
                                    </p:animEffect>
                                  </p:childTnLst>
                                </p:cTn>
                              </p:par>
                              <p:par>
                                <p:cTn id="80" presetID="5" presetClass="entr" presetSubtype="10" fill="hold" grpId="0" nodeType="withEffect">
                                  <p:stCondLst>
                                    <p:cond delay="0"/>
                                  </p:stCondLst>
                                  <p:iterate type="lt">
                                    <p:tmPct val="0"/>
                                  </p:iterate>
                                  <p:childTnLst>
                                    <p:set>
                                      <p:cBhvr>
                                        <p:cTn id="81" dur="1" fill="hold">
                                          <p:stCondLst>
                                            <p:cond delay="0"/>
                                          </p:stCondLst>
                                        </p:cTn>
                                        <p:tgtEl>
                                          <p:spTgt spid="45"/>
                                        </p:tgtEl>
                                        <p:attrNameLst>
                                          <p:attrName>style.visibility</p:attrName>
                                        </p:attrNameLst>
                                      </p:cBhvr>
                                      <p:to>
                                        <p:strVal val="visible"/>
                                      </p:to>
                                    </p:set>
                                    <p:animEffect transition="in" filter="checkerboard(across)">
                                      <p:cBhvr>
                                        <p:cTn id="82" dur="500"/>
                                        <p:tgtEl>
                                          <p:spTgt spid="45"/>
                                        </p:tgtEl>
                                      </p:cBhvr>
                                    </p:animEffect>
                                  </p:childTnLst>
                                </p:cTn>
                              </p:par>
                            </p:childTnLst>
                          </p:cTn>
                        </p:par>
                      </p:childTnLst>
                    </p:cTn>
                  </p:par>
                  <p:par>
                    <p:cTn id="83" fill="hold">
                      <p:stCondLst>
                        <p:cond delay="indefinite"/>
                      </p:stCondLst>
                      <p:childTnLst>
                        <p:par>
                          <p:cTn id="84" fill="hold">
                            <p:stCondLst>
                              <p:cond delay="0"/>
                            </p:stCondLst>
                            <p:childTnLst>
                              <p:par>
                                <p:cTn id="85" presetID="34" presetClass="emph" presetSubtype="0" fill="hold" grpId="1" nodeType="clickEffect">
                                  <p:stCondLst>
                                    <p:cond delay="0"/>
                                  </p:stCondLst>
                                  <p:iterate type="lt">
                                    <p:tmPct val="10000"/>
                                  </p:iterate>
                                  <p:childTnLst>
                                    <p:animMotion origin="layout" path="M 0.0 0.0 L 0.0 -0.07213" pathEditMode="relative" ptsTypes="">
                                      <p:cBhvr>
                                        <p:cTn id="86" dur="250" accel="50000" decel="50000" autoRev="1" fill="hold">
                                          <p:stCondLst>
                                            <p:cond delay="0"/>
                                          </p:stCondLst>
                                        </p:cTn>
                                        <p:tgtEl>
                                          <p:spTgt spid="45"/>
                                        </p:tgtEl>
                                        <p:attrNameLst>
                                          <p:attrName>ppt_x</p:attrName>
                                          <p:attrName>ppt_y</p:attrName>
                                        </p:attrNameLst>
                                      </p:cBhvr>
                                    </p:animMotion>
                                    <p:animRot by="1500000">
                                      <p:cBhvr>
                                        <p:cTn id="87" dur="125" fill="hold">
                                          <p:stCondLst>
                                            <p:cond delay="0"/>
                                          </p:stCondLst>
                                        </p:cTn>
                                        <p:tgtEl>
                                          <p:spTgt spid="45"/>
                                        </p:tgtEl>
                                        <p:attrNameLst>
                                          <p:attrName>r</p:attrName>
                                        </p:attrNameLst>
                                      </p:cBhvr>
                                    </p:animRot>
                                    <p:animRot by="-1500000">
                                      <p:cBhvr>
                                        <p:cTn id="88" dur="125" fill="hold">
                                          <p:stCondLst>
                                            <p:cond delay="125"/>
                                          </p:stCondLst>
                                        </p:cTn>
                                        <p:tgtEl>
                                          <p:spTgt spid="45"/>
                                        </p:tgtEl>
                                        <p:attrNameLst>
                                          <p:attrName>r</p:attrName>
                                        </p:attrNameLst>
                                      </p:cBhvr>
                                    </p:animRot>
                                    <p:animRot by="-1500000">
                                      <p:cBhvr>
                                        <p:cTn id="89" dur="125" fill="hold">
                                          <p:stCondLst>
                                            <p:cond delay="250"/>
                                          </p:stCondLst>
                                        </p:cTn>
                                        <p:tgtEl>
                                          <p:spTgt spid="45"/>
                                        </p:tgtEl>
                                        <p:attrNameLst>
                                          <p:attrName>r</p:attrName>
                                        </p:attrNameLst>
                                      </p:cBhvr>
                                    </p:animRot>
                                    <p:animRot by="1500000">
                                      <p:cBhvr>
                                        <p:cTn id="90" dur="125" fill="hold">
                                          <p:stCondLst>
                                            <p:cond delay="375"/>
                                          </p:stCondLst>
                                        </p:cTn>
                                        <p:tgtEl>
                                          <p:spTgt spid="45"/>
                                        </p:tgtEl>
                                        <p:attrNameLst>
                                          <p:attrName>r</p:attrName>
                                        </p:attrNameLst>
                                      </p:cBhvr>
                                    </p:animRot>
                                  </p:childTnLst>
                                </p:cTn>
                              </p:par>
                            </p:childTnLst>
                          </p:cTn>
                        </p:par>
                      </p:childTnLst>
                    </p:cTn>
                  </p:par>
                  <p:par>
                    <p:cTn id="91" fill="hold">
                      <p:stCondLst>
                        <p:cond delay="indefinite"/>
                      </p:stCondLst>
                      <p:childTnLst>
                        <p:par>
                          <p:cTn id="92" fill="hold">
                            <p:stCondLst>
                              <p:cond delay="0"/>
                            </p:stCondLst>
                            <p:childTnLst>
                              <p:par>
                                <p:cTn id="93" presetID="6" presetClass="emph" presetSubtype="0" fill="hold" grpId="1" nodeType="clickEffect">
                                  <p:stCondLst>
                                    <p:cond delay="0"/>
                                  </p:stCondLst>
                                  <p:childTnLst>
                                    <p:animScale>
                                      <p:cBhvr>
                                        <p:cTn id="94" dur="2000" fill="hold"/>
                                        <p:tgtEl>
                                          <p:spTgt spid="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8" grpId="1" animBg="1"/>
      <p:bldP spid="4" grpId="0" animBg="1"/>
      <p:bldP spid="23" grpId="0"/>
      <p:bldP spid="24" grpId="0"/>
      <p:bldP spid="26" grpId="0" animBg="1"/>
      <p:bldP spid="33" grpId="0"/>
      <p:bldP spid="36" grpId="0"/>
      <p:bldP spid="44" grpId="0"/>
      <p:bldP spid="45" grpId="0"/>
      <p:bldP spid="4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ая выноска 7"/>
          <p:cNvSpPr/>
          <p:nvPr/>
        </p:nvSpPr>
        <p:spPr>
          <a:xfrm>
            <a:off x="1571604" y="285728"/>
            <a:ext cx="5643602" cy="571504"/>
          </a:xfrm>
          <a:prstGeom prst="wedgeRectCallout">
            <a:avLst>
              <a:gd name="adj1" fmla="val 14269"/>
              <a:gd name="adj2" fmla="val -53773"/>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800" b="1" dirty="0" smtClean="0">
                <a:solidFill>
                  <a:schemeClr val="accent1"/>
                </a:solidFill>
              </a:rPr>
              <a:t>Работа равна</a:t>
            </a:r>
            <a:r>
              <a:rPr lang="ru-RU" sz="2800" b="1" dirty="0" smtClean="0">
                <a:solidFill>
                  <a:srgbClr val="C00000"/>
                </a:solidFill>
              </a:rPr>
              <a:t> нулю</a:t>
            </a:r>
            <a:endParaRPr lang="ru-RU" sz="2800" b="1" dirty="0">
              <a:solidFill>
                <a:srgbClr val="C00000"/>
              </a:solidFill>
            </a:endParaRPr>
          </a:p>
        </p:txBody>
      </p:sp>
      <p:sp>
        <p:nvSpPr>
          <p:cNvPr id="40" name="Прямоугольная выноска 39"/>
          <p:cNvSpPr/>
          <p:nvPr/>
        </p:nvSpPr>
        <p:spPr>
          <a:xfrm>
            <a:off x="214282" y="1571612"/>
            <a:ext cx="3357586" cy="857256"/>
          </a:xfrm>
          <a:prstGeom prst="wedgeRectCallout">
            <a:avLst>
              <a:gd name="adj1" fmla="val 60208"/>
              <a:gd name="adj2" fmla="val -131451"/>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1"/>
                </a:solidFill>
              </a:rPr>
              <a:t>Сила </a:t>
            </a:r>
            <a:r>
              <a:rPr lang="ru-RU" sz="2400" b="1" dirty="0" smtClean="0">
                <a:solidFill>
                  <a:srgbClr val="FF0000"/>
                </a:solidFill>
              </a:rPr>
              <a:t>действует</a:t>
            </a:r>
            <a:r>
              <a:rPr lang="ru-RU" sz="2400" b="1" dirty="0" smtClean="0">
                <a:solidFill>
                  <a:schemeClr val="accent1"/>
                </a:solidFill>
              </a:rPr>
              <a:t>, а тело </a:t>
            </a:r>
            <a:r>
              <a:rPr lang="ru-RU" sz="2400" b="1" dirty="0" smtClean="0">
                <a:solidFill>
                  <a:srgbClr val="FF0000"/>
                </a:solidFill>
              </a:rPr>
              <a:t>НЕ перемещается</a:t>
            </a:r>
            <a:endParaRPr lang="ru-RU" sz="2400" b="1" dirty="0">
              <a:solidFill>
                <a:srgbClr val="C00000"/>
              </a:solidFill>
            </a:endParaRPr>
          </a:p>
        </p:txBody>
      </p:sp>
      <p:sp>
        <p:nvSpPr>
          <p:cNvPr id="46" name="Прямоугольная выноска 45"/>
          <p:cNvSpPr/>
          <p:nvPr/>
        </p:nvSpPr>
        <p:spPr>
          <a:xfrm>
            <a:off x="5786446" y="1500174"/>
            <a:ext cx="3143272" cy="928694"/>
          </a:xfrm>
          <a:prstGeom prst="wedgeRectCallout">
            <a:avLst>
              <a:gd name="adj1" fmla="val -62622"/>
              <a:gd name="adj2" fmla="val -118883"/>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1"/>
                </a:solidFill>
              </a:rPr>
              <a:t>Тело </a:t>
            </a:r>
            <a:r>
              <a:rPr lang="ru-RU" sz="2400" b="1" dirty="0" smtClean="0">
                <a:solidFill>
                  <a:srgbClr val="FF0000"/>
                </a:solidFill>
              </a:rPr>
              <a:t>перемещается</a:t>
            </a:r>
            <a:r>
              <a:rPr lang="ru-RU" sz="2400" b="1" dirty="0" smtClean="0">
                <a:solidFill>
                  <a:schemeClr val="accent1"/>
                </a:solidFill>
              </a:rPr>
              <a:t>, а</a:t>
            </a:r>
            <a:r>
              <a:rPr lang="ru-RU" sz="2400" b="1" dirty="0" smtClean="0">
                <a:solidFill>
                  <a:srgbClr val="FF0000"/>
                </a:solidFill>
              </a:rPr>
              <a:t> </a:t>
            </a:r>
            <a:r>
              <a:rPr lang="ru-RU" sz="2400" b="1" dirty="0" smtClean="0">
                <a:solidFill>
                  <a:schemeClr val="accent1"/>
                </a:solidFill>
              </a:rPr>
              <a:t>сила </a:t>
            </a:r>
            <a:r>
              <a:rPr lang="ru-RU" sz="2400" b="1" dirty="0" smtClean="0">
                <a:solidFill>
                  <a:srgbClr val="FF0000"/>
                </a:solidFill>
              </a:rPr>
              <a:t>равна нулю</a:t>
            </a:r>
            <a:endParaRPr lang="ru-RU" sz="2400" b="1" dirty="0">
              <a:solidFill>
                <a:srgbClr val="C00000"/>
              </a:solidFill>
            </a:endParaRPr>
          </a:p>
        </p:txBody>
      </p:sp>
      <p:pic>
        <p:nvPicPr>
          <p:cNvPr id="11277" name="Picture 13" descr="Синхронная орбита">
            <a:hlinkClick r:id="rId2" tooltip="Синхронная орбита"/>
          </p:cNvPr>
          <p:cNvPicPr>
            <a:picLocks noChangeAspect="1" noChangeArrowheads="1" noCrop="1"/>
          </p:cNvPicPr>
          <p:nvPr/>
        </p:nvPicPr>
        <p:blipFill>
          <a:blip r:embed="rId3"/>
          <a:srcRect/>
          <a:stretch>
            <a:fillRect/>
          </a:stretch>
        </p:blipFill>
        <p:spPr bwMode="auto">
          <a:xfrm>
            <a:off x="500034" y="4857760"/>
            <a:ext cx="2438400" cy="1828800"/>
          </a:xfrm>
          <a:prstGeom prst="rect">
            <a:avLst/>
          </a:prstGeom>
          <a:noFill/>
        </p:spPr>
      </p:pic>
      <p:pic>
        <p:nvPicPr>
          <p:cNvPr id="27650" name="Picture 2" descr="http://class-fizika.narod.ru/7_class/7_rabota/2.jpg"/>
          <p:cNvPicPr>
            <a:picLocks noChangeAspect="1" noChangeArrowheads="1"/>
          </p:cNvPicPr>
          <p:nvPr/>
        </p:nvPicPr>
        <p:blipFill>
          <a:blip r:embed="rId4"/>
          <a:srcRect/>
          <a:stretch>
            <a:fillRect/>
          </a:stretch>
        </p:blipFill>
        <p:spPr bwMode="auto">
          <a:xfrm>
            <a:off x="214282" y="2714620"/>
            <a:ext cx="3357586" cy="1762733"/>
          </a:xfrm>
          <a:prstGeom prst="rect">
            <a:avLst/>
          </a:prstGeom>
          <a:noFill/>
        </p:spPr>
      </p:pic>
      <p:sp>
        <p:nvSpPr>
          <p:cNvPr id="35" name="TextBox 34"/>
          <p:cNvSpPr txBox="1"/>
          <p:nvPr/>
        </p:nvSpPr>
        <p:spPr>
          <a:xfrm>
            <a:off x="642910" y="3000372"/>
            <a:ext cx="1357322" cy="646331"/>
          </a:xfrm>
          <a:prstGeom prst="rect">
            <a:avLst/>
          </a:prstGeom>
          <a:noFill/>
        </p:spPr>
        <p:txBody>
          <a:bodyPr wrap="square" rtlCol="0">
            <a:spAutoFit/>
          </a:bodyPr>
          <a:lstStyle/>
          <a:p>
            <a:r>
              <a:rPr lang="en-US" sz="3600" b="1" i="1" dirty="0" smtClean="0">
                <a:solidFill>
                  <a:srgbClr val="FF0000"/>
                </a:solidFill>
              </a:rPr>
              <a:t>F</a:t>
            </a:r>
            <a:r>
              <a:rPr lang="ru-RU" sz="3600" b="1" i="1" baseline="-25000" dirty="0" smtClean="0">
                <a:solidFill>
                  <a:srgbClr val="FF0000"/>
                </a:solidFill>
              </a:rPr>
              <a:t>тяги</a:t>
            </a:r>
            <a:endParaRPr lang="ru-RU" sz="3600" b="1" i="1" dirty="0">
              <a:solidFill>
                <a:srgbClr val="FF0000"/>
              </a:solidFill>
            </a:endParaRPr>
          </a:p>
        </p:txBody>
      </p:sp>
      <p:cxnSp>
        <p:nvCxnSpPr>
          <p:cNvPr id="38" name="Прямая со стрелкой 37"/>
          <p:cNvCxnSpPr/>
          <p:nvPr/>
        </p:nvCxnSpPr>
        <p:spPr>
          <a:xfrm rot="10800000">
            <a:off x="714348" y="3643314"/>
            <a:ext cx="857256" cy="158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2000232" y="4000504"/>
            <a:ext cx="1285884" cy="646331"/>
          </a:xfrm>
          <a:prstGeom prst="rect">
            <a:avLst/>
          </a:prstGeom>
          <a:noFill/>
        </p:spPr>
        <p:txBody>
          <a:bodyPr wrap="square" rtlCol="0">
            <a:spAutoFit/>
          </a:bodyPr>
          <a:lstStyle/>
          <a:p>
            <a:r>
              <a:rPr lang="en-US" sz="3600" b="1" i="1" dirty="0" smtClean="0"/>
              <a:t>S</a:t>
            </a:r>
            <a:r>
              <a:rPr lang="ru-RU" sz="3600" b="1" i="1" dirty="0" smtClean="0"/>
              <a:t> - ?</a:t>
            </a:r>
            <a:endParaRPr lang="ru-RU" sz="3600" b="1" i="1" dirty="0"/>
          </a:p>
        </p:txBody>
      </p:sp>
      <p:sp>
        <p:nvSpPr>
          <p:cNvPr id="41" name="Скругленная прямоугольная выноска 40"/>
          <p:cNvSpPr/>
          <p:nvPr/>
        </p:nvSpPr>
        <p:spPr>
          <a:xfrm>
            <a:off x="5143504" y="2643182"/>
            <a:ext cx="4000496" cy="1214446"/>
          </a:xfrm>
          <a:prstGeom prst="wedgeRoundRectCallout">
            <a:avLst>
              <a:gd name="adj1" fmla="val -7174"/>
              <a:gd name="adj2" fmla="val -73527"/>
              <a:gd name="adj3" fmla="val 16667"/>
            </a:avLst>
          </a:prstGeom>
          <a:gradFill>
            <a:gsLst>
              <a:gs pos="0">
                <a:srgbClr val="FFFF00"/>
              </a:gs>
              <a:gs pos="50000">
                <a:schemeClr val="bg1"/>
              </a:gs>
              <a:gs pos="100000">
                <a:srgbClr val="FFFF00"/>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chemeClr val="accent1"/>
                </a:solidFill>
              </a:rPr>
              <a:t>Например: </a:t>
            </a:r>
          </a:p>
          <a:p>
            <a:pPr algn="ctr"/>
            <a:r>
              <a:rPr lang="ru-RU" sz="2400" b="1" dirty="0" smtClean="0">
                <a:solidFill>
                  <a:srgbClr val="C00000"/>
                </a:solidFill>
              </a:rPr>
              <a:t>при движении по инерции</a:t>
            </a:r>
            <a:r>
              <a:rPr lang="ru-RU" sz="2400" b="1" dirty="0" smtClean="0">
                <a:solidFill>
                  <a:schemeClr val="accent1"/>
                </a:solidFill>
              </a:rPr>
              <a:t> работа не совершается. </a:t>
            </a:r>
            <a:endParaRPr lang="ru-RU" sz="2400" b="1" dirty="0">
              <a:solidFill>
                <a:schemeClr val="accent1"/>
              </a:solidFill>
            </a:endParaRPr>
          </a:p>
        </p:txBody>
      </p:sp>
      <p:sp>
        <p:nvSpPr>
          <p:cNvPr id="43" name="Прямоугольная выноска 42"/>
          <p:cNvSpPr/>
          <p:nvPr/>
        </p:nvSpPr>
        <p:spPr>
          <a:xfrm>
            <a:off x="3071802" y="3857628"/>
            <a:ext cx="3571900" cy="1500198"/>
          </a:xfrm>
          <a:prstGeom prst="wedgeRectCallout">
            <a:avLst>
              <a:gd name="adj1" fmla="val -10912"/>
              <a:gd name="adj2" fmla="val -253607"/>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FF0000"/>
                </a:solidFill>
              </a:rPr>
              <a:t>Направление</a:t>
            </a:r>
            <a:r>
              <a:rPr lang="ru-RU" sz="2400" b="1" dirty="0" smtClean="0">
                <a:solidFill>
                  <a:schemeClr val="accent1"/>
                </a:solidFill>
              </a:rPr>
              <a:t> действия </a:t>
            </a:r>
            <a:r>
              <a:rPr lang="ru-RU" sz="2400" b="1" dirty="0" smtClean="0">
                <a:solidFill>
                  <a:srgbClr val="FF0000"/>
                </a:solidFill>
              </a:rPr>
              <a:t>силы</a:t>
            </a:r>
            <a:r>
              <a:rPr lang="ru-RU" sz="2400" b="1" dirty="0" smtClean="0">
                <a:solidFill>
                  <a:schemeClr val="accent1"/>
                </a:solidFill>
              </a:rPr>
              <a:t> и направление </a:t>
            </a:r>
            <a:r>
              <a:rPr lang="ru-RU" sz="2400" b="1" dirty="0" smtClean="0">
                <a:solidFill>
                  <a:srgbClr val="FF0000"/>
                </a:solidFill>
              </a:rPr>
              <a:t>движения</a:t>
            </a:r>
            <a:r>
              <a:rPr lang="ru-RU" sz="2400" b="1" dirty="0" smtClean="0">
                <a:solidFill>
                  <a:schemeClr val="accent1"/>
                </a:solidFill>
              </a:rPr>
              <a:t> тела </a:t>
            </a:r>
            <a:r>
              <a:rPr lang="ru-RU" sz="2400" b="1" dirty="0" smtClean="0">
                <a:solidFill>
                  <a:srgbClr val="C00000"/>
                </a:solidFill>
              </a:rPr>
              <a:t>взаимно перпендикулярны</a:t>
            </a:r>
            <a:endParaRPr lang="ru-RU" sz="2400" b="1"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blinds(horizontal)">
                                      <p:cBhvr>
                                        <p:cTn id="12" dur="500"/>
                                        <p:tgtEl>
                                          <p:spTgt spid="4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blinds(horizontal)">
                                      <p:cBhvr>
                                        <p:cTn id="17" dur="500"/>
                                        <p:tgtEl>
                                          <p:spTgt spid="46"/>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checkerboard(across)">
                                      <p:cBhvr>
                                        <p:cTn id="20" dur="500"/>
                                        <p:tgtEl>
                                          <p:spTgt spid="35"/>
                                        </p:tgtEl>
                                      </p:cBhvr>
                                    </p:animEffect>
                                  </p:childTnLst>
                                </p:cTn>
                              </p:par>
                              <p:par>
                                <p:cTn id="21" presetID="10" presetClass="entr" presetSubtype="0"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2000"/>
                                        <p:tgtEl>
                                          <p:spTgt spid="38"/>
                                        </p:tgtEl>
                                      </p:cBhvr>
                                    </p:animEffect>
                                  </p:childTnLst>
                                </p:cTn>
                              </p:par>
                              <p:par>
                                <p:cTn id="24" presetID="10" presetClass="entr" presetSubtype="0" fill="hold" nodeType="withEffect">
                                  <p:stCondLst>
                                    <p:cond delay="0"/>
                                  </p:stCondLst>
                                  <p:childTnLst>
                                    <p:set>
                                      <p:cBhvr>
                                        <p:cTn id="25" dur="1" fill="hold">
                                          <p:stCondLst>
                                            <p:cond delay="0"/>
                                          </p:stCondLst>
                                        </p:cTn>
                                        <p:tgtEl>
                                          <p:spTgt spid="27650"/>
                                        </p:tgtEl>
                                        <p:attrNameLst>
                                          <p:attrName>style.visibility</p:attrName>
                                        </p:attrNameLst>
                                      </p:cBhvr>
                                      <p:to>
                                        <p:strVal val="visible"/>
                                      </p:to>
                                    </p:set>
                                    <p:animEffect transition="in" filter="fade">
                                      <p:cBhvr>
                                        <p:cTn id="26" dur="2000"/>
                                        <p:tgtEl>
                                          <p:spTgt spid="27650"/>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iterate type="lt">
                                    <p:tmPct val="0"/>
                                  </p:iterate>
                                  <p:childTnLst>
                                    <p:set>
                                      <p:cBhvr>
                                        <p:cTn id="30" dur="1" fill="hold">
                                          <p:stCondLst>
                                            <p:cond delay="0"/>
                                          </p:stCondLst>
                                        </p:cTn>
                                        <p:tgtEl>
                                          <p:spTgt spid="39"/>
                                        </p:tgtEl>
                                        <p:attrNameLst>
                                          <p:attrName>style.visibility</p:attrName>
                                        </p:attrNameLst>
                                      </p:cBhvr>
                                      <p:to>
                                        <p:strVal val="visible"/>
                                      </p:to>
                                    </p:set>
                                    <p:animEffect transition="in" filter="fade">
                                      <p:cBhvr>
                                        <p:cTn id="31" dur="2000"/>
                                        <p:tgtEl>
                                          <p:spTgt spid="39"/>
                                        </p:tgtEl>
                                      </p:cBhvr>
                                    </p:animEffect>
                                  </p:childTnLst>
                                </p:cTn>
                              </p:par>
                            </p:childTnLst>
                          </p:cTn>
                        </p:par>
                      </p:childTnLst>
                    </p:cTn>
                  </p:par>
                  <p:par>
                    <p:cTn id="32" fill="hold">
                      <p:stCondLst>
                        <p:cond delay="indefinite"/>
                      </p:stCondLst>
                      <p:childTnLst>
                        <p:par>
                          <p:cTn id="33" fill="hold">
                            <p:stCondLst>
                              <p:cond delay="0"/>
                            </p:stCondLst>
                            <p:childTnLst>
                              <p:par>
                                <p:cTn id="34" presetID="34" presetClass="emph" presetSubtype="0" fill="hold" grpId="1" nodeType="clickEffect">
                                  <p:stCondLst>
                                    <p:cond delay="0"/>
                                  </p:stCondLst>
                                  <p:iterate type="lt">
                                    <p:tmPct val="10000"/>
                                  </p:iterate>
                                  <p:childTnLst>
                                    <p:animMotion origin="layout" path="M 0.0 0.0 L 0.0 -0.07213" pathEditMode="relative" ptsTypes="">
                                      <p:cBhvr>
                                        <p:cTn id="35" dur="250" accel="50000" decel="50000" autoRev="1" fill="hold">
                                          <p:stCondLst>
                                            <p:cond delay="0"/>
                                          </p:stCondLst>
                                        </p:cTn>
                                        <p:tgtEl>
                                          <p:spTgt spid="39"/>
                                        </p:tgtEl>
                                        <p:attrNameLst>
                                          <p:attrName>ppt_x</p:attrName>
                                          <p:attrName>ppt_y</p:attrName>
                                        </p:attrNameLst>
                                      </p:cBhvr>
                                    </p:animMotion>
                                    <p:animRot by="1500000">
                                      <p:cBhvr>
                                        <p:cTn id="36" dur="125" fill="hold">
                                          <p:stCondLst>
                                            <p:cond delay="0"/>
                                          </p:stCondLst>
                                        </p:cTn>
                                        <p:tgtEl>
                                          <p:spTgt spid="39"/>
                                        </p:tgtEl>
                                        <p:attrNameLst>
                                          <p:attrName>r</p:attrName>
                                        </p:attrNameLst>
                                      </p:cBhvr>
                                    </p:animRot>
                                    <p:animRot by="-1500000">
                                      <p:cBhvr>
                                        <p:cTn id="37" dur="125" fill="hold">
                                          <p:stCondLst>
                                            <p:cond delay="125"/>
                                          </p:stCondLst>
                                        </p:cTn>
                                        <p:tgtEl>
                                          <p:spTgt spid="39"/>
                                        </p:tgtEl>
                                        <p:attrNameLst>
                                          <p:attrName>r</p:attrName>
                                        </p:attrNameLst>
                                      </p:cBhvr>
                                    </p:animRot>
                                    <p:animRot by="-1500000">
                                      <p:cBhvr>
                                        <p:cTn id="38" dur="125" fill="hold">
                                          <p:stCondLst>
                                            <p:cond delay="250"/>
                                          </p:stCondLst>
                                        </p:cTn>
                                        <p:tgtEl>
                                          <p:spTgt spid="39"/>
                                        </p:tgtEl>
                                        <p:attrNameLst>
                                          <p:attrName>r</p:attrName>
                                        </p:attrNameLst>
                                      </p:cBhvr>
                                    </p:animRot>
                                    <p:animRot by="1500000">
                                      <p:cBhvr>
                                        <p:cTn id="39" dur="125" fill="hold">
                                          <p:stCondLst>
                                            <p:cond delay="375"/>
                                          </p:stCondLst>
                                        </p:cTn>
                                        <p:tgtEl>
                                          <p:spTgt spid="39"/>
                                        </p:tgtEl>
                                        <p:attrNameLst>
                                          <p:attrName>r</p:attrName>
                                        </p:attrNameLst>
                                      </p:cBhvr>
                                    </p:animRo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checkerboard(across)">
                                      <p:cBhvr>
                                        <p:cTn id="44" dur="500"/>
                                        <p:tgtEl>
                                          <p:spTgt spid="41"/>
                                        </p:tgtEl>
                                      </p:cBhvr>
                                    </p:animEffect>
                                  </p:childTnLst>
                                </p:cTn>
                              </p:par>
                            </p:childTnLst>
                          </p:cTn>
                        </p:par>
                      </p:childTnLst>
                    </p:cTn>
                  </p:par>
                  <p:par>
                    <p:cTn id="45" fill="hold">
                      <p:stCondLst>
                        <p:cond delay="indefinite"/>
                      </p:stCondLst>
                      <p:childTnLst>
                        <p:par>
                          <p:cTn id="46" fill="hold">
                            <p:stCondLst>
                              <p:cond delay="0"/>
                            </p:stCondLst>
                            <p:childTnLst>
                              <p:par>
                                <p:cTn id="47" presetID="3" presetClass="entr" presetSubtype="10"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blinds(horizontal)">
                                      <p:cBhvr>
                                        <p:cTn id="49" dur="500"/>
                                        <p:tgtEl>
                                          <p:spTgt spid="43"/>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nodeType="clickEffect">
                                  <p:stCondLst>
                                    <p:cond delay="0"/>
                                  </p:stCondLst>
                                  <p:childTnLst>
                                    <p:set>
                                      <p:cBhvr>
                                        <p:cTn id="53" dur="1" fill="hold">
                                          <p:stCondLst>
                                            <p:cond delay="0"/>
                                          </p:stCondLst>
                                        </p:cTn>
                                        <p:tgtEl>
                                          <p:spTgt spid="11277"/>
                                        </p:tgtEl>
                                        <p:attrNameLst>
                                          <p:attrName>style.visibility</p:attrName>
                                        </p:attrNameLst>
                                      </p:cBhvr>
                                      <p:to>
                                        <p:strVal val="visible"/>
                                      </p:to>
                                    </p:set>
                                    <p:animEffect transition="in" filter="checkerboard(across)">
                                      <p:cBhvr>
                                        <p:cTn id="54" dur="500"/>
                                        <p:tgtEl>
                                          <p:spTgt spid="11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0" grpId="0" animBg="1"/>
      <p:bldP spid="46" grpId="0" animBg="1"/>
      <p:bldP spid="35" grpId="0"/>
      <p:bldP spid="39" grpId="0"/>
      <p:bldP spid="39" grpId="1"/>
      <p:bldP spid="41" grpId="0" animBg="1"/>
      <p:bldP spid="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МЕХАНИЧЕСКАЯ МОЩНОСТЬ</a:t>
            </a:r>
            <a:endParaRPr lang="ru-RU" dirty="0"/>
          </a:p>
        </p:txBody>
      </p:sp>
      <p:pic>
        <p:nvPicPr>
          <p:cNvPr id="10242" name="Picture 2" descr="http://class-fizika.narod.ru/7_class/7_motshnost/r1.jpg"/>
          <p:cNvPicPr>
            <a:picLocks noChangeAspect="1" noChangeArrowheads="1"/>
          </p:cNvPicPr>
          <p:nvPr/>
        </p:nvPicPr>
        <p:blipFill>
          <a:blip r:embed="rId2"/>
          <a:srcRect/>
          <a:stretch>
            <a:fillRect/>
          </a:stretch>
        </p:blipFill>
        <p:spPr bwMode="auto">
          <a:xfrm>
            <a:off x="1643042" y="2714619"/>
            <a:ext cx="5786478" cy="3934807"/>
          </a:xfrm>
          <a:prstGeom prst="rect">
            <a:avLst/>
          </a:prstGeom>
          <a:noFill/>
        </p:spPr>
      </p:pic>
      <p:sp>
        <p:nvSpPr>
          <p:cNvPr id="6" name="Прямоугольная выноска 5"/>
          <p:cNvSpPr/>
          <p:nvPr/>
        </p:nvSpPr>
        <p:spPr>
          <a:xfrm>
            <a:off x="357126" y="1214422"/>
            <a:ext cx="8358278" cy="1357322"/>
          </a:xfrm>
          <a:prstGeom prst="wedgeRectCallout">
            <a:avLst>
              <a:gd name="adj1" fmla="val -11494"/>
              <a:gd name="adj2" fmla="val 107253"/>
            </a:avLst>
          </a:prstGeom>
          <a:gradFill>
            <a:gsLst>
              <a:gs pos="0">
                <a:schemeClr val="accent1">
                  <a:tint val="66000"/>
                  <a:satMod val="160000"/>
                </a:schemeClr>
              </a:gs>
              <a:gs pos="50000">
                <a:schemeClr val="bg1"/>
              </a:gs>
              <a:gs pos="100000">
                <a:schemeClr val="accent6">
                  <a:lumMod val="60000"/>
                  <a:lumOff val="4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3600" b="1" dirty="0" smtClean="0">
                <a:solidFill>
                  <a:schemeClr val="accent1"/>
                </a:solidFill>
              </a:rPr>
              <a:t>Кто </a:t>
            </a:r>
            <a:r>
              <a:rPr lang="ru-RU" sz="3600" b="1" dirty="0" smtClean="0">
                <a:solidFill>
                  <a:srgbClr val="C00000"/>
                </a:solidFill>
              </a:rPr>
              <a:t>быстрее</a:t>
            </a:r>
            <a:r>
              <a:rPr lang="ru-RU" sz="3600" b="1" dirty="0" smtClean="0">
                <a:solidFill>
                  <a:schemeClr val="accent1"/>
                </a:solidFill>
              </a:rPr>
              <a:t> человек или подъемный кран </a:t>
            </a:r>
            <a:r>
              <a:rPr lang="ru-RU" sz="3600" b="1" dirty="0" smtClean="0">
                <a:solidFill>
                  <a:srgbClr val="C00000"/>
                </a:solidFill>
              </a:rPr>
              <a:t>поднимет</a:t>
            </a:r>
            <a:r>
              <a:rPr lang="ru-RU" sz="3600" b="1" dirty="0" smtClean="0">
                <a:solidFill>
                  <a:schemeClr val="accent1"/>
                </a:solidFill>
              </a:rPr>
              <a:t> </a:t>
            </a:r>
            <a:r>
              <a:rPr lang="ru-RU" sz="3600" b="1" dirty="0" smtClean="0">
                <a:solidFill>
                  <a:srgbClr val="C00000"/>
                </a:solidFill>
              </a:rPr>
              <a:t>весь груз </a:t>
            </a:r>
            <a:r>
              <a:rPr lang="ru-RU" sz="3600" b="1" dirty="0" smtClean="0">
                <a:solidFill>
                  <a:schemeClr val="accent1"/>
                </a:solidFill>
              </a:rPr>
              <a:t>на высоту?</a:t>
            </a:r>
            <a:endParaRPr lang="ru-RU" sz="3600" b="1" dirty="0">
              <a:solidFill>
                <a:schemeClr val="accent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МЕХАНИЧЕСКАЯ МОЩНОСТЬ</a:t>
            </a:r>
            <a:endParaRPr lang="ru-RU" dirty="0"/>
          </a:p>
        </p:txBody>
      </p:sp>
      <p:sp>
        <p:nvSpPr>
          <p:cNvPr id="3" name="Содержимое 2"/>
          <p:cNvSpPr>
            <a:spLocks noGrp="1"/>
          </p:cNvSpPr>
          <p:nvPr>
            <p:ph idx="1"/>
          </p:nvPr>
        </p:nvSpPr>
        <p:spPr>
          <a:xfrm>
            <a:off x="142844" y="1214422"/>
            <a:ext cx="8715436" cy="5357850"/>
          </a:xfrm>
        </p:spPr>
        <p:txBody>
          <a:bodyPr>
            <a:normAutofit/>
          </a:bodyPr>
          <a:lstStyle/>
          <a:p>
            <a:r>
              <a:rPr lang="ru-RU" dirty="0" smtClean="0">
                <a:solidFill>
                  <a:srgbClr val="C00000"/>
                </a:solidFill>
              </a:rPr>
              <a:t>Работа силы</a:t>
            </a:r>
            <a:r>
              <a:rPr lang="ru-RU" dirty="0" smtClean="0"/>
              <a:t>, совершаемая в </a:t>
            </a:r>
            <a:r>
              <a:rPr lang="ru-RU" dirty="0" smtClean="0">
                <a:solidFill>
                  <a:srgbClr val="C00000"/>
                </a:solidFill>
              </a:rPr>
              <a:t>единицу времени</a:t>
            </a:r>
            <a:r>
              <a:rPr lang="ru-RU" dirty="0" smtClean="0"/>
              <a:t>, называется </a:t>
            </a:r>
            <a:r>
              <a:rPr lang="ru-RU" b="1" dirty="0" smtClean="0">
                <a:solidFill>
                  <a:srgbClr val="C00000"/>
                </a:solidFill>
              </a:rPr>
              <a:t>мощностью</a:t>
            </a:r>
            <a:r>
              <a:rPr lang="ru-RU" dirty="0" smtClean="0"/>
              <a:t>. </a:t>
            </a:r>
          </a:p>
          <a:p>
            <a:r>
              <a:rPr lang="ru-RU" dirty="0" smtClean="0"/>
              <a:t>Мощность </a:t>
            </a:r>
            <a:r>
              <a:rPr lang="ru-RU" b="1" dirty="0" smtClean="0"/>
              <a:t>характеризует</a:t>
            </a:r>
            <a:r>
              <a:rPr lang="ru-RU" dirty="0" smtClean="0"/>
              <a:t> </a:t>
            </a:r>
            <a:r>
              <a:rPr lang="ru-RU" dirty="0" smtClean="0">
                <a:solidFill>
                  <a:srgbClr val="C00000"/>
                </a:solidFill>
              </a:rPr>
              <a:t>быстроту совершения работы</a:t>
            </a:r>
            <a:r>
              <a:rPr lang="ru-RU" dirty="0" smtClean="0"/>
              <a:t>.</a:t>
            </a:r>
          </a:p>
          <a:p>
            <a:r>
              <a:rPr lang="ru-RU" b="1" dirty="0" smtClean="0">
                <a:solidFill>
                  <a:srgbClr val="C00000"/>
                </a:solidFill>
              </a:rPr>
              <a:t>Мощность </a:t>
            </a:r>
            <a:r>
              <a:rPr lang="ru-RU" b="1" i="1" dirty="0" smtClean="0">
                <a:solidFill>
                  <a:srgbClr val="C00000"/>
                </a:solidFill>
              </a:rPr>
              <a:t>N</a:t>
            </a:r>
            <a:r>
              <a:rPr lang="ru-RU" dirty="0" smtClean="0"/>
              <a:t> это физическая величина, равная </a:t>
            </a:r>
            <a:r>
              <a:rPr lang="ru-RU" dirty="0" smtClean="0">
                <a:solidFill>
                  <a:srgbClr val="C00000"/>
                </a:solidFill>
              </a:rPr>
              <a:t>отношению</a:t>
            </a:r>
            <a:r>
              <a:rPr lang="ru-RU" dirty="0" smtClean="0"/>
              <a:t> </a:t>
            </a:r>
            <a:r>
              <a:rPr lang="ru-RU" b="1" dirty="0" smtClean="0"/>
              <a:t>работы </a:t>
            </a:r>
            <a:r>
              <a:rPr lang="ru-RU" b="1" i="1" dirty="0" smtClean="0">
                <a:solidFill>
                  <a:srgbClr val="C00000"/>
                </a:solidFill>
              </a:rPr>
              <a:t>A</a:t>
            </a:r>
            <a:r>
              <a:rPr lang="ru-RU" dirty="0" smtClean="0"/>
              <a:t> к промежутку </a:t>
            </a:r>
            <a:r>
              <a:rPr lang="ru-RU" dirty="0" smtClean="0">
                <a:solidFill>
                  <a:srgbClr val="C00000"/>
                </a:solidFill>
              </a:rPr>
              <a:t>времени</a:t>
            </a:r>
            <a:r>
              <a:rPr lang="ru-RU" dirty="0" smtClean="0"/>
              <a:t> </a:t>
            </a:r>
            <a:r>
              <a:rPr lang="ru-RU" b="1" i="1" dirty="0" err="1" smtClean="0">
                <a:solidFill>
                  <a:srgbClr val="C00000"/>
                </a:solidFill>
              </a:rPr>
              <a:t>t</a:t>
            </a:r>
            <a:r>
              <a:rPr lang="ru-RU" dirty="0" smtClean="0"/>
              <a:t>, в течение которого совершена эта работа: </a:t>
            </a:r>
          </a:p>
        </p:txBody>
      </p:sp>
      <p:sp>
        <p:nvSpPr>
          <p:cNvPr id="28674"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28673" name="Picture 1"/>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7572396" y="3857628"/>
            <a:ext cx="1247775" cy="1104900"/>
          </a:xfrm>
          <a:prstGeom prst="rect">
            <a:avLst/>
          </a:prstGeom>
          <a:noFill/>
        </p:spPr>
      </p:pic>
      <p:sp>
        <p:nvSpPr>
          <p:cNvPr id="28675" name="Rectangle 3"/>
          <p:cNvSpPr>
            <a:spLocks noChangeArrowheads="1"/>
          </p:cNvSpPr>
          <p:nvPr/>
        </p:nvSpPr>
        <p:spPr bwMode="auto">
          <a:xfrm>
            <a:off x="0" y="15621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8673"/>
                                        </p:tgtEl>
                                        <p:attrNameLst>
                                          <p:attrName>style.visibility</p:attrName>
                                        </p:attrNameLst>
                                      </p:cBhvr>
                                      <p:to>
                                        <p:strVal val="visible"/>
                                      </p:to>
                                    </p:set>
                                    <p:animEffect transition="in" filter="fade">
                                      <p:cBhvr>
                                        <p:cTn id="25" dur="2000"/>
                                        <p:tgtEl>
                                          <p:spTgt spid="286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Единица измерения</a:t>
            </a:r>
            <a:endParaRPr lang="ru-RU" dirty="0"/>
          </a:p>
        </p:txBody>
      </p:sp>
      <p:sp>
        <p:nvSpPr>
          <p:cNvPr id="3" name="Содержимое 2"/>
          <p:cNvSpPr>
            <a:spLocks noGrp="1"/>
          </p:cNvSpPr>
          <p:nvPr>
            <p:ph idx="1"/>
          </p:nvPr>
        </p:nvSpPr>
        <p:spPr/>
        <p:txBody>
          <a:bodyPr/>
          <a:lstStyle/>
          <a:p>
            <a:r>
              <a:rPr lang="ru-RU" dirty="0" smtClean="0"/>
              <a:t>В Международной системе (СИ) </a:t>
            </a:r>
            <a:r>
              <a:rPr lang="ru-RU" b="1" dirty="0" smtClean="0">
                <a:solidFill>
                  <a:srgbClr val="C00000"/>
                </a:solidFill>
              </a:rPr>
              <a:t>единица мощности</a:t>
            </a:r>
            <a:r>
              <a:rPr lang="ru-RU" dirty="0" smtClean="0"/>
              <a:t> называется </a:t>
            </a:r>
            <a:r>
              <a:rPr lang="ru-RU" b="1" dirty="0" smtClean="0">
                <a:solidFill>
                  <a:srgbClr val="C00000"/>
                </a:solidFill>
              </a:rPr>
              <a:t>ватт (Вт)</a:t>
            </a:r>
            <a:r>
              <a:rPr lang="ru-RU" dirty="0" smtClean="0"/>
              <a:t>. </a:t>
            </a:r>
          </a:p>
          <a:p>
            <a:r>
              <a:rPr lang="ru-RU" b="1" dirty="0" smtClean="0"/>
              <a:t>Ватт равен мощности силы, совершающей работу в 1 Дж за время 1 с.</a:t>
            </a:r>
          </a:p>
          <a:p>
            <a:r>
              <a:rPr lang="ru-RU" dirty="0" smtClean="0"/>
              <a:t>1 Вт = 1 Дж / 1 с</a:t>
            </a:r>
          </a:p>
          <a:p>
            <a:r>
              <a:rPr lang="ru-RU" dirty="0" smtClean="0"/>
              <a:t>Внесистемная единица измерения: </a:t>
            </a:r>
            <a:r>
              <a:rPr lang="ru-RU" dirty="0" smtClean="0">
                <a:solidFill>
                  <a:srgbClr val="C00000"/>
                </a:solidFill>
              </a:rPr>
              <a:t>лошадиная сила</a:t>
            </a:r>
          </a:p>
          <a:p>
            <a:r>
              <a:rPr lang="ru-RU" dirty="0" smtClean="0"/>
              <a:t>1 л.с. = 735,5 Вт</a:t>
            </a:r>
          </a:p>
          <a:p>
            <a:endParaRPr lang="ru-RU" dirty="0" smtClean="0"/>
          </a:p>
        </p:txBody>
      </p:sp>
      <p:pic>
        <p:nvPicPr>
          <p:cNvPr id="29698" name="Picture 2" descr="H:\Ирина\ГИА\Физика\Подготовка к ГИА\1.18. Механическая работа и мощность\Horse33.gif"/>
          <p:cNvPicPr>
            <a:picLocks noChangeAspect="1" noChangeArrowheads="1" noCrop="1"/>
          </p:cNvPicPr>
          <p:nvPr/>
        </p:nvPicPr>
        <p:blipFill>
          <a:blip r:embed="rId2"/>
          <a:srcRect/>
          <a:stretch>
            <a:fillRect/>
          </a:stretch>
        </p:blipFill>
        <p:spPr bwMode="auto">
          <a:xfrm>
            <a:off x="7000892" y="5000636"/>
            <a:ext cx="1333500" cy="9525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29698"/>
                                        </p:tgtEl>
                                        <p:attrNameLst>
                                          <p:attrName>style.visibility</p:attrName>
                                        </p:attrNameLst>
                                      </p:cBhvr>
                                      <p:to>
                                        <p:strVal val="visible"/>
                                      </p:to>
                                    </p:set>
                                    <p:animEffect transition="in" filter="fade">
                                      <p:cBhvr>
                                        <p:cTn id="31" dur="2000"/>
                                        <p:tgtEl>
                                          <p:spTgt spid="29698"/>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1242</TotalTime>
  <Words>815</Words>
  <PresentationFormat>Экран (4:3)</PresentationFormat>
  <Paragraphs>87</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Механическая работа и мощность Подготовка к ГИА</vt:lpstr>
      <vt:lpstr>Цель:</vt:lpstr>
      <vt:lpstr>Примеры работы</vt:lpstr>
      <vt:lpstr>Механическая работа</vt:lpstr>
      <vt:lpstr>Работа является скалярной величиной</vt:lpstr>
      <vt:lpstr>Слайд 6</vt:lpstr>
      <vt:lpstr>МЕХАНИЧЕСКАЯ МОЩНОСТЬ</vt:lpstr>
      <vt:lpstr>МЕХАНИЧЕСКАЯ МОЩНОСТЬ</vt:lpstr>
      <vt:lpstr>Единица измерения</vt:lpstr>
      <vt:lpstr>Рассмотрим задачи: </vt:lpstr>
      <vt:lpstr>ГИА-2009-8. Физическая величина, равная изменению кинетической энергии тела в результате действия силы, называется ...</vt:lpstr>
      <vt:lpstr>(ГИА 2009 г.) 8. Если вектор силы направлен под углом 90° к вектору скорости тела, то работа этой силы ...</vt:lpstr>
      <vt:lpstr>ГИА-2009-9. При перемещении груза вверх по наклонной поверхности деревянного настила его потенциальная энергия увеличилась на 800 Дж. Во время этого перемещения груза силы трения совершили работу 200 Дж. Каково значение КПД деревянного настила как наклонной плоскости в этом случае?</vt:lpstr>
      <vt:lpstr>ГИА-2009-21. На рисунке приведена зависимость модуля действующей на тело силы от его перемещения. Тело перемещается по направлению действия силы. Определить работу этой силы при перемещении тела на 20 м.</vt:lpstr>
      <vt:lpstr>ГИА-2008-24. Какую работу совершает электровоз при увеличении скорости поезда массой 3000 т от 36 до 54 км/ч?</vt:lpstr>
      <vt:lpstr>Литература</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Механическое движение. Траектория, путь, перемещение Подготовка к ГИА</dc:title>
  <cp:lastModifiedBy>COMP</cp:lastModifiedBy>
  <cp:revision>93</cp:revision>
  <dcterms:modified xsi:type="dcterms:W3CDTF">2011-10-24T02:34:53Z</dcterms:modified>
</cp:coreProperties>
</file>