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70" r:id="rId7"/>
    <p:sldId id="261" r:id="rId8"/>
    <p:sldId id="265" r:id="rId9"/>
    <p:sldId id="262" r:id="rId10"/>
    <p:sldId id="263" r:id="rId11"/>
    <p:sldId id="264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FB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По объему</c:v>
                </c:pt>
              </c:strCache>
            </c:strRef>
          </c:tx>
          <c:dLbls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Лист1!$A$2:$A$5</c:f>
              <c:strCache>
                <c:ptCount val="4"/>
                <c:pt idx="0">
                  <c:v>Азот</c:v>
                </c:pt>
                <c:pt idx="1">
                  <c:v>Кислород</c:v>
                </c:pt>
                <c:pt idx="2">
                  <c:v>Благородные газы (в основном аргон)</c:v>
                </c:pt>
                <c:pt idx="3">
                  <c:v>Оксид углерода (IV)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78.08</c:v>
                </c:pt>
                <c:pt idx="1">
                  <c:v>20.95</c:v>
                </c:pt>
                <c:pt idx="2">
                  <c:v>0.94000000000000017</c:v>
                </c:pt>
                <c:pt idx="3">
                  <c:v>3.0000000000000009E-2</c:v>
                </c:pt>
              </c:numCache>
            </c:numRef>
          </c:val>
        </c:ser>
        <c:firstSliceAng val="0"/>
      </c:pieChart>
    </c:plotArea>
    <c:legend>
      <c:legendPos val="b"/>
      <c:legendEntry>
        <c:idx val="0"/>
        <c:txPr>
          <a:bodyPr/>
          <a:lstStyle/>
          <a:p>
            <a:pPr>
              <a:defRPr sz="1400" kern="100" spc="10" baseline="0"/>
            </a:pPr>
            <a:endParaRPr lang="ru-RU"/>
          </a:p>
        </c:txPr>
      </c:legendEntry>
      <c:layout/>
      <c:txPr>
        <a:bodyPr/>
        <a:lstStyle/>
        <a:p>
          <a:pPr>
            <a:defRPr sz="1400" kern="500" spc="10" baseline="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Лист1!$A$2:$A$5</c:f>
              <c:strCache>
                <c:ptCount val="4"/>
                <c:pt idx="0">
                  <c:v>Азот</c:v>
                </c:pt>
                <c:pt idx="1">
                  <c:v>Кислород</c:v>
                </c:pt>
                <c:pt idx="2">
                  <c:v>Благородные газы (в основном аргон)</c:v>
                </c:pt>
                <c:pt idx="3">
                  <c:v>Оксид углерода (IV)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75.5</c:v>
                </c:pt>
                <c:pt idx="1">
                  <c:v>23.1</c:v>
                </c:pt>
                <c:pt idx="2">
                  <c:v>1.3</c:v>
                </c:pt>
                <c:pt idx="3">
                  <c:v>4.5999999999999999E-2</c:v>
                </c:pt>
              </c:numCache>
            </c:numRef>
          </c:val>
        </c:ser>
        <c:firstSliceAng val="0"/>
      </c:pieChart>
    </c:plotArea>
    <c:legend>
      <c:legendPos val="b"/>
      <c:layout/>
      <c:txPr>
        <a:bodyPr/>
        <a:lstStyle/>
        <a:p>
          <a:pPr>
            <a:defRPr sz="14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3214686"/>
            <a:ext cx="8072494" cy="2543196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b="1" u="sng" dirty="0" smtClean="0"/>
              <a:t>Выполнила: </a:t>
            </a:r>
          </a:p>
          <a:p>
            <a:pPr algn="l"/>
            <a:r>
              <a:rPr lang="ru-RU" dirty="0" smtClean="0"/>
              <a:t>Хасанова Алина, ученица 1 «А» класса </a:t>
            </a:r>
          </a:p>
          <a:p>
            <a:pPr algn="l"/>
            <a:r>
              <a:rPr lang="ru-RU" dirty="0" smtClean="0"/>
              <a:t>МОУ СОШ №1 им. Н.К.Крупской</a:t>
            </a:r>
          </a:p>
          <a:p>
            <a:pPr algn="l"/>
            <a:r>
              <a:rPr lang="ru-RU" b="1" u="sng" dirty="0" smtClean="0"/>
              <a:t>Руководители:</a:t>
            </a:r>
            <a:r>
              <a:rPr lang="ru-RU" b="1" dirty="0" smtClean="0"/>
              <a:t> </a:t>
            </a:r>
          </a:p>
          <a:p>
            <a:pPr algn="l"/>
            <a:r>
              <a:rPr lang="ru-RU" dirty="0" err="1" smtClean="0"/>
              <a:t>Топычканова</a:t>
            </a:r>
            <a:r>
              <a:rPr lang="ru-RU" dirty="0" smtClean="0"/>
              <a:t> Л.А., учитель химии, </a:t>
            </a:r>
            <a:r>
              <a:rPr lang="en-US" dirty="0" smtClean="0"/>
              <a:t>I </a:t>
            </a:r>
            <a:r>
              <a:rPr lang="ru-RU" dirty="0" smtClean="0"/>
              <a:t>кв.к.</a:t>
            </a:r>
          </a:p>
          <a:p>
            <a:pPr algn="l"/>
            <a:r>
              <a:rPr lang="ru-RU" dirty="0" smtClean="0"/>
              <a:t>Котлярова В.Ю., учитель информатики, </a:t>
            </a:r>
            <a:r>
              <a:rPr lang="en-US" dirty="0" smtClean="0"/>
              <a:t>I </a:t>
            </a:r>
            <a:r>
              <a:rPr lang="ru-RU" dirty="0" smtClean="0"/>
              <a:t>кв.к.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500174"/>
            <a:ext cx="7772400" cy="1470025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Воздух</a:t>
            </a:r>
            <a:r>
              <a:rPr sz="6600" b="1" smtClean="0">
                <a:solidFill>
                  <a:schemeClr val="accent6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 </a:t>
            </a:r>
            <a:r>
              <a:rPr sz="6600" b="1" smtClean="0">
                <a:solidFill>
                  <a:schemeClr val="accent6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-</a:t>
            </a:r>
            <a:r>
              <a:rPr lang="ru-RU" sz="66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невидимка</a:t>
            </a:r>
            <a:endParaRPr lang="ru-RU" sz="6600" b="1" dirty="0">
              <a:solidFill>
                <a:schemeClr val="accent6">
                  <a:lumMod val="20000"/>
                  <a:lumOff val="8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7072330" y="6143644"/>
            <a:ext cx="1857420" cy="500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2009 год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7758138" cy="774720"/>
          </a:xfrm>
        </p:spPr>
        <p:txBody>
          <a:bodyPr/>
          <a:lstStyle/>
          <a:p>
            <a:r>
              <a:rPr lang="ru-RU" b="1" u="sng" dirty="0" smtClean="0"/>
              <a:t>Опыт 8</a:t>
            </a:r>
            <a:endParaRPr lang="ru-RU" b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214546" y="285728"/>
            <a:ext cx="6686568" cy="319564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 Для исследования состава воздуха  воспользуемся литровой банкой, объем которой предварительно разделим на пять равных частей. Свечу поставим в чашу с водой, зажжем ее и аккуратно опустим размеченную банку. Свеча гаснет через несколько секунд, вода поднимается в банке на 1/5 часть.</a:t>
            </a:r>
          </a:p>
          <a:p>
            <a:endParaRPr lang="ru-RU" dirty="0"/>
          </a:p>
        </p:txBody>
      </p:sp>
      <p:pic>
        <p:nvPicPr>
          <p:cNvPr id="4" name="Рисунок 3" descr="алина_опыт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6315" y="3504339"/>
            <a:ext cx="3919550" cy="2782181"/>
          </a:xfrm>
          <a:prstGeom prst="rect">
            <a:avLst/>
          </a:prstGeom>
          <a:ln w="15875">
            <a:solidFill>
              <a:schemeClr val="tx2">
                <a:lumMod val="75000"/>
              </a:schemeClr>
            </a:solidFill>
          </a:ln>
        </p:spPr>
      </p:pic>
      <p:pic>
        <p:nvPicPr>
          <p:cNvPr id="5" name="Рисунок 4" descr="опыт2fff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3500438"/>
            <a:ext cx="3867776" cy="2745431"/>
          </a:xfrm>
          <a:prstGeom prst="rect">
            <a:avLst/>
          </a:prstGeom>
          <a:ln w="15875">
            <a:solidFill>
              <a:schemeClr val="tx2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714356"/>
            <a:ext cx="8429684" cy="1909762"/>
          </a:xfrm>
        </p:spPr>
        <p:txBody>
          <a:bodyPr/>
          <a:lstStyle/>
          <a:p>
            <a:r>
              <a:rPr lang="ru-RU" b="1" u="sng" dirty="0" smtClean="0">
                <a:solidFill>
                  <a:schemeClr val="tx2">
                    <a:lumMod val="75000"/>
                  </a:schemeClr>
                </a:solidFill>
              </a:rPr>
              <a:t>Вывод: </a:t>
            </a:r>
          </a:p>
          <a:p>
            <a:pPr algn="ctr">
              <a:buNone/>
            </a:pPr>
            <a:r>
              <a:rPr lang="ru-RU" b="1" dirty="0" smtClean="0"/>
              <a:t>свеча погасла,  так как израсходовался кислород, который занимает в воздухе 1/5 часть.  Только кислород поддерживает горение.</a:t>
            </a:r>
            <a:endParaRPr lang="ru-RU" dirty="0" smtClean="0"/>
          </a:p>
          <a:p>
            <a:pPr algn="ctr"/>
            <a:endParaRPr lang="ru-RU" dirty="0"/>
          </a:p>
        </p:txBody>
      </p:sp>
      <p:pic>
        <p:nvPicPr>
          <p:cNvPr id="5" name="Рисунок 4" descr="BOOK1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7554" y="2928934"/>
            <a:ext cx="2550108" cy="237548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/>
              <a:t>Опыт 9</a:t>
            </a:r>
            <a:endParaRPr lang="ru-RU" b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447800"/>
            <a:ext cx="8258204" cy="4695844"/>
          </a:xfrm>
        </p:spPr>
        <p:txBody>
          <a:bodyPr/>
          <a:lstStyle/>
          <a:p>
            <a:r>
              <a:rPr lang="ru-RU" dirty="0" smtClean="0"/>
              <a:t>Для изучения влияния воздуха на горение свечи, воспользуемся  банками различными объемами. Зажигаем свечу и накрываем ее банкой объемом  0,5 литра. Засекаем время, в течение которого горит свеча, данные заносим в таблицу. Проводим подобные действия, используя банки других объемов (1 л, 2л, 3 л)</a:t>
            </a:r>
          </a:p>
          <a:p>
            <a:endParaRPr lang="ru-RU" dirty="0"/>
          </a:p>
        </p:txBody>
      </p:sp>
      <p:pic>
        <p:nvPicPr>
          <p:cNvPr id="5" name="Рисунок 4" descr="1122.JPG"/>
          <p:cNvPicPr>
            <a:picLocks noChangeAspect="1"/>
          </p:cNvPicPr>
          <p:nvPr/>
        </p:nvPicPr>
        <p:blipFill>
          <a:blip r:embed="rId2" cstate="print"/>
          <a:srcRect l="10938" t="15656" r="64062" b="36334"/>
          <a:stretch>
            <a:fillRect/>
          </a:stretch>
        </p:blipFill>
        <p:spPr>
          <a:xfrm>
            <a:off x="3071802" y="5402474"/>
            <a:ext cx="714380" cy="1026921"/>
          </a:xfrm>
          <a:prstGeom prst="rect">
            <a:avLst/>
          </a:prstGeom>
        </p:spPr>
      </p:pic>
      <p:pic>
        <p:nvPicPr>
          <p:cNvPr id="6" name="Рисунок 5" descr="1122.JPG"/>
          <p:cNvPicPr>
            <a:picLocks noChangeAspect="1"/>
          </p:cNvPicPr>
          <p:nvPr/>
        </p:nvPicPr>
        <p:blipFill>
          <a:blip r:embed="rId3"/>
          <a:srcRect l="10938" t="15656" r="64062" b="36334"/>
          <a:stretch>
            <a:fillRect/>
          </a:stretch>
        </p:blipFill>
        <p:spPr>
          <a:xfrm>
            <a:off x="4572000" y="5085468"/>
            <a:ext cx="928694" cy="1334997"/>
          </a:xfrm>
          <a:prstGeom prst="rect">
            <a:avLst/>
          </a:prstGeom>
        </p:spPr>
      </p:pic>
      <p:pic>
        <p:nvPicPr>
          <p:cNvPr id="7" name="Рисунок 6" descr="1122.JPG"/>
          <p:cNvPicPr>
            <a:picLocks noChangeAspect="1"/>
          </p:cNvPicPr>
          <p:nvPr/>
        </p:nvPicPr>
        <p:blipFill>
          <a:blip r:embed="rId3"/>
          <a:srcRect l="10938" t="15656" r="64062" b="36334"/>
          <a:stretch>
            <a:fillRect/>
          </a:stretch>
        </p:blipFill>
        <p:spPr>
          <a:xfrm>
            <a:off x="6072198" y="4572008"/>
            <a:ext cx="1285884" cy="184845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357166"/>
            <a:ext cx="7700962" cy="221454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r>
              <a:rPr lang="ru-RU" u="sng" dirty="0" smtClean="0"/>
              <a:t>Таблица 2.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Продолжительность горения свечи в зависимости от объема воздуха (кислорода) в банке 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1"/>
          </p:nvPr>
        </p:nvGraphicFramePr>
        <p:xfrm>
          <a:off x="571472" y="3143248"/>
          <a:ext cx="7772400" cy="30713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6200"/>
                <a:gridCol w="388620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Объем воздуха, </a:t>
                      </a:r>
                      <a:endParaRPr lang="ru-RU" sz="28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dirty="0" smtClean="0">
                          <a:latin typeface="Times New Roman"/>
                          <a:ea typeface="Calibri"/>
                          <a:cs typeface="Times New Roman"/>
                        </a:rPr>
                        <a:t>литр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Время горения свечи, сек.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0,5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10,3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>
                          <a:latin typeface="Times New Roman"/>
                          <a:ea typeface="Calibri"/>
                          <a:cs typeface="Times New Roman"/>
                        </a:rPr>
                        <a:t>1,0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24,4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>
                          <a:latin typeface="Times New Roman"/>
                          <a:ea typeface="Calibri"/>
                          <a:cs typeface="Times New Roman"/>
                        </a:rPr>
                        <a:t>2,0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47,2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3,0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69,7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28662" y="642918"/>
            <a:ext cx="7772400" cy="2428892"/>
          </a:xfrm>
        </p:spPr>
        <p:txBody>
          <a:bodyPr/>
          <a:lstStyle/>
          <a:p>
            <a:r>
              <a:rPr lang="ru-RU" b="1" u="sng" dirty="0" smtClean="0">
                <a:solidFill>
                  <a:schemeClr val="tx2">
                    <a:lumMod val="75000"/>
                  </a:schemeClr>
                </a:solidFill>
              </a:rPr>
              <a:t>Вывод: </a:t>
            </a:r>
          </a:p>
          <a:p>
            <a:pPr algn="ctr">
              <a:buNone/>
            </a:pPr>
            <a:r>
              <a:rPr lang="ru-RU" b="1" dirty="0" smtClean="0"/>
              <a:t>чем больше объем банки, тем дольше там горит свеча.</a:t>
            </a:r>
          </a:p>
          <a:p>
            <a:pPr algn="ctr">
              <a:buNone/>
            </a:pPr>
            <a:r>
              <a:rPr lang="ru-RU" b="1" dirty="0" smtClean="0"/>
              <a:t> Воздух необходим для горения веществ.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 descr="BOOK1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7554" y="2928934"/>
            <a:ext cx="2550108" cy="237548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4014790" cy="1154098"/>
          </a:xfrm>
        </p:spPr>
        <p:txBody>
          <a:bodyPr>
            <a:normAutofit/>
          </a:bodyPr>
          <a:lstStyle/>
          <a:p>
            <a:r>
              <a:rPr lang="ru-RU" b="1" u="sng" dirty="0" smtClean="0"/>
              <a:t>Заключение</a:t>
            </a:r>
            <a:endParaRPr lang="ru-RU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/>
            <a:r>
              <a:rPr lang="ru-RU" dirty="0" smtClean="0"/>
              <a:t>Итак, воздух – это смесь газов в основном азота и кислорода. 1/5 часть воздуха занимает кислород. Кислород поддерживает дыхание и горение. Воздух, как и все тела в природе, занимает место. Воздух обладает упругостью, он сжимает, при нагревании воздух расширяется, а при охлаждении сжимается. Воздух плохо проводит тепло, поэтому деревья, находящиеся зимой  под снегом не замерзают.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2962" y="285728"/>
            <a:ext cx="3586162" cy="846158"/>
          </a:xfrm>
        </p:spPr>
        <p:txBody>
          <a:bodyPr>
            <a:normAutofit/>
          </a:bodyPr>
          <a:lstStyle/>
          <a:p>
            <a:r>
              <a:rPr lang="ru-RU" b="1" u="sng" dirty="0" smtClean="0"/>
              <a:t>Введение</a:t>
            </a:r>
            <a:endParaRPr lang="ru-RU" b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1071546"/>
            <a:ext cx="8201028" cy="4572000"/>
          </a:xfrm>
        </p:spPr>
        <p:txBody>
          <a:bodyPr>
            <a:normAutofit fontScale="92500"/>
          </a:bodyPr>
          <a:lstStyle/>
          <a:p>
            <a:pPr algn="just">
              <a:buNone/>
            </a:pPr>
            <a:r>
              <a:rPr lang="en-US" dirty="0" smtClean="0"/>
              <a:t>	</a:t>
            </a:r>
            <a:r>
              <a:rPr lang="ru-RU" dirty="0" smtClean="0"/>
              <a:t>Вся жизнь человека </a:t>
            </a:r>
            <a:endParaRPr lang="en-US" dirty="0" smtClean="0"/>
          </a:p>
          <a:p>
            <a:pPr algn="just">
              <a:buNone/>
            </a:pPr>
            <a:r>
              <a:rPr lang="en-US" dirty="0" smtClean="0"/>
              <a:t>	</a:t>
            </a:r>
            <a:r>
              <a:rPr lang="ru-RU" dirty="0" smtClean="0"/>
              <a:t>неразрывно связана с </a:t>
            </a:r>
            <a:endParaRPr lang="en-US" dirty="0" smtClean="0"/>
          </a:p>
          <a:p>
            <a:pPr algn="just">
              <a:buNone/>
            </a:pPr>
            <a:r>
              <a:rPr lang="en-US" dirty="0" smtClean="0"/>
              <a:t>	</a:t>
            </a:r>
            <a:r>
              <a:rPr lang="ru-RU" dirty="0" smtClean="0"/>
              <a:t>атмосферным воздухом. </a:t>
            </a:r>
            <a:endParaRPr lang="en-US" dirty="0" smtClean="0"/>
          </a:p>
          <a:p>
            <a:pPr algn="just">
              <a:buNone/>
            </a:pPr>
            <a:r>
              <a:rPr lang="en-US" dirty="0" smtClean="0"/>
              <a:t>	</a:t>
            </a:r>
            <a:r>
              <a:rPr lang="ru-RU" dirty="0" smtClean="0"/>
              <a:t>Причем для нормальной жизнедеятельности он должен удовлетворять многим параметрам. Температура, влажность, давление, процентное содержание углекислого газа, степень загрязненности – это лишь малая часть параметров, от которых зависит жизнедеятельность. При их отклонении от нормы у человека может ухудшиться трудоспособность, самочувствие и здоровье в целом.</a:t>
            </a:r>
          </a:p>
          <a:p>
            <a:endParaRPr lang="ru-RU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7072330" y="6143644"/>
            <a:ext cx="1857420" cy="500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2009 год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Рисунок 4" descr="ASTRN1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5500702"/>
            <a:ext cx="1192786" cy="1028662"/>
          </a:xfrm>
          <a:prstGeom prst="rect">
            <a:avLst/>
          </a:prstGeom>
        </p:spPr>
      </p:pic>
      <p:pic>
        <p:nvPicPr>
          <p:cNvPr id="6" name="Рисунок 5" descr="1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6446" y="285728"/>
            <a:ext cx="2809878" cy="210178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1728774" cy="917596"/>
          </a:xfrm>
        </p:spPr>
        <p:txBody>
          <a:bodyPr/>
          <a:lstStyle/>
          <a:p>
            <a:r>
              <a:rPr lang="ru-RU" b="1" u="sng" dirty="0" smtClean="0"/>
              <a:t>Цель</a:t>
            </a:r>
            <a:r>
              <a:rPr lang="ru-RU" b="1" dirty="0" smtClean="0"/>
              <a:t>: 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2643182"/>
            <a:ext cx="7943880" cy="3376618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b="1" dirty="0" smtClean="0"/>
              <a:t>Изучить научно – познавательную литературу</a:t>
            </a:r>
            <a:endParaRPr lang="ru-RU" dirty="0" smtClean="0"/>
          </a:p>
          <a:p>
            <a:pPr marL="514350" lvl="0" indent="-514350">
              <a:buFont typeface="+mj-lt"/>
              <a:buAutoNum type="arabicPeriod"/>
            </a:pPr>
            <a:r>
              <a:rPr lang="ru-RU" b="1" dirty="0" smtClean="0"/>
              <a:t>Экспериментально изучить свойства воздуха, доказать опытным путем количественное содержание кислорода в воздухе.</a:t>
            </a:r>
            <a:endParaRPr lang="ru-RU" dirty="0" smtClean="0"/>
          </a:p>
          <a:p>
            <a:pPr marL="514350" lvl="0" indent="-514350">
              <a:buFont typeface="+mj-lt"/>
              <a:buAutoNum type="arabicPeriod"/>
            </a:pPr>
            <a:r>
              <a:rPr lang="ru-RU" b="1" dirty="0" smtClean="0"/>
              <a:t>Изучить  продолжительность горения свечи в зависимости от объема воздуха в банке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7072330" y="6143644"/>
            <a:ext cx="1857420" cy="500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2009 год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1071546"/>
            <a:ext cx="8242329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 smtClean="0">
                <a:solidFill>
                  <a:prstClr val="black"/>
                </a:solidFill>
              </a:rPr>
              <a:t>изучение состава и свойств воздуха, его влияние на процессы горения веществ</a:t>
            </a:r>
            <a:r>
              <a:rPr lang="ru-RU" sz="2600" dirty="0" smtClean="0">
                <a:solidFill>
                  <a:prstClr val="black"/>
                </a:solidFill>
              </a:rPr>
              <a:t>.</a:t>
            </a:r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42910" y="1500174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u="sng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: 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858312" cy="1714512"/>
          </a:xfrm>
        </p:spPr>
        <p:txBody>
          <a:bodyPr>
            <a:normAutofit/>
          </a:bodyPr>
          <a:lstStyle/>
          <a:p>
            <a:pPr algn="ctr"/>
            <a:r>
              <a:rPr lang="ru-RU" b="1" u="sng" dirty="0" smtClean="0"/>
              <a:t>Атмосфера – </a:t>
            </a:r>
            <a:r>
              <a:rPr lang="en-US" b="1" u="sng" dirty="0" smtClean="0"/>
              <a:t/>
            </a:r>
            <a:br>
              <a:rPr lang="en-US" b="1" u="sng" dirty="0" smtClean="0"/>
            </a:br>
            <a:r>
              <a:rPr lang="ru-RU" b="1" u="sng" dirty="0" smtClean="0"/>
              <a:t>воздушная оболочка Земли</a:t>
            </a:r>
            <a:endParaRPr lang="ru-RU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1643082"/>
            <a:ext cx="7772400" cy="4572000"/>
          </a:xfrm>
        </p:spPr>
        <p:txBody>
          <a:bodyPr>
            <a:normAutofit fontScale="92500" lnSpcReduction="10000"/>
          </a:bodyPr>
          <a:lstStyle/>
          <a:p>
            <a:r>
              <a:rPr lang="ru-RU" i="1" u="sng" dirty="0" smtClean="0"/>
              <a:t>Атмосфера </a:t>
            </a:r>
            <a:r>
              <a:rPr lang="ru-RU" dirty="0" smtClean="0"/>
              <a:t>– воздушная, или газовая, оболочка Земли, мощностью до 2 – 3 тысяч километров, которая удерживается благодаря силам притяжения Земли. Четких внешних границ атмосфера не имеет и постепенно переходит в межпланетное пространство.</a:t>
            </a:r>
          </a:p>
          <a:p>
            <a:r>
              <a:rPr lang="ru-RU" dirty="0" smtClean="0"/>
              <a:t>    </a:t>
            </a:r>
            <a:r>
              <a:rPr lang="ru-RU" i="1" u="sng" dirty="0" smtClean="0"/>
              <a:t>Атмосфера</a:t>
            </a:r>
            <a:r>
              <a:rPr lang="ru-RU" dirty="0" smtClean="0"/>
              <a:t> защищает Землю от переохлаждения и перегрева, от метеоритов, от жесткого ультрафиолетового излучения. Воздух необходим для дыхания, кроме того  он эстетически значим.</a:t>
            </a:r>
          </a:p>
          <a:p>
            <a:r>
              <a:rPr lang="ru-RU" dirty="0" smtClean="0"/>
              <a:t>    </a:t>
            </a:r>
            <a:r>
              <a:rPr lang="ru-RU" i="1" u="sng" dirty="0" smtClean="0"/>
              <a:t>Атмосфера</a:t>
            </a:r>
            <a:r>
              <a:rPr lang="ru-RU" dirty="0" smtClean="0"/>
              <a:t> Земли – это хорошо знакомый нам воздух, который находится повсюду, но человек его не замечает, так как он невидим и не имеет запаха.</a:t>
            </a:r>
            <a:endParaRPr lang="ru-RU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7072330" y="6143644"/>
            <a:ext cx="1857420" cy="500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2009 год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42852"/>
            <a:ext cx="7772400" cy="785810"/>
          </a:xfrm>
        </p:spPr>
        <p:txBody>
          <a:bodyPr/>
          <a:lstStyle/>
          <a:p>
            <a:pPr algn="ctr"/>
            <a:r>
              <a:rPr lang="ru-RU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Антуан</a:t>
            </a:r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Лавуазье </a:t>
            </a:r>
            <a:endParaRPr lang="ru-RU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1000108"/>
            <a:ext cx="7801004" cy="2428892"/>
          </a:xfrm>
        </p:spPr>
        <p:txBody>
          <a:bodyPr/>
          <a:lstStyle/>
          <a:p>
            <a:r>
              <a:rPr lang="ru-RU" dirty="0" smtClean="0"/>
              <a:t>Впервые состав воздуха был установлен французским ученым </a:t>
            </a:r>
            <a:r>
              <a:rPr lang="ru-RU" dirty="0" err="1" smtClean="0"/>
              <a:t>Антуаном</a:t>
            </a:r>
            <a:r>
              <a:rPr lang="ru-RU" dirty="0" smtClean="0"/>
              <a:t> Лавуазье. </a:t>
            </a:r>
            <a:endParaRPr lang="en-US" dirty="0" smtClean="0"/>
          </a:p>
          <a:p>
            <a:r>
              <a:rPr lang="ru-RU" dirty="0" smtClean="0"/>
              <a:t>Он доказал, что воздух – это смесь в основном двух газов – азота и кислорода.</a:t>
            </a:r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la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16" y="3286124"/>
            <a:ext cx="2286000" cy="3365500"/>
          </a:xfrm>
          <a:prstGeom prst="rect">
            <a:avLst/>
          </a:prstGeom>
          <a:ln w="25400">
            <a:solidFill>
              <a:schemeClr val="tx2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НТУАН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928662" y="1000108"/>
            <a:ext cx="7099914" cy="4643470"/>
          </a:xfrm>
          <a:ln w="19050">
            <a:solidFill>
              <a:schemeClr val="accent1">
                <a:lumMod val="50000"/>
              </a:schemeClr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4229104" cy="1060472"/>
          </a:xfrm>
        </p:spPr>
        <p:txBody>
          <a:bodyPr>
            <a:normAutofit/>
          </a:bodyPr>
          <a:lstStyle/>
          <a:p>
            <a:r>
              <a:rPr lang="ru-RU" dirty="0" smtClean="0"/>
              <a:t>     </a:t>
            </a:r>
            <a:r>
              <a:rPr lang="ru-RU" b="1" u="sng" dirty="0" smtClean="0"/>
              <a:t>Состав воздуха</a:t>
            </a:r>
            <a:endParaRPr lang="ru-RU" u="sng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785786" y="2000240"/>
          <a:ext cx="7772400" cy="2693416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590800"/>
                <a:gridCol w="2590800"/>
                <a:gridCol w="2590800"/>
              </a:tblGrid>
              <a:tr h="37084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8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Составные части</a:t>
                      </a:r>
                      <a:endParaRPr lang="ru-RU" sz="18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0" lang="ru-RU" sz="32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Содержание газов (%)</a:t>
                      </a:r>
                      <a:endParaRPr lang="ru-RU" sz="32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/>
                        <a:t>по объему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521970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/>
                        <a:t>по массе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/>
                        <a:t>Азот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/>
                        <a:t>78, 08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/>
                        <a:t>75, 50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/>
                        <a:t>Кислород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/>
                        <a:t>20, 95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/>
                        <a:t>23, 10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/>
                        <a:t>Благородные газы (в основном аргон)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/>
                        <a:t>0, 94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/>
                        <a:t>1, 30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/>
                        <a:t>Оксид углерода </a:t>
                      </a:r>
                      <a:r>
                        <a:rPr lang="ru-RU" sz="1800" b="1" dirty="0" smtClean="0"/>
                        <a:t>(</a:t>
                      </a:r>
                      <a:r>
                        <a:rPr lang="en-US" sz="1800" b="1" dirty="0" smtClean="0"/>
                        <a:t>IV</a:t>
                      </a:r>
                      <a:r>
                        <a:rPr lang="ru-RU" sz="1800" b="1" dirty="0"/>
                        <a:t>)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/>
                        <a:t>0.03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/>
                        <a:t>0, 046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4229104" cy="1060472"/>
          </a:xfrm>
        </p:spPr>
        <p:txBody>
          <a:bodyPr>
            <a:normAutofit/>
          </a:bodyPr>
          <a:lstStyle/>
          <a:p>
            <a:r>
              <a:rPr lang="ru-RU" dirty="0" smtClean="0"/>
              <a:t>     </a:t>
            </a:r>
            <a:r>
              <a:rPr lang="ru-RU" b="1" u="sng" dirty="0" smtClean="0"/>
              <a:t>Состав воздуха</a:t>
            </a:r>
            <a:endParaRPr lang="ru-RU" u="sng" dirty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285720" y="2071678"/>
          <a:ext cx="4714908" cy="43577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4714876" y="2143116"/>
          <a:ext cx="4429124" cy="4286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8" name="Прямая соединительная линия 7"/>
          <p:cNvCxnSpPr/>
          <p:nvPr/>
        </p:nvCxnSpPr>
        <p:spPr>
          <a:xfrm rot="5400000">
            <a:off x="2035951" y="3036091"/>
            <a:ext cx="1214446" cy="1588"/>
          </a:xfrm>
          <a:prstGeom prst="line">
            <a:avLst/>
          </a:prstGeom>
          <a:ln w="28575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6321437" y="3107529"/>
            <a:ext cx="1215240" cy="794"/>
          </a:xfrm>
          <a:prstGeom prst="line">
            <a:avLst/>
          </a:prstGeom>
          <a:ln w="28575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286512" y="1357298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По массе</a:t>
            </a:r>
            <a:endParaRPr lang="ru-RU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1785918" y="1500174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По объему</a:t>
            </a:r>
            <a:endParaRPr lang="ru-RU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Практическая часть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b="1" u="sng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ru-RU" b="1" u="sng" dirty="0" smtClean="0">
                <a:solidFill>
                  <a:schemeClr val="tx2">
                    <a:lumMod val="75000"/>
                  </a:schemeClr>
                </a:solidFill>
              </a:rPr>
              <a:t>Изучение свойств, состава воздуха, продолжительности горения свечи в зависимости  от объема воздуха в банке</a:t>
            </a:r>
            <a:r>
              <a:rPr lang="ru-RU" u="sng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>
              <a:buNone/>
            </a:pPr>
            <a:endParaRPr lang="ru-RU" dirty="0" smtClean="0"/>
          </a:p>
          <a:p>
            <a:pPr lvl="0">
              <a:buNone/>
            </a:pPr>
            <a:r>
              <a:rPr lang="ru-RU" dirty="0" smtClean="0"/>
              <a:t>	</a:t>
            </a:r>
            <a:endParaRPr lang="ru-RU" dirty="0"/>
          </a:p>
        </p:txBody>
      </p:sp>
      <p:pic>
        <p:nvPicPr>
          <p:cNvPr id="5" name="Рисунок 4" descr="CANDLE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7554" y="4000504"/>
            <a:ext cx="2621546" cy="2158372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203</TotalTime>
  <Words>537</Words>
  <PresentationFormat>Экран (4:3)</PresentationFormat>
  <Paragraphs>78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Справедливость</vt:lpstr>
      <vt:lpstr>Воздух -невидимка</vt:lpstr>
      <vt:lpstr>Введение</vt:lpstr>
      <vt:lpstr>Цель: </vt:lpstr>
      <vt:lpstr>Атмосфера –  воздушная оболочка Земли</vt:lpstr>
      <vt:lpstr>Антуан Лавуазье </vt:lpstr>
      <vt:lpstr>Слайд 6</vt:lpstr>
      <vt:lpstr>     Состав воздуха</vt:lpstr>
      <vt:lpstr>     Состав воздуха</vt:lpstr>
      <vt:lpstr>Практическая часть</vt:lpstr>
      <vt:lpstr>Опыт 8</vt:lpstr>
      <vt:lpstr>Слайд 11</vt:lpstr>
      <vt:lpstr>Опыт 9</vt:lpstr>
      <vt:lpstr> Таблица 2.  Продолжительность горения свечи в зависимости от объема воздуха (кислорода) в банке </vt:lpstr>
      <vt:lpstr>Слайд 14</vt:lpstr>
      <vt:lpstr>Заключение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Волшебный воздух</dc:title>
  <cp:lastModifiedBy>Teacher13</cp:lastModifiedBy>
  <cp:revision>26</cp:revision>
  <dcterms:modified xsi:type="dcterms:W3CDTF">2010-01-29T11:07:41Z</dcterms:modified>
</cp:coreProperties>
</file>