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4" r:id="rId9"/>
    <p:sldId id="266" r:id="rId10"/>
    <p:sldId id="262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BF8642A-D4BA-4171-B763-960C118D401B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BA82FD6-F987-452D-A615-BDDAF4CF444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68" y="188640"/>
            <a:ext cx="8827527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5" y="5229200"/>
            <a:ext cx="3252903" cy="7531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Выполнили: </a:t>
            </a:r>
            <a:r>
              <a:rPr lang="ru-RU" dirty="0" err="1" smtClean="0">
                <a:solidFill>
                  <a:schemeClr val="tx1"/>
                </a:solidFill>
              </a:rPr>
              <a:t>Есикова</a:t>
            </a:r>
            <a:r>
              <a:rPr lang="ru-RU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Диана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79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936104"/>
          </a:xfrm>
        </p:spPr>
        <p:txBody>
          <a:bodyPr>
            <a:normAutofit/>
          </a:bodyPr>
          <a:lstStyle/>
          <a:p>
            <a:r>
              <a:rPr lang="ru-RU" sz="3800" b="1" dirty="0"/>
              <a:t>Первая помощь при Отеке </a:t>
            </a:r>
            <a:r>
              <a:rPr lang="ru-RU" sz="3800" b="1" dirty="0" err="1"/>
              <a:t>Квинке</a:t>
            </a:r>
            <a:endParaRPr lang="ru-RU" sz="3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496944" cy="532859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i="1" dirty="0" smtClean="0">
                <a:solidFill>
                  <a:schemeClr val="tx1"/>
                </a:solidFill>
              </a:rPr>
              <a:t>1. Первое</a:t>
            </a:r>
            <a:r>
              <a:rPr lang="ru-RU" i="1" dirty="0">
                <a:solidFill>
                  <a:schemeClr val="tx1"/>
                </a:solidFill>
              </a:rPr>
              <a:t>, что необходимо сделать </a:t>
            </a:r>
            <a:r>
              <a:rPr lang="ru-RU" b="1" i="1" dirty="0">
                <a:solidFill>
                  <a:schemeClr val="tx1"/>
                </a:solidFill>
              </a:rPr>
              <a:t>при первых признаках отека </a:t>
            </a:r>
            <a:r>
              <a:rPr lang="ru-RU" b="1" i="1" dirty="0" err="1">
                <a:solidFill>
                  <a:schemeClr val="tx1"/>
                </a:solidFill>
              </a:rPr>
              <a:t>Квинке</a:t>
            </a:r>
            <a:r>
              <a:rPr lang="ru-RU" i="1" dirty="0">
                <a:solidFill>
                  <a:schemeClr val="tx1"/>
                </a:solidFill>
              </a:rPr>
              <a:t> – вызвать врача, даже если состояние пациента удовлетворительное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2. Прекратить </a:t>
            </a:r>
            <a:r>
              <a:rPr lang="ru-RU" i="1" dirty="0">
                <a:solidFill>
                  <a:schemeClr val="tx1"/>
                </a:solidFill>
              </a:rPr>
              <a:t>взаимодействие больного с аллергеном (извлечь жало насекомого, отменить лекарство, прекратить есть или пить)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3. Успокоить </a:t>
            </a:r>
            <a:r>
              <a:rPr lang="ru-RU" i="1" dirty="0">
                <a:solidFill>
                  <a:schemeClr val="tx1"/>
                </a:solidFill>
              </a:rPr>
              <a:t>больного, снять эмоциональную нагрузку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4. Обеспечить </a:t>
            </a:r>
            <a:r>
              <a:rPr lang="ru-RU" i="1" dirty="0">
                <a:solidFill>
                  <a:schemeClr val="tx1"/>
                </a:solidFill>
              </a:rPr>
              <a:t>доступ свежего воздуха: снять галстук и пояс, расстегнуть застежку у ворота, открыть форточку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5. Положить </a:t>
            </a:r>
            <a:r>
              <a:rPr lang="ru-RU" i="1" dirty="0">
                <a:solidFill>
                  <a:schemeClr val="tx1"/>
                </a:solidFill>
              </a:rPr>
              <a:t>холодный компресс на пораженную область для уменьшения интенсивности зуда и отека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6. Если </a:t>
            </a:r>
            <a:r>
              <a:rPr lang="ru-RU" i="1" dirty="0">
                <a:solidFill>
                  <a:schemeClr val="tx1"/>
                </a:solidFill>
              </a:rPr>
              <a:t>причина – укус насекомого или же было введено лекарство, вызывавшее аллергическую реакцию, то выше места контакта необходимо обязательно наложить жгут (если укус или инъекция производились в ногу или руку). Если же укус был в другие части тела, то следует приложить холодный компресс.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7. Чтобы </a:t>
            </a:r>
            <a:r>
              <a:rPr lang="ru-RU" i="1" dirty="0">
                <a:solidFill>
                  <a:schemeClr val="tx1"/>
                </a:solidFill>
              </a:rPr>
              <a:t>вывести как можно больше аллергена из организма следует дать больному выпить большое количество жидкости комнатной температуры.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8. С </a:t>
            </a:r>
            <a:r>
              <a:rPr lang="ru-RU" i="1" dirty="0">
                <a:solidFill>
                  <a:schemeClr val="tx1"/>
                </a:solidFill>
              </a:rPr>
              <a:t>этой же целью дать больному сорбент. Подойдет: несколько толченных таблеток активированного угля или </a:t>
            </a:r>
            <a:r>
              <a:rPr lang="ru-RU" i="1" dirty="0" err="1">
                <a:solidFill>
                  <a:schemeClr val="tx1"/>
                </a:solidFill>
              </a:rPr>
              <a:t>энтеросгель</a:t>
            </a:r>
            <a:r>
              <a:rPr lang="ru-RU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9. Дать </a:t>
            </a:r>
            <a:r>
              <a:rPr lang="ru-RU" i="1" dirty="0">
                <a:solidFill>
                  <a:schemeClr val="tx1"/>
                </a:solidFill>
              </a:rPr>
              <a:t>больному антигистаминный препарат, если таковой есть в наличии. 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i="1" dirty="0" smtClean="0">
                <a:solidFill>
                  <a:schemeClr val="tx1"/>
                </a:solidFill>
              </a:rPr>
              <a:t>10. Закапать </a:t>
            </a:r>
            <a:r>
              <a:rPr lang="ru-RU" i="1" dirty="0">
                <a:solidFill>
                  <a:schemeClr val="tx1"/>
                </a:solidFill>
              </a:rPr>
              <a:t>в нос сосудосуживающие капли (например, </a:t>
            </a:r>
            <a:r>
              <a:rPr lang="ru-RU" i="1" dirty="0" err="1">
                <a:solidFill>
                  <a:schemeClr val="tx1"/>
                </a:solidFill>
              </a:rPr>
              <a:t>нафтизин</a:t>
            </a:r>
            <a:r>
              <a:rPr lang="ru-RU" i="1" dirty="0">
                <a:solidFill>
                  <a:schemeClr val="tx1"/>
                </a:solidFill>
              </a:rPr>
              <a:t>).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20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09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60648"/>
            <a:ext cx="7416824" cy="1440160"/>
          </a:xfrm>
        </p:spPr>
        <p:txBody>
          <a:bodyPr>
            <a:noAutofit/>
          </a:bodyPr>
          <a:lstStyle/>
          <a:p>
            <a:pPr algn="l"/>
            <a:r>
              <a:rPr lang="ru-RU" sz="5400" dirty="0" smtClean="0">
                <a:solidFill>
                  <a:schemeClr val="tx1"/>
                </a:solidFill>
              </a:rPr>
              <a:t>Спасибо за внимание!!!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7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984" y="1556792"/>
            <a:ext cx="4122269" cy="449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792088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</a:rPr>
              <a:t>Отек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entury" pitchFamily="18" charset="0"/>
              </a:rPr>
              <a:t>Квинке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392412"/>
            <a:ext cx="4320480" cy="4824536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или </a:t>
            </a:r>
            <a:r>
              <a:rPr lang="ru-RU" dirty="0">
                <a:solidFill>
                  <a:schemeClr val="tx1"/>
                </a:solidFill>
              </a:rPr>
              <a:t>так называемая «гигантская крапивница», это разновидность аллергической реакции, которая приводит к отечности кожи, слизистых оболочек и подкожной клетчатки. Отек </a:t>
            </a:r>
            <a:r>
              <a:rPr lang="ru-RU" dirty="0" err="1">
                <a:solidFill>
                  <a:schemeClr val="tx1"/>
                </a:solidFill>
              </a:rPr>
              <a:t>Квинке</a:t>
            </a:r>
            <a:r>
              <a:rPr lang="ru-RU" dirty="0">
                <a:solidFill>
                  <a:schemeClr val="tx1"/>
                </a:solidFill>
              </a:rPr>
              <a:t> не зависит от возраста, хотя наиболее часто проявляется у взрослых людей. Особенностью заболевания является быстрое и внезапное появление отека и такое же быстрое его исчезновение после применения соответствующего лечения. Исчезнуть отек </a:t>
            </a:r>
            <a:r>
              <a:rPr lang="ru-RU" dirty="0" err="1">
                <a:solidFill>
                  <a:schemeClr val="tx1"/>
                </a:solidFill>
              </a:rPr>
              <a:t>Квинке</a:t>
            </a:r>
            <a:r>
              <a:rPr lang="ru-RU" dirty="0">
                <a:solidFill>
                  <a:schemeClr val="tx1"/>
                </a:solidFill>
              </a:rPr>
              <a:t> может буквально за несколько минут либо часов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68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/>
          <a:lstStyle/>
          <a:p>
            <a:r>
              <a:rPr lang="ru-RU" dirty="0"/>
              <a:t>Наследственный ангионевротический отек (НАО) - редкое генетическое заболевание</a:t>
            </a:r>
          </a:p>
          <a:p>
            <a:r>
              <a:rPr lang="ru-RU" dirty="0"/>
              <a:t>Приобретенный ангионевротический отек (ПАО)</a:t>
            </a:r>
          </a:p>
          <a:p>
            <a:pPr marL="0" indent="0">
              <a:buNone/>
            </a:pPr>
            <a:r>
              <a:rPr lang="ru-RU" dirty="0"/>
              <a:t>Отек </a:t>
            </a:r>
            <a:r>
              <a:rPr lang="ru-RU" dirty="0" err="1"/>
              <a:t>Квинке</a:t>
            </a:r>
            <a:r>
              <a:rPr lang="ru-RU" dirty="0"/>
              <a:t> развивается в течение довольно короткого промежутка времени - от нескольких минут до нескольких часов. В большинстве случаев он протекает в мягкой форме, но иногда поражает горло и язык, перекрывая дыхательные пути - в этом случае состояние может быть опасным для жизни.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Есть два основных типа отека </a:t>
            </a:r>
            <a:r>
              <a:rPr lang="ru-RU" b="1" dirty="0" err="1"/>
              <a:t>Квинке</a:t>
            </a:r>
            <a:r>
              <a:rPr lang="ru-RU" b="1" dirty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56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1412776"/>
            <a:ext cx="8064896" cy="4713387"/>
          </a:xfrm>
        </p:spPr>
        <p:txBody>
          <a:bodyPr>
            <a:normAutofit fontScale="85000" lnSpcReduction="10000"/>
          </a:bodyPr>
          <a:lstStyle/>
          <a:p>
            <a:r>
              <a:rPr lang="ru-RU" sz="2500" dirty="0">
                <a:solidFill>
                  <a:schemeClr val="tx1"/>
                </a:solidFill>
              </a:rPr>
              <a:t>Под вли­я­ни­ем </a:t>
            </a:r>
            <a:r>
              <a:rPr lang="ru-RU" sz="2500" dirty="0" smtClean="0">
                <a:solidFill>
                  <a:schemeClr val="tx1"/>
                </a:solidFill>
              </a:rPr>
              <a:t>биологически активных веществ, </a:t>
            </a:r>
            <a:r>
              <a:rPr lang="ru-RU" sz="2500" dirty="0">
                <a:solidFill>
                  <a:schemeClr val="tx1"/>
                </a:solidFill>
              </a:rPr>
              <a:t>вы­де­ляющих­ся при </a:t>
            </a:r>
            <a:r>
              <a:rPr lang="ru-RU" sz="2500" dirty="0" smtClean="0">
                <a:solidFill>
                  <a:schemeClr val="tx1"/>
                </a:solidFill>
              </a:rPr>
              <a:t>аллергической реакции</a:t>
            </a:r>
            <a:r>
              <a:rPr lang="ru-RU" sz="2500" dirty="0">
                <a:solidFill>
                  <a:schemeClr val="tx1"/>
                </a:solidFill>
              </a:rPr>
              <a:t> в пред­ва­ри­тель­но </a:t>
            </a:r>
            <a:r>
              <a:rPr lang="ru-RU" sz="2500" dirty="0" smtClean="0">
                <a:solidFill>
                  <a:schemeClr val="tx1"/>
                </a:solidFill>
              </a:rPr>
              <a:t>сен­си­би­ли­зи­ро­ванном</a:t>
            </a:r>
            <a:r>
              <a:rPr lang="ru-RU" sz="2500" dirty="0">
                <a:solidFill>
                  <a:schemeClr val="tx1"/>
                </a:solidFill>
              </a:rPr>
              <a:t> орга­низме, про­ис­хо­дит по­выше­ние про­ница­емо­сти ми­к­ро­со­су­дов и раз­ви­ва­ет­ся отек тка­ней. При­чи­ной его может быть воз­действие спе­ци­фи­че­ских пище­вых, ле­кар­ствен­ных </a:t>
            </a:r>
            <a:r>
              <a:rPr lang="ru-RU" sz="2500" dirty="0" smtClean="0">
                <a:solidFill>
                  <a:schemeClr val="tx1"/>
                </a:solidFill>
              </a:rPr>
              <a:t>ал­лерге­нов</a:t>
            </a:r>
            <a:r>
              <a:rPr lang="ru-RU" sz="2500" dirty="0">
                <a:solidFill>
                  <a:schemeClr val="tx1"/>
                </a:solidFill>
              </a:rPr>
              <a:t> (про­дук­ты пи­та­ния, цве­ты, жи­вот­ные) и не­спе­ци­фи­че­ских раз­дражи­те­лей (охлаж­де­ние, пси­хи­че­ские и фи­зи­че­ские травмы, ин­ток­си­кация, инъекция). Ча­сто воз­ни­ка­ет у </a:t>
            </a:r>
            <a:r>
              <a:rPr lang="ru-RU" sz="2500" dirty="0" smtClean="0">
                <a:solidFill>
                  <a:schemeClr val="tx1"/>
                </a:solidFill>
              </a:rPr>
              <a:t>лиц с</a:t>
            </a:r>
            <a:r>
              <a:rPr lang="ru-RU" sz="2500" dirty="0">
                <a:solidFill>
                  <a:schemeClr val="tx1"/>
                </a:solidFill>
              </a:rPr>
              <a:t> </a:t>
            </a:r>
            <a:r>
              <a:rPr lang="ru-RU" sz="2500" dirty="0" smtClean="0">
                <a:solidFill>
                  <a:schemeClr val="tx1"/>
                </a:solidFill>
              </a:rPr>
              <a:t>пониженной</a:t>
            </a:r>
            <a:r>
              <a:rPr lang="ru-RU" sz="2500" dirty="0">
                <a:solidFill>
                  <a:schemeClr val="tx1"/>
                </a:solidFill>
              </a:rPr>
              <a:t> </a:t>
            </a:r>
            <a:r>
              <a:rPr lang="ru-RU" sz="2500" dirty="0" smtClean="0">
                <a:solidFill>
                  <a:schemeClr val="tx1"/>
                </a:solidFill>
              </a:rPr>
              <a:t> функцией</a:t>
            </a:r>
            <a:r>
              <a:rPr lang="ru-RU" sz="2500" dirty="0">
                <a:solidFill>
                  <a:schemeClr val="tx1"/>
                </a:solidFill>
              </a:rPr>
              <a:t> щи­то­вид­ной же­ле­зы. Осо­бое зна­че­ние в </a:t>
            </a:r>
            <a:r>
              <a:rPr lang="ru-RU" sz="2500" dirty="0" smtClean="0">
                <a:solidFill>
                  <a:schemeClr val="tx1"/>
                </a:solidFill>
              </a:rPr>
              <a:t>па­то­ге­не­зе</a:t>
            </a:r>
            <a:r>
              <a:rPr lang="ru-RU" sz="2500" dirty="0">
                <a:solidFill>
                  <a:schemeClr val="tx1"/>
                </a:solidFill>
              </a:rPr>
              <a:t> </a:t>
            </a:r>
            <a:r>
              <a:rPr lang="ru-RU" sz="2500" dirty="0" smtClean="0">
                <a:solidFill>
                  <a:schemeClr val="tx1"/>
                </a:solidFill>
              </a:rPr>
              <a:t>от­во­дит­ся</a:t>
            </a:r>
            <a:r>
              <a:rPr lang="ru-RU" sz="2500" dirty="0">
                <a:solidFill>
                  <a:schemeClr val="tx1"/>
                </a:solidFill>
              </a:rPr>
              <a:t> на­след­ствен­но­сти, по­вышен­ной воз­бу­­димо­сти веге­та­тив­ной нерв­ной си­с­темы, очагам хро­ни­че­ской инфекции, за­бо­ле­­</a:t>
            </a:r>
            <a:r>
              <a:rPr lang="ru-RU" sz="2500" dirty="0" smtClean="0">
                <a:solidFill>
                  <a:schemeClr val="tx1"/>
                </a:solidFill>
              </a:rPr>
              <a:t>ва­ни­ям</a:t>
            </a:r>
            <a:r>
              <a:rPr lang="ru-RU" sz="2500" dirty="0">
                <a:solidFill>
                  <a:schemeClr val="tx1"/>
                </a:solidFill>
              </a:rPr>
              <a:t> </a:t>
            </a:r>
            <a:r>
              <a:rPr lang="ru-RU" sz="2500" dirty="0" smtClean="0">
                <a:solidFill>
                  <a:schemeClr val="tx1"/>
                </a:solidFill>
              </a:rPr>
              <a:t>ЖКТ</a:t>
            </a:r>
            <a:r>
              <a:rPr lang="ru-RU" sz="2500" dirty="0">
                <a:solidFill>
                  <a:schemeClr val="tx1"/>
                </a:solidFill>
              </a:rPr>
              <a:t>.</a:t>
            </a:r>
          </a:p>
          <a:p>
            <a:r>
              <a:rPr lang="ru-RU" sz="2500" dirty="0">
                <a:solidFill>
                  <a:schemeClr val="tx1"/>
                </a:solidFill>
              </a:rPr>
              <a:t>В ос­но­ве лежит по­выше­ние то­ну­са па­ра­симпа­ти­че­ской си­с­темы, про­яв­ляюще­е­ся мест­ным расши­ре­ни­ем капил­ля­ров и ар­те­риол с по­сле­дующим уве­ли­че­ни­ем их про­ница­емо­сти.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Этиология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50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658"/>
            <a:ext cx="8352928" cy="615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142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12776"/>
            <a:ext cx="4752528" cy="518457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1900" dirty="0" smtClean="0"/>
              <a:t>- 80 </a:t>
            </a:r>
            <a:r>
              <a:rPr lang="ru-RU" sz="1900" dirty="0"/>
              <a:t>% случаев </a:t>
            </a:r>
            <a:r>
              <a:rPr lang="ru-RU" sz="1900" b="1" dirty="0"/>
              <a:t>отека </a:t>
            </a:r>
            <a:r>
              <a:rPr lang="ru-RU" sz="1900" b="1" dirty="0" err="1"/>
              <a:t>Квинке</a:t>
            </a:r>
            <a:r>
              <a:rPr lang="ru-RU" sz="1900" dirty="0"/>
              <a:t> развивается после приема лекарств.  Отек могут вызвать антибиотики, различные витамины (особенно группы В), йодированные препараты, аспирин, пенициллин и т.д. </a:t>
            </a:r>
          </a:p>
          <a:p>
            <a:pPr marL="0" indent="0">
              <a:buNone/>
            </a:pPr>
            <a:r>
              <a:rPr lang="ru-RU" sz="1900" dirty="0" smtClean="0"/>
              <a:t>- Часто </a:t>
            </a:r>
            <a:r>
              <a:rPr lang="ru-RU" sz="1900" dirty="0"/>
              <a:t>причиной выброса гистамина являются пищевые продукты или же различные пищевые добавки – консерванты, красители, эмульгаторы и т.д. Причем эти добавки могут оказаться даже в той еде, которую мы изначально не можем заподозрить: салаты, маринады, колбасы, сыры</a:t>
            </a:r>
            <a:r>
              <a:rPr lang="ru-RU" sz="1900" dirty="0" smtClean="0"/>
              <a:t>.</a:t>
            </a:r>
            <a:r>
              <a:rPr lang="ru-RU" sz="1900" dirty="0"/>
              <a:t/>
            </a:r>
            <a:br>
              <a:rPr lang="ru-RU" sz="1900" dirty="0"/>
            </a:br>
            <a:r>
              <a:rPr lang="ru-RU" sz="1900" dirty="0" smtClean="0"/>
              <a:t>- Иногда </a:t>
            </a:r>
            <a:r>
              <a:rPr lang="ru-RU" sz="1900" dirty="0"/>
              <a:t>аллергическая реакция и последующий отек могут быть спровоцированы пыльцой цветущих  растений в период цветения или же укусом насекомого</a:t>
            </a:r>
            <a:r>
              <a:rPr lang="ru-RU" sz="1900" dirty="0" smtClean="0"/>
              <a:t>.</a:t>
            </a:r>
            <a:r>
              <a:rPr lang="ru-RU" sz="1900" dirty="0"/>
              <a:t/>
            </a:r>
            <a:br>
              <a:rPr lang="ru-RU" sz="1900" dirty="0"/>
            </a:br>
            <a:r>
              <a:rPr lang="ru-RU" sz="1900" dirty="0" smtClean="0"/>
              <a:t>- Довольно </a:t>
            </a:r>
            <a:r>
              <a:rPr lang="ru-RU" sz="1900" dirty="0"/>
              <a:t>часто отек </a:t>
            </a:r>
            <a:r>
              <a:rPr lang="ru-RU" sz="1900" dirty="0" err="1"/>
              <a:t>Квинке</a:t>
            </a:r>
            <a:r>
              <a:rPr lang="ru-RU" sz="1900" dirty="0"/>
              <a:t> вызывают косметические средства: лаки, краски, тушь, стиральный порошок. Виновником отека </a:t>
            </a:r>
            <a:r>
              <a:rPr lang="ru-RU" sz="1900" dirty="0" err="1"/>
              <a:t>Квинке</a:t>
            </a:r>
            <a:r>
              <a:rPr lang="ru-RU" sz="1900" dirty="0"/>
              <a:t> бывает также домашняя и производственная </a:t>
            </a:r>
            <a:r>
              <a:rPr lang="ru-RU" sz="1900" dirty="0" smtClean="0"/>
              <a:t>пыль.</a:t>
            </a:r>
            <a:endParaRPr lang="ru-RU" sz="19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Что может вызвать отек?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74441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74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5184576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Внезапное появление красноватой припухлости на коже, особенно часто в области глаз и губ, но иногда - на руках, ногах и в горле.</a:t>
            </a:r>
          </a:p>
          <a:p>
            <a:r>
              <a:rPr lang="ru-RU" dirty="0">
                <a:solidFill>
                  <a:schemeClr val="tx1"/>
                </a:solidFill>
              </a:rPr>
              <a:t>Жжение, боль и воспаление в пораженных областях; иногда зуд.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сыпь </a:t>
            </a:r>
            <a:r>
              <a:rPr lang="ru-RU" dirty="0">
                <a:solidFill>
                  <a:schemeClr val="tx1"/>
                </a:solidFill>
              </a:rPr>
              <a:t>на руках, ногах, лице и гениталиях.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Но </a:t>
            </a:r>
            <a:r>
              <a:rPr lang="ru-RU" dirty="0">
                <a:solidFill>
                  <a:schemeClr val="tx1"/>
                </a:solidFill>
              </a:rPr>
              <a:t>самым опасным является отек </a:t>
            </a:r>
            <a:r>
              <a:rPr lang="ru-RU" dirty="0" err="1">
                <a:solidFill>
                  <a:schemeClr val="tx1"/>
                </a:solidFill>
              </a:rPr>
              <a:t>Квинке</a:t>
            </a:r>
            <a:r>
              <a:rPr lang="ru-RU" dirty="0">
                <a:solidFill>
                  <a:schemeClr val="tx1"/>
                </a:solidFill>
              </a:rPr>
              <a:t> в области  носоглотки и дыхательных путей. Сначала появляется охриплость, затрудненное дыхание, лающий кашель. Человека охватывает беспокойство, тревога, лицо приобретает синюшный оттенок, потом бледнеет. Развитие отека на языке и гортани может привести к асфиксии, дыхание становится затрудненным, развивается афония, язык начинает синеть. Если не оказать своевременную помощь, то такой больной может просто задохнуться - погибнуть от отека гортани и перекрытия доступа воздуха в легкие.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dirty="0"/>
              <a:t>Симптомы</a:t>
            </a:r>
          </a:p>
        </p:txBody>
      </p:sp>
    </p:spTree>
    <p:extLst>
      <p:ext uri="{BB962C8B-B14F-4D97-AF65-F5344CB8AC3E}">
        <p14:creationId xmlns:p14="http://schemas.microsoft.com/office/powerpoint/2010/main" val="19927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84976" cy="6289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74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88640"/>
            <a:ext cx="7840381" cy="6192688"/>
          </a:xfrm>
        </p:spPr>
        <p:txBody>
          <a:bodyPr>
            <a:normAutofit/>
          </a:bodyPr>
          <a:lstStyle/>
          <a:p>
            <a:pPr algn="ctr"/>
            <a:endParaRPr lang="ru-RU" sz="96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ЛЕЧЕНИЕ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71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4F4F4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71</TotalTime>
  <Words>230</Words>
  <Application>Microsoft Office PowerPoint</Application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Презентация PowerPoint</vt:lpstr>
      <vt:lpstr>Отек Квинке</vt:lpstr>
      <vt:lpstr>Есть два основных типа отека Квинке:</vt:lpstr>
      <vt:lpstr>Этиология</vt:lpstr>
      <vt:lpstr>Презентация PowerPoint</vt:lpstr>
      <vt:lpstr>Что может вызвать отек?</vt:lpstr>
      <vt:lpstr>Симптомы</vt:lpstr>
      <vt:lpstr>Презентация PowerPoint</vt:lpstr>
      <vt:lpstr>Презентация PowerPoint</vt:lpstr>
      <vt:lpstr>Первая помощь при Отеке Квинке</vt:lpstr>
      <vt:lpstr>Презентация PowerPoint</vt:lpstr>
      <vt:lpstr>Спасибо за внимание!!!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Отек Квинке</dc:title>
  <dc:creator>Admin</dc:creator>
  <cp:lastModifiedBy>Admin</cp:lastModifiedBy>
  <cp:revision>9</cp:revision>
  <dcterms:created xsi:type="dcterms:W3CDTF">2013-02-21T15:43:04Z</dcterms:created>
  <dcterms:modified xsi:type="dcterms:W3CDTF">2013-03-18T13:03:35Z</dcterms:modified>
</cp:coreProperties>
</file>