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kumimoji="1" lang="ru-RU"/>
          </a:p>
        </p:txBody>
      </p:sp>
      <p:sp>
        <p:nvSpPr>
          <p:cNvPr id="5" name="AutoShape 1027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kumimoji="1" lang="ru-RU"/>
          </a:p>
        </p:txBody>
      </p:sp>
      <p:grpSp>
        <p:nvGrpSpPr>
          <p:cNvPr id="6" name="Group 1029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030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1031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164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ru-RU" noProof="0" smtClean="0"/>
          </a:p>
        </p:txBody>
      </p:sp>
      <p:sp>
        <p:nvSpPr>
          <p:cNvPr id="92171" name="Rectangle 1035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smtClean="0"/>
          </a:p>
        </p:txBody>
      </p:sp>
      <p:sp>
        <p:nvSpPr>
          <p:cNvPr id="9" name="Rectangle 1032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10" name="Rectangle 1033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 smtClean="0"/>
            </a:lvl1pPr>
          </a:lstStyle>
          <a:p>
            <a:endParaRPr lang="ru-RU"/>
          </a:p>
        </p:txBody>
      </p:sp>
      <p:sp>
        <p:nvSpPr>
          <p:cNvPr id="11" name="Rectangle 103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 smtClean="0"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15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564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376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353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122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044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106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951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735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00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363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679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36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7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7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kumimoji="1" lang="ru-RU"/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114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400" smtClean="0"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02.12.2012</a:t>
            </a:fld>
            <a:endParaRPr lang="ru-RU"/>
          </a:p>
        </p:txBody>
      </p:sp>
      <p:sp>
        <p:nvSpPr>
          <p:cNvPr id="9114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36875" y="6529388"/>
            <a:ext cx="2895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>
              <a:defRPr sz="1400" smtClean="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9114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 algn="l">
              <a:defRPr sz="2600" b="1" smtClean="0">
                <a:solidFill>
                  <a:schemeClr val="bg1"/>
                </a:solidFill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33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4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5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11" Type="http://schemas.openxmlformats.org/officeDocument/2006/relationships/image" Target="../media/image2.png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2.e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oleObject" Target="../embeddings/oleObject14.bin"/><Relationship Id="rId7" Type="http://schemas.openxmlformats.org/officeDocument/2006/relationships/image" Target="../media/image17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11" Type="http://schemas.openxmlformats.org/officeDocument/2006/relationships/image" Target="../media/image2.png"/><Relationship Id="rId5" Type="http://schemas.openxmlformats.org/officeDocument/2006/relationships/oleObject" Target="../embeddings/oleObject5.bin"/><Relationship Id="rId10" Type="http://schemas.openxmlformats.org/officeDocument/2006/relationships/image" Target="../media/image8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700213"/>
            <a:ext cx="7772400" cy="1643062"/>
          </a:xfrm>
        </p:spPr>
        <p:txBody>
          <a:bodyPr>
            <a:normAutofit fontScale="90000"/>
          </a:bodyPr>
          <a:lstStyle/>
          <a:p>
            <a:pPr algn="r" eaLnBrk="1" hangingPunct="1"/>
            <a:r>
              <a:rPr lang="ru-RU" sz="4800" dirty="0" smtClean="0">
                <a:latin typeface="Bookman Old Style" pitchFamily="18" charset="0"/>
              </a:rPr>
              <a:t/>
            </a:r>
            <a:br>
              <a:rPr lang="ru-RU" sz="4800" dirty="0" smtClean="0">
                <a:latin typeface="Bookman Old Style" pitchFamily="18" charset="0"/>
              </a:rPr>
            </a:br>
            <a:r>
              <a:rPr lang="ru-RU" sz="4800" dirty="0" smtClean="0">
                <a:latin typeface="Bookman Old Style" pitchFamily="18" charset="0"/>
              </a:rPr>
              <a:t/>
            </a:r>
            <a:br>
              <a:rPr lang="ru-RU" sz="4800" dirty="0" smtClean="0">
                <a:latin typeface="Bookman Old Style" pitchFamily="18" charset="0"/>
              </a:rPr>
            </a:br>
            <a:r>
              <a:rPr lang="ru-RU" sz="4800" dirty="0" smtClean="0">
                <a:latin typeface="Bookman Old Style" pitchFamily="18" charset="0"/>
              </a:rPr>
              <a:t/>
            </a:r>
            <a:br>
              <a:rPr lang="ru-RU" sz="4800" dirty="0" smtClean="0">
                <a:latin typeface="Bookman Old Style" pitchFamily="18" charset="0"/>
              </a:rPr>
            </a:br>
            <a:r>
              <a:rPr lang="ru-RU" sz="4800" dirty="0" smtClean="0">
                <a:latin typeface="Bookman Old Style" pitchFamily="18" charset="0"/>
              </a:rPr>
              <a:t/>
            </a:r>
            <a:br>
              <a:rPr lang="ru-RU" sz="4800" dirty="0" smtClean="0">
                <a:latin typeface="Bookman Old Style" pitchFamily="18" charset="0"/>
              </a:rPr>
            </a:br>
            <a:r>
              <a:rPr lang="ru-RU" sz="4800" dirty="0" smtClean="0">
                <a:latin typeface="Bookman Old Style" pitchFamily="18" charset="0"/>
              </a:rPr>
              <a:t/>
            </a:r>
            <a:br>
              <a:rPr lang="ru-RU" sz="4800" dirty="0" smtClean="0">
                <a:latin typeface="Bookman Old Style" pitchFamily="18" charset="0"/>
              </a:rPr>
            </a:br>
            <a:r>
              <a:rPr lang="ru-RU" sz="4800" dirty="0" smtClean="0">
                <a:latin typeface="Bookman Old Style" pitchFamily="18" charset="0"/>
              </a:rPr>
              <a:t/>
            </a:r>
            <a:br>
              <a:rPr lang="ru-RU" sz="4800" dirty="0" smtClean="0">
                <a:latin typeface="Bookman Old Style" pitchFamily="18" charset="0"/>
              </a:rPr>
            </a:br>
            <a:r>
              <a:rPr lang="ru-RU" sz="4800" dirty="0" smtClean="0">
                <a:solidFill>
                  <a:schemeClr val="bg2"/>
                </a:solidFill>
                <a:latin typeface="Bookman Old Style" pitchFamily="18" charset="0"/>
              </a:rPr>
              <a:t>Решение квадратных уравнений</a:t>
            </a:r>
            <a:br>
              <a:rPr lang="ru-RU" sz="4800" dirty="0" smtClean="0">
                <a:solidFill>
                  <a:schemeClr val="bg2"/>
                </a:solidFill>
                <a:latin typeface="Bookman Old Style" pitchFamily="18" charset="0"/>
              </a:rPr>
            </a:br>
            <a:r>
              <a:rPr lang="ru-RU" sz="4800" dirty="0" smtClean="0">
                <a:solidFill>
                  <a:schemeClr val="bg2"/>
                </a:solidFill>
                <a:latin typeface="Bookman Old Style" pitchFamily="18" charset="0"/>
              </a:rPr>
              <a:t/>
            </a:r>
            <a:br>
              <a:rPr lang="ru-RU" sz="4800" dirty="0" smtClean="0">
                <a:solidFill>
                  <a:schemeClr val="bg2"/>
                </a:solidFill>
                <a:latin typeface="Bookman Old Style" pitchFamily="18" charset="0"/>
              </a:rPr>
            </a:br>
            <a:r>
              <a:rPr lang="ru-RU" sz="4800" dirty="0" smtClean="0">
                <a:latin typeface="Bookman Old Style" pitchFamily="18" charset="0"/>
              </a:rPr>
              <a:t/>
            </a:r>
            <a:br>
              <a:rPr lang="ru-RU" sz="4800" dirty="0" smtClean="0">
                <a:latin typeface="Bookman Old Style" pitchFamily="18" charset="0"/>
              </a:rPr>
            </a:br>
            <a:r>
              <a:rPr lang="ru-RU" sz="4800" dirty="0" smtClean="0">
                <a:latin typeface="Bookman Old Style" pitchFamily="18" charset="0"/>
              </a:rPr>
              <a:t>                         </a:t>
            </a:r>
            <a:br>
              <a:rPr lang="ru-RU" sz="4800" dirty="0" smtClean="0">
                <a:latin typeface="Bookman Old Style" pitchFamily="18" charset="0"/>
              </a:rPr>
            </a:br>
            <a:r>
              <a:rPr lang="ru-RU" sz="4800" dirty="0" smtClean="0">
                <a:latin typeface="Bookman Old Style" pitchFamily="18" charset="0"/>
              </a:rPr>
              <a:t/>
            </a:r>
            <a:br>
              <a:rPr lang="ru-RU" sz="4800" dirty="0" smtClean="0">
                <a:latin typeface="Bookman Old Style" pitchFamily="18" charset="0"/>
              </a:rPr>
            </a:br>
            <a:r>
              <a:rPr lang="ru-RU" sz="4800" dirty="0" smtClean="0">
                <a:solidFill>
                  <a:schemeClr val="bg2"/>
                </a:solidFill>
                <a:latin typeface="Bookman Old Style" pitchFamily="18" charset="0"/>
              </a:rPr>
              <a:t>8 класс</a:t>
            </a:r>
            <a:br>
              <a:rPr lang="ru-RU" sz="4800" dirty="0" smtClean="0">
                <a:solidFill>
                  <a:schemeClr val="bg2"/>
                </a:solidFill>
                <a:latin typeface="Bookman Old Style" pitchFamily="18" charset="0"/>
              </a:rPr>
            </a:br>
            <a:r>
              <a:rPr lang="ru-RU" sz="1800" dirty="0" smtClean="0">
                <a:solidFill>
                  <a:schemeClr val="bg2"/>
                </a:solidFill>
                <a:latin typeface="Bookman Old Style" pitchFamily="18" charset="0"/>
              </a:rPr>
              <a:t>Ковалева О.А. учитель математики КШДС № 33             </a:t>
            </a:r>
            <a:r>
              <a:rPr lang="ru-RU" sz="1800" dirty="0" err="1" smtClean="0">
                <a:solidFill>
                  <a:schemeClr val="bg2"/>
                </a:solidFill>
                <a:latin typeface="Bookman Old Style" pitchFamily="18" charset="0"/>
              </a:rPr>
              <a:t>г.Караганда</a:t>
            </a:r>
            <a:r>
              <a:rPr lang="ru-RU" sz="4800" dirty="0" smtClean="0">
                <a:solidFill>
                  <a:schemeClr val="bg2"/>
                </a:solidFill>
                <a:latin typeface="Bookman Old Style" pitchFamily="18" charset="0"/>
              </a:rPr>
              <a:t/>
            </a:r>
            <a:br>
              <a:rPr lang="ru-RU" sz="4800" dirty="0" smtClean="0">
                <a:solidFill>
                  <a:schemeClr val="bg2"/>
                </a:solidFill>
                <a:latin typeface="Bookman Old Style" pitchFamily="18" charset="0"/>
              </a:rPr>
            </a:br>
            <a:endParaRPr lang="ru-RU" sz="4800" dirty="0" smtClean="0">
              <a:solidFill>
                <a:schemeClr val="bg2"/>
              </a:solidFill>
              <a:latin typeface="Bookman Old Style" pitchFamily="18" charset="0"/>
            </a:endParaRPr>
          </a:p>
        </p:txBody>
      </p:sp>
      <p:pic>
        <p:nvPicPr>
          <p:cNvPr id="2056" name="Picture 8" descr="C:\Documents and Settings\Reanimator\Мои документы\таня\УМП\logo.GIF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343275"/>
            <a:ext cx="3019425" cy="29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59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5188" y="374650"/>
            <a:ext cx="8001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        Решить уравнение:</a:t>
            </a:r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>
          <a:xfrm>
            <a:off x="865188" y="3754438"/>
            <a:ext cx="8001000" cy="2667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4000" b="1" smtClean="0">
                <a:solidFill>
                  <a:schemeClr val="bg2"/>
                </a:solidFill>
                <a:latin typeface="Bookman Old Style" pitchFamily="18" charset="0"/>
              </a:rPr>
              <a:t>16x</a:t>
            </a:r>
            <a:r>
              <a:rPr lang="en-US" sz="4000" b="1" baseline="30000" smtClean="0">
                <a:solidFill>
                  <a:schemeClr val="bg2"/>
                </a:solidFill>
                <a:latin typeface="Bookman Old Style" pitchFamily="18" charset="0"/>
              </a:rPr>
              <a:t>2 </a:t>
            </a:r>
            <a:r>
              <a:rPr lang="en-US" sz="4000" b="1" smtClean="0">
                <a:solidFill>
                  <a:schemeClr val="bg2"/>
                </a:solidFill>
                <a:latin typeface="Bookman Old Style" pitchFamily="18" charset="0"/>
              </a:rPr>
              <a:t>+ 8x + 1=0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4000" b="1" smtClean="0">
                <a:solidFill>
                  <a:schemeClr val="bg2"/>
                </a:solidFill>
                <a:latin typeface="Bookman Old Style" pitchFamily="18" charset="0"/>
              </a:rPr>
              <a:t>D=0 x=-0</a:t>
            </a:r>
            <a:r>
              <a:rPr lang="ru-RU" sz="4000" b="1" smtClean="0">
                <a:solidFill>
                  <a:schemeClr val="bg2"/>
                </a:solidFill>
                <a:latin typeface="Bookman Old Style" pitchFamily="18" charset="0"/>
              </a:rPr>
              <a:t>,25</a:t>
            </a:r>
          </a:p>
          <a:p>
            <a:pPr eaLnBrk="1" hangingPunct="1"/>
            <a:endParaRPr lang="ru-RU" smtClean="0"/>
          </a:p>
        </p:txBody>
      </p:sp>
      <p:grpSp>
        <p:nvGrpSpPr>
          <p:cNvPr id="13316" name="Группа 3"/>
          <p:cNvGrpSpPr>
            <a:grpSpLocks/>
          </p:cNvGrpSpPr>
          <p:nvPr/>
        </p:nvGrpSpPr>
        <p:grpSpPr bwMode="auto">
          <a:xfrm>
            <a:off x="563563" y="142875"/>
            <a:ext cx="8566150" cy="461963"/>
            <a:chOff x="564220" y="142852"/>
            <a:chExt cx="8566132" cy="462741"/>
          </a:xfrm>
        </p:grpSpPr>
        <p:sp>
          <p:nvSpPr>
            <p:cNvPr id="13319" name="TextBox 4"/>
            <p:cNvSpPr txBox="1">
              <a:spLocks noChangeArrowheads="1"/>
            </p:cNvSpPr>
            <p:nvPr/>
          </p:nvSpPr>
          <p:spPr bwMode="auto">
            <a:xfrm>
              <a:off x="564220" y="142852"/>
              <a:ext cx="2571768" cy="461665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b="1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 АЛГЕБРА – 8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89939" y="144443"/>
              <a:ext cx="5940413" cy="461150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>
                      <a:lumMod val="75000"/>
                    </a:schemeClr>
                  </a:solidFill>
                  <a:latin typeface="Georgia" pitchFamily="18" charset="0"/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Квадратные уравнения</a:t>
              </a:r>
              <a:endParaRPr lang="ru-RU" b="1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pic>
        <p:nvPicPr>
          <p:cNvPr id="7" name="Picture 2068" descr="C:\Documents and Settings\Reanimator\Мои документы\таня\УМП\logo2.gi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900014"/>
            <a:ext cx="733425" cy="72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8" name="Прямоугольник 7"/>
          <p:cNvSpPr>
            <a:spLocks noChangeArrowheads="1"/>
          </p:cNvSpPr>
          <p:nvPr/>
        </p:nvSpPr>
        <p:spPr bwMode="auto">
          <a:xfrm>
            <a:off x="1495425" y="2582863"/>
            <a:ext cx="32813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chemeClr val="tx2"/>
                </a:solidFill>
                <a:latin typeface="Bookman Old Style" pitchFamily="18" charset="0"/>
              </a:rPr>
              <a:t>8</a:t>
            </a:r>
            <a:r>
              <a:rPr lang="en-US" sz="4000" b="1">
                <a:solidFill>
                  <a:schemeClr val="tx2"/>
                </a:solidFill>
                <a:latin typeface="Bookman Old Style" pitchFamily="18" charset="0"/>
              </a:rPr>
              <a:t>x(1+2x)=-1</a:t>
            </a:r>
          </a:p>
        </p:txBody>
      </p:sp>
    </p:spTree>
    <p:extLst>
      <p:ext uri="{BB962C8B-B14F-4D97-AF65-F5344CB8AC3E}">
        <p14:creationId xmlns:p14="http://schemas.microsoft.com/office/powerpoint/2010/main" val="342409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237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4000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Самостоятельная работа</a:t>
            </a:r>
          </a:p>
        </p:txBody>
      </p:sp>
      <p:sp>
        <p:nvSpPr>
          <p:cNvPr id="45066" name="Rectangle 10"/>
          <p:cNvSpPr>
            <a:spLocks noGrp="1"/>
          </p:cNvSpPr>
          <p:nvPr>
            <p:ph type="body" sz="half" idx="1"/>
          </p:nvPr>
        </p:nvSpPr>
        <p:spPr>
          <a:xfrm>
            <a:off x="179388" y="1412875"/>
            <a:ext cx="4824412" cy="5040313"/>
          </a:xfrm>
        </p:spPr>
        <p:txBody>
          <a:bodyPr/>
          <a:lstStyle/>
          <a:p>
            <a:pPr marL="266700" indent="-266700" eaLnBrk="1" hangingPunct="1">
              <a:buFont typeface="Arial" charset="0"/>
              <a:buNone/>
              <a:defRPr/>
            </a:pP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            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Вариант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I</a:t>
            </a:r>
            <a:endParaRPr lang="ru-RU" sz="2400" b="1" dirty="0" smtClean="0">
              <a:solidFill>
                <a:schemeClr val="bg2">
                  <a:lumMod val="75000"/>
                </a:schemeClr>
              </a:solidFill>
              <a:latin typeface="Bookman Old Style" pitchFamily="18" charset="0"/>
            </a:endParaRPr>
          </a:p>
          <a:p>
            <a:pPr marL="266700" indent="-266700" eaLnBrk="1" hangingPunct="1">
              <a:buFont typeface="Arial" charset="0"/>
              <a:buAutoNum type="arabicPeriod"/>
              <a:defRPr/>
            </a:pPr>
            <a:endParaRPr lang="ru-RU" sz="2400" dirty="0" smtClean="0">
              <a:solidFill>
                <a:schemeClr val="hlink"/>
              </a:solidFill>
            </a:endParaRPr>
          </a:p>
          <a:p>
            <a:pPr marL="266700" indent="-266700" eaLnBrk="1" hangingPunct="1">
              <a:buFont typeface="Arial" charset="0"/>
              <a:buAutoNum type="arabicPeriod"/>
              <a:defRPr/>
            </a:pPr>
            <a:endParaRPr lang="ru-RU" dirty="0" smtClean="0">
              <a:solidFill>
                <a:schemeClr val="hlink"/>
              </a:solidFill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dirty="0" smtClean="0">
              <a:solidFill>
                <a:schemeClr val="hlink"/>
              </a:solidFill>
            </a:endParaRPr>
          </a:p>
        </p:txBody>
      </p:sp>
      <p:sp>
        <p:nvSpPr>
          <p:cNvPr id="45067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981075"/>
            <a:ext cx="4748213" cy="5472113"/>
          </a:xfrm>
        </p:spPr>
        <p:txBody>
          <a:bodyPr/>
          <a:lstStyle/>
          <a:p>
            <a:pPr marL="266700" indent="-266700" eaLnBrk="1" hangingPunct="1">
              <a:buFont typeface="Arial" charset="0"/>
              <a:buNone/>
              <a:defRPr/>
            </a:pPr>
            <a:r>
              <a:rPr lang="ru-RU" sz="2400" dirty="0" smtClean="0">
                <a:solidFill>
                  <a:schemeClr val="folHlink"/>
                </a:solidFill>
                <a:latin typeface="Bookman Old Style" pitchFamily="18" charset="0"/>
              </a:rPr>
              <a:t>                </a:t>
            </a:r>
          </a:p>
          <a:p>
            <a:pPr marL="266700" indent="-266700" eaLnBrk="1" hangingPunct="1">
              <a:buFont typeface="Arial" charset="0"/>
              <a:buNone/>
              <a:defRPr/>
            </a:pPr>
            <a:r>
              <a:rPr lang="ru-RU" sz="2400" dirty="0" smtClean="0">
                <a:solidFill>
                  <a:schemeClr val="folHlink"/>
                </a:solidFill>
                <a:latin typeface="Bookman Old Style" pitchFamily="18" charset="0"/>
              </a:rPr>
              <a:t>        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Вариант </a:t>
            </a:r>
            <a:r>
              <a:rPr lang="en-US" sz="2400" b="1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II</a:t>
            </a:r>
            <a:endParaRPr lang="ru-RU" sz="2400" b="1" dirty="0" smtClean="0">
              <a:solidFill>
                <a:schemeClr val="bg2">
                  <a:lumMod val="75000"/>
                </a:schemeClr>
              </a:solidFill>
              <a:latin typeface="Bookman Old Style" pitchFamily="18" charset="0"/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sz="2400" dirty="0" smtClean="0">
              <a:solidFill>
                <a:schemeClr val="folHlink"/>
              </a:solidFill>
              <a:latin typeface="Bookman Old Style" pitchFamily="18" charset="0"/>
            </a:endParaRPr>
          </a:p>
          <a:p>
            <a:pPr marL="266700" indent="-266700" eaLnBrk="1" hangingPunct="1">
              <a:buFont typeface="Arial" charset="0"/>
              <a:buAutoNum type="arabicPeriod"/>
              <a:defRPr/>
            </a:pPr>
            <a:endParaRPr lang="ru-RU" sz="2400" dirty="0" smtClean="0">
              <a:solidFill>
                <a:schemeClr val="folHlink"/>
              </a:solidFill>
              <a:latin typeface="Bookman Old Style" pitchFamily="18" charset="0"/>
            </a:endParaRPr>
          </a:p>
          <a:p>
            <a:pPr marL="266700" indent="-266700" eaLnBrk="1" hangingPunct="1">
              <a:buFont typeface="Arial" charset="0"/>
              <a:buAutoNum type="arabicPeriod"/>
              <a:defRPr/>
            </a:pPr>
            <a:endParaRPr lang="ru-RU" sz="2400" dirty="0" smtClean="0">
              <a:solidFill>
                <a:schemeClr val="folHlink"/>
              </a:solidFill>
            </a:endParaRPr>
          </a:p>
          <a:p>
            <a:pPr marL="266700" indent="-266700" eaLnBrk="1" hangingPunct="1">
              <a:buFont typeface="Arial" charset="0"/>
              <a:buAutoNum type="arabicPeriod"/>
              <a:defRPr/>
            </a:pPr>
            <a:endParaRPr lang="ru-RU" sz="2400" dirty="0" smtClean="0">
              <a:solidFill>
                <a:schemeClr val="folHlink"/>
              </a:solidFill>
            </a:endParaRPr>
          </a:p>
          <a:p>
            <a:pPr marL="266700" indent="-266700" eaLnBrk="1" hangingPunct="1">
              <a:buFont typeface="Arial" charset="0"/>
              <a:buAutoNum type="arabicPeriod"/>
              <a:defRPr/>
            </a:pPr>
            <a:endParaRPr lang="ru-RU" sz="2400" dirty="0" smtClean="0">
              <a:solidFill>
                <a:schemeClr val="folHlink"/>
              </a:solidFill>
            </a:endParaRPr>
          </a:p>
          <a:p>
            <a:pPr marL="266700" indent="-266700" eaLnBrk="1" hangingPunct="1">
              <a:buFont typeface="Arial" charset="0"/>
              <a:buAutoNum type="arabicPeriod"/>
              <a:defRPr/>
            </a:pPr>
            <a:endParaRPr lang="ru-RU" sz="2400" dirty="0" smtClean="0">
              <a:solidFill>
                <a:schemeClr val="folHlink"/>
              </a:solidFill>
            </a:endParaRPr>
          </a:p>
          <a:p>
            <a:pPr marL="266700" indent="-266700" eaLnBrk="1" hangingPunct="1">
              <a:buFont typeface="Arial" charset="0"/>
              <a:buAutoNum type="arabicPeriod"/>
              <a:defRPr/>
            </a:pPr>
            <a:endParaRPr lang="ru-RU" sz="2400" dirty="0" smtClean="0">
              <a:solidFill>
                <a:schemeClr val="folHlink"/>
              </a:solidFill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sz="2400" dirty="0" smtClean="0">
              <a:solidFill>
                <a:schemeClr val="folHlink"/>
              </a:solidFill>
            </a:endParaRPr>
          </a:p>
          <a:p>
            <a:pPr marL="266700" indent="-266700" eaLnBrk="1" hangingPunct="1">
              <a:buFont typeface="Arial" charset="0"/>
              <a:buNone/>
              <a:defRPr/>
            </a:pPr>
            <a:endParaRPr lang="ru-RU" dirty="0" smtClean="0">
              <a:solidFill>
                <a:schemeClr val="folHlink"/>
              </a:solidFill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1187450" y="3213100"/>
          <a:ext cx="229076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Формула" r:id="rId3" imgW="977476" imgH="215806" progId="Equation.3">
                  <p:embed/>
                </p:oleObj>
              </mc:Choice>
              <mc:Fallback>
                <p:oleObj name="Формула" r:id="rId3" imgW="977476" imgH="21580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3213100"/>
                        <a:ext cx="2290763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5364163" y="3141663"/>
          <a:ext cx="1800225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Формула" r:id="rId5" imgW="723600" imgH="228600" progId="Equation.3">
                  <p:embed/>
                </p:oleObj>
              </mc:Choice>
              <mc:Fallback>
                <p:oleObj name="Формула" r:id="rId5" imgW="7236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3141663"/>
                        <a:ext cx="1800225" cy="566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343" name="Группа 9"/>
          <p:cNvGrpSpPr>
            <a:grpSpLocks/>
          </p:cNvGrpSpPr>
          <p:nvPr/>
        </p:nvGrpSpPr>
        <p:grpSpPr bwMode="auto">
          <a:xfrm>
            <a:off x="563563" y="142875"/>
            <a:ext cx="8566150" cy="461963"/>
            <a:chOff x="564220" y="142852"/>
            <a:chExt cx="8566132" cy="462741"/>
          </a:xfrm>
        </p:grpSpPr>
        <p:sp>
          <p:nvSpPr>
            <p:cNvPr id="14347" name="TextBox 10"/>
            <p:cNvSpPr txBox="1">
              <a:spLocks noChangeArrowheads="1"/>
            </p:cNvSpPr>
            <p:nvPr/>
          </p:nvSpPr>
          <p:spPr bwMode="auto">
            <a:xfrm>
              <a:off x="564220" y="142852"/>
              <a:ext cx="2571768" cy="461665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b="1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 АЛГЕБРА – 8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189939" y="144443"/>
              <a:ext cx="5940413" cy="461150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>
                      <a:lumMod val="75000"/>
                    </a:schemeClr>
                  </a:solidFill>
                  <a:latin typeface="Georgia" pitchFamily="18" charset="0"/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Квадратные уравнения</a:t>
              </a:r>
              <a:endParaRPr lang="ru-RU" b="1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025525" y="3941763"/>
          <a:ext cx="3276600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Формула" r:id="rId7" imgW="1333440" imgH="431640" progId="Equation.3">
                  <p:embed/>
                </p:oleObj>
              </mc:Choice>
              <mc:Fallback>
                <p:oleObj name="Формула" r:id="rId7" imgW="133344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5525" y="3941763"/>
                        <a:ext cx="3276600" cy="1071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5254625" y="3941763"/>
          <a:ext cx="3067050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Формула" r:id="rId9" imgW="1244520" imgH="431640" progId="Equation.3">
                  <p:embed/>
                </p:oleObj>
              </mc:Choice>
              <mc:Fallback>
                <p:oleObj name="Формула" r:id="rId9" imgW="124452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4625" y="3941763"/>
                        <a:ext cx="3067050" cy="1071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068" descr="C:\Documents and Settings\Reanimator\Мои документы\таня\УМП\logo2.gif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399" y="5517232"/>
            <a:ext cx="733425" cy="72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2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93821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Проверь решение:</a:t>
            </a:r>
          </a:p>
        </p:txBody>
      </p:sp>
      <p:grpSp>
        <p:nvGrpSpPr>
          <p:cNvPr id="15363" name="Группа 3"/>
          <p:cNvGrpSpPr>
            <a:grpSpLocks/>
          </p:cNvGrpSpPr>
          <p:nvPr/>
        </p:nvGrpSpPr>
        <p:grpSpPr bwMode="auto">
          <a:xfrm>
            <a:off x="563563" y="142875"/>
            <a:ext cx="8566150" cy="461963"/>
            <a:chOff x="564220" y="142852"/>
            <a:chExt cx="8566132" cy="462741"/>
          </a:xfrm>
        </p:grpSpPr>
        <p:sp>
          <p:nvSpPr>
            <p:cNvPr id="15367" name="TextBox 4"/>
            <p:cNvSpPr txBox="1">
              <a:spLocks noChangeArrowheads="1"/>
            </p:cNvSpPr>
            <p:nvPr/>
          </p:nvSpPr>
          <p:spPr bwMode="auto">
            <a:xfrm>
              <a:off x="564220" y="142852"/>
              <a:ext cx="2571768" cy="461665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b="1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 АЛГЕБРА – 8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89939" y="144443"/>
              <a:ext cx="5940413" cy="461150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>
                      <a:lumMod val="75000"/>
                    </a:schemeClr>
                  </a:solidFill>
                  <a:latin typeface="Georgia" pitchFamily="18" charset="0"/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Квадратные уравнения</a:t>
              </a:r>
              <a:endParaRPr lang="ru-RU" b="1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15364" name="Объект 6"/>
          <p:cNvGraphicFramePr>
            <a:graphicFrameLocks noGrp="1" noChangeAspect="1"/>
          </p:cNvGraphicFramePr>
          <p:nvPr>
            <p:ph idx="1"/>
          </p:nvPr>
        </p:nvGraphicFramePr>
        <p:xfrm>
          <a:off x="873125" y="3068638"/>
          <a:ext cx="3436938" cy="274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Формула" r:id="rId3" imgW="1460160" imgH="1168200" progId="Equation.3">
                  <p:embed/>
                </p:oleObj>
              </mc:Choice>
              <mc:Fallback>
                <p:oleObj name="Формула" r:id="rId3" imgW="1460160" imgH="1168200" progId="Equation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125" y="3068638"/>
                        <a:ext cx="3436938" cy="2749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5" name="Объект 7"/>
          <p:cNvGraphicFramePr>
            <a:graphicFrameLocks noChangeAspect="1"/>
          </p:cNvGraphicFramePr>
          <p:nvPr/>
        </p:nvGraphicFramePr>
        <p:xfrm>
          <a:off x="4913313" y="2989263"/>
          <a:ext cx="3595687" cy="287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Формула" r:id="rId5" imgW="1460160" imgH="1168200" progId="Equation.3">
                  <p:embed/>
                </p:oleObj>
              </mc:Choice>
              <mc:Fallback>
                <p:oleObj name="Формула" r:id="rId5" imgW="1460160" imgH="1168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3313" y="2989263"/>
                        <a:ext cx="3595687" cy="2874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2068" descr="C:\Documents and Settings\Reanimator\Мои документы\таня\УМП\logo2.gif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3531" y="834008"/>
            <a:ext cx="733425" cy="72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661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79533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Проверь решение</a:t>
            </a:r>
          </a:p>
        </p:txBody>
      </p:sp>
      <p:grpSp>
        <p:nvGrpSpPr>
          <p:cNvPr id="16387" name="Группа 3"/>
          <p:cNvGrpSpPr>
            <a:grpSpLocks/>
          </p:cNvGrpSpPr>
          <p:nvPr/>
        </p:nvGrpSpPr>
        <p:grpSpPr bwMode="auto">
          <a:xfrm>
            <a:off x="563563" y="142875"/>
            <a:ext cx="8566150" cy="461963"/>
            <a:chOff x="564220" y="142852"/>
            <a:chExt cx="8566132" cy="462741"/>
          </a:xfrm>
        </p:grpSpPr>
        <p:sp>
          <p:nvSpPr>
            <p:cNvPr id="16392" name="TextBox 4"/>
            <p:cNvSpPr txBox="1">
              <a:spLocks noChangeArrowheads="1"/>
            </p:cNvSpPr>
            <p:nvPr/>
          </p:nvSpPr>
          <p:spPr bwMode="auto">
            <a:xfrm>
              <a:off x="564220" y="142852"/>
              <a:ext cx="2571768" cy="461665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b="1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 АЛГЕБРА – 8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89939" y="144443"/>
              <a:ext cx="5940413" cy="461150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>
                      <a:lumMod val="75000"/>
                    </a:schemeClr>
                  </a:solidFill>
                  <a:latin typeface="Georgia" pitchFamily="18" charset="0"/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Квадратные уравнения</a:t>
              </a:r>
              <a:endParaRPr lang="ru-RU" b="1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16388" name="Объект 2"/>
          <p:cNvGraphicFramePr>
            <a:graphicFrameLocks noChangeAspect="1"/>
          </p:cNvGraphicFramePr>
          <p:nvPr/>
        </p:nvGraphicFramePr>
        <p:xfrm>
          <a:off x="1116013" y="2492375"/>
          <a:ext cx="3284537" cy="343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Формула" r:id="rId3" imgW="1333440" imgH="1396800" progId="Equation.3">
                  <p:embed/>
                </p:oleObj>
              </mc:Choice>
              <mc:Fallback>
                <p:oleObj name="Формула" r:id="rId3" imgW="1333440" imgH="1396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2492375"/>
                        <a:ext cx="3284537" cy="3433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Объект 10"/>
          <p:cNvGraphicFramePr>
            <a:graphicFrameLocks noChangeAspect="1"/>
          </p:cNvGraphicFramePr>
          <p:nvPr/>
        </p:nvGraphicFramePr>
        <p:xfrm>
          <a:off x="5091113" y="2557463"/>
          <a:ext cx="3613150" cy="343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Формула" r:id="rId5" imgW="1473120" imgH="1396800" progId="Equation.3">
                  <p:embed/>
                </p:oleObj>
              </mc:Choice>
              <mc:Fallback>
                <p:oleObj name="Формула" r:id="rId5" imgW="1473120" imgH="1396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1113" y="2557463"/>
                        <a:ext cx="3613150" cy="3433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4" descr="запиши"/>
          <p:cNvPicPr>
            <a:picLocks noChangeAspect="1" noChangeArrowheads="1" noCrop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452320" y="5776912"/>
            <a:ext cx="1368425" cy="9350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068" descr="C:\Documents and Settings\Reanimator\Мои документы\таня\УМП\logo2.gif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3531" y="834008"/>
            <a:ext cx="733425" cy="72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242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Цель урока:</a:t>
            </a:r>
          </a:p>
        </p:txBody>
      </p:sp>
      <p:sp>
        <p:nvSpPr>
          <p:cNvPr id="99331" name="Rectangle 2051"/>
          <p:cNvSpPr>
            <a:spLocks noGrp="1" noChangeArrowheads="1"/>
          </p:cNvSpPr>
          <p:nvPr>
            <p:ph idx="1"/>
          </p:nvPr>
        </p:nvSpPr>
        <p:spPr>
          <a:xfrm>
            <a:off x="914400" y="2514600"/>
            <a:ext cx="8001000" cy="27432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Закрепить навыки решения полных и неполных квадратных уравнений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sz="3600" b="1" dirty="0" smtClean="0">
              <a:solidFill>
                <a:schemeClr val="bg2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99348" name="Picture 2068" descr="C:\Documents and Settings\Reanimator\Мои документы\таня\УМП\logo2.gi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3531" y="834008"/>
            <a:ext cx="733425" cy="72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125" name="Группа 12"/>
          <p:cNvGrpSpPr>
            <a:grpSpLocks/>
          </p:cNvGrpSpPr>
          <p:nvPr/>
        </p:nvGrpSpPr>
        <p:grpSpPr bwMode="auto">
          <a:xfrm>
            <a:off x="563563" y="142875"/>
            <a:ext cx="8566150" cy="461963"/>
            <a:chOff x="564220" y="142852"/>
            <a:chExt cx="8566132" cy="462741"/>
          </a:xfrm>
        </p:grpSpPr>
        <p:sp>
          <p:nvSpPr>
            <p:cNvPr id="5126" name="TextBox 13"/>
            <p:cNvSpPr txBox="1">
              <a:spLocks noChangeArrowheads="1"/>
            </p:cNvSpPr>
            <p:nvPr/>
          </p:nvSpPr>
          <p:spPr bwMode="auto">
            <a:xfrm>
              <a:off x="564220" y="142852"/>
              <a:ext cx="2571768" cy="461665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b="1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 АЛГЕБРА – 8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189939" y="144443"/>
              <a:ext cx="5940413" cy="461150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>
                      <a:lumMod val="75000"/>
                    </a:schemeClr>
                  </a:solidFill>
                  <a:latin typeface="Georgia" pitchFamily="18" charset="0"/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Квадратные уравнения</a:t>
              </a:r>
              <a:endParaRPr lang="ru-RU" b="1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23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14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r>
              <a:rPr lang="ru-RU" sz="4000" b="1" smtClean="0">
                <a:latin typeface="Bookman Old Style" pitchFamily="18" charset="0"/>
              </a:rPr>
              <a:t>Японская мудрость гласит: "Учить других всегда почетно, учиться у других никогда не зазорно"</a:t>
            </a:r>
          </a:p>
        </p:txBody>
      </p:sp>
      <p:grpSp>
        <p:nvGrpSpPr>
          <p:cNvPr id="6148" name="Группа 3"/>
          <p:cNvGrpSpPr>
            <a:grpSpLocks/>
          </p:cNvGrpSpPr>
          <p:nvPr/>
        </p:nvGrpSpPr>
        <p:grpSpPr bwMode="auto">
          <a:xfrm>
            <a:off x="563563" y="142875"/>
            <a:ext cx="8566150" cy="461963"/>
            <a:chOff x="564220" y="142852"/>
            <a:chExt cx="8566132" cy="462741"/>
          </a:xfrm>
        </p:grpSpPr>
        <p:sp>
          <p:nvSpPr>
            <p:cNvPr id="6149" name="TextBox 4"/>
            <p:cNvSpPr txBox="1">
              <a:spLocks noChangeArrowheads="1"/>
            </p:cNvSpPr>
            <p:nvPr/>
          </p:nvSpPr>
          <p:spPr bwMode="auto">
            <a:xfrm>
              <a:off x="564220" y="142852"/>
              <a:ext cx="2571768" cy="461665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b="1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 АЛГЕБРА – 8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89939" y="144443"/>
              <a:ext cx="5940413" cy="461150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>
                      <a:lumMod val="75000"/>
                    </a:schemeClr>
                  </a:solidFill>
                  <a:latin typeface="Georgia" pitchFamily="18" charset="0"/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Квадратные уравнения</a:t>
              </a:r>
              <a:endParaRPr lang="ru-RU" b="1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697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Задание на дом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5188" y="2359025"/>
            <a:ext cx="8001000" cy="37338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  <a:defRPr/>
            </a:pPr>
            <a:endParaRPr lang="ru-RU" b="1" dirty="0" smtClean="0">
              <a:solidFill>
                <a:schemeClr val="bg2">
                  <a:lumMod val="75000"/>
                </a:schemeClr>
              </a:solidFill>
              <a:latin typeface="Bookman Old Style" pitchFamily="18" charset="0"/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Базовый уровень: № 362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Продвинутый уровень: № 367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Реферат «Франсуа Виет и его знаменитая теорема»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b="1" dirty="0" smtClean="0">
              <a:solidFill>
                <a:schemeClr val="bg2">
                  <a:lumMod val="75000"/>
                </a:schemeClr>
              </a:solidFill>
              <a:latin typeface="Bookman Old Style" pitchFamily="18" charset="0"/>
            </a:endParaRPr>
          </a:p>
        </p:txBody>
      </p:sp>
      <p:grpSp>
        <p:nvGrpSpPr>
          <p:cNvPr id="7172" name="Группа 3"/>
          <p:cNvGrpSpPr>
            <a:grpSpLocks/>
          </p:cNvGrpSpPr>
          <p:nvPr/>
        </p:nvGrpSpPr>
        <p:grpSpPr bwMode="auto">
          <a:xfrm>
            <a:off x="563563" y="142875"/>
            <a:ext cx="8566150" cy="461963"/>
            <a:chOff x="564220" y="142852"/>
            <a:chExt cx="8566132" cy="462741"/>
          </a:xfrm>
        </p:grpSpPr>
        <p:sp>
          <p:nvSpPr>
            <p:cNvPr id="7175" name="TextBox 4"/>
            <p:cNvSpPr txBox="1">
              <a:spLocks noChangeArrowheads="1"/>
            </p:cNvSpPr>
            <p:nvPr/>
          </p:nvSpPr>
          <p:spPr bwMode="auto">
            <a:xfrm>
              <a:off x="564220" y="142852"/>
              <a:ext cx="2571768" cy="461665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b="1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 АЛГЕБРА – 8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89939" y="144443"/>
              <a:ext cx="5940413" cy="461150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>
                      <a:lumMod val="75000"/>
                    </a:schemeClr>
                  </a:solidFill>
                  <a:latin typeface="Georgia" pitchFamily="18" charset="0"/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Квадратные уравнения</a:t>
              </a:r>
              <a:endParaRPr lang="ru-RU" b="1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pic>
        <p:nvPicPr>
          <p:cNvPr id="7" name="Picture 2068" descr="C:\Documents and Settings\Reanimator\Мои документы\таня\УМП\logo2.gi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3531" y="834008"/>
            <a:ext cx="733425" cy="72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67388" y="4797425"/>
            <a:ext cx="2462212" cy="1800225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921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2" name="Text Box 4"/>
          <p:cNvSpPr txBox="1">
            <a:spLocks noChangeArrowheads="1"/>
          </p:cNvSpPr>
          <p:nvPr/>
        </p:nvSpPr>
        <p:spPr bwMode="auto">
          <a:xfrm>
            <a:off x="1187450" y="549275"/>
            <a:ext cx="6624638" cy="863600"/>
          </a:xfrm>
          <a:prstGeom prst="rect">
            <a:avLst/>
          </a:prstGeom>
          <a:solidFill>
            <a:schemeClr val="bg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РЕШЕНИЕ 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НЕПОЛНЫХ   КВАДРАТНЫХ  УРАВНЕНИЙ</a:t>
            </a:r>
          </a:p>
        </p:txBody>
      </p:sp>
      <p:sp>
        <p:nvSpPr>
          <p:cNvPr id="196613" name="Text Box 5"/>
          <p:cNvSpPr txBox="1">
            <a:spLocks noChangeArrowheads="1"/>
          </p:cNvSpPr>
          <p:nvPr/>
        </p:nvSpPr>
        <p:spPr bwMode="auto">
          <a:xfrm>
            <a:off x="900113" y="2133600"/>
            <a:ext cx="1585912" cy="863600"/>
          </a:xfrm>
          <a:prstGeom prst="rect">
            <a:avLst/>
          </a:prstGeom>
          <a:solidFill>
            <a:schemeClr val="bg1"/>
          </a:solidFill>
          <a:ln w="9525">
            <a:solidFill>
              <a:srgbClr val="CC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4000" b="1"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000" b="1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000" b="1"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000" b="1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000" b="1"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в=0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ах</a:t>
            </a:r>
            <a:r>
              <a:rPr lang="ru-RU" sz="2000" baseline="30000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2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+с=0</a:t>
            </a:r>
          </a:p>
        </p:txBody>
      </p:sp>
      <p:sp>
        <p:nvSpPr>
          <p:cNvPr id="196614" name="Text Box 6"/>
          <p:cNvSpPr txBox="1">
            <a:spLocks noChangeArrowheads="1"/>
          </p:cNvSpPr>
          <p:nvPr/>
        </p:nvSpPr>
        <p:spPr bwMode="auto">
          <a:xfrm>
            <a:off x="3708400" y="2133600"/>
            <a:ext cx="1657350" cy="863600"/>
          </a:xfrm>
          <a:prstGeom prst="rect">
            <a:avLst/>
          </a:prstGeom>
          <a:solidFill>
            <a:schemeClr val="bg1"/>
          </a:solidFill>
          <a:ln w="9525">
            <a:solidFill>
              <a:srgbClr val="CC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4000" b="1"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000" b="1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000" b="1"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000" b="1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000" b="1"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с=0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ах</a:t>
            </a:r>
            <a:r>
              <a:rPr lang="ru-RU" sz="2000" baseline="30000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2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+вх=0</a:t>
            </a:r>
          </a:p>
        </p:txBody>
      </p:sp>
      <p:sp>
        <p:nvSpPr>
          <p:cNvPr id="196615" name="Text Box 7"/>
          <p:cNvSpPr txBox="1">
            <a:spLocks noChangeArrowheads="1"/>
          </p:cNvSpPr>
          <p:nvPr/>
        </p:nvSpPr>
        <p:spPr bwMode="auto">
          <a:xfrm>
            <a:off x="6516688" y="2133600"/>
            <a:ext cx="1584325" cy="863600"/>
          </a:xfrm>
          <a:prstGeom prst="rect">
            <a:avLst/>
          </a:prstGeom>
          <a:solidFill>
            <a:schemeClr val="bg1"/>
          </a:solidFill>
          <a:ln w="9525">
            <a:solidFill>
              <a:srgbClr val="CC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4000" b="1" 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4000" b="1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4000" b="1"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4000" b="1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4000" b="1"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 b="1" 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в=0,с=0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ах</a:t>
            </a:r>
            <a:r>
              <a:rPr lang="ru-RU" sz="2000" baseline="30000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2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=0</a:t>
            </a:r>
          </a:p>
        </p:txBody>
      </p:sp>
      <p:sp>
        <p:nvSpPr>
          <p:cNvPr id="196616" name="Line 8"/>
          <p:cNvSpPr>
            <a:spLocks noChangeShapeType="1"/>
          </p:cNvSpPr>
          <p:nvPr/>
        </p:nvSpPr>
        <p:spPr bwMode="auto">
          <a:xfrm flipH="1">
            <a:off x="1258888" y="1412875"/>
            <a:ext cx="865187" cy="720725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6617" name="Line 9"/>
          <p:cNvSpPr>
            <a:spLocks noChangeShapeType="1"/>
          </p:cNvSpPr>
          <p:nvPr/>
        </p:nvSpPr>
        <p:spPr bwMode="auto">
          <a:xfrm>
            <a:off x="4500563" y="1412875"/>
            <a:ext cx="0" cy="720725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6618" name="Line 10"/>
          <p:cNvSpPr>
            <a:spLocks noChangeShapeType="1"/>
          </p:cNvSpPr>
          <p:nvPr/>
        </p:nvSpPr>
        <p:spPr bwMode="auto">
          <a:xfrm>
            <a:off x="6588125" y="1412875"/>
            <a:ext cx="863600" cy="720725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6619" name="Text Box 11"/>
          <p:cNvSpPr txBox="1">
            <a:spLocks noChangeArrowheads="1"/>
          </p:cNvSpPr>
          <p:nvPr/>
        </p:nvSpPr>
        <p:spPr bwMode="auto">
          <a:xfrm>
            <a:off x="250825" y="3409950"/>
            <a:ext cx="2881313" cy="3248025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ru-RU" sz="1800" b="1" i="1">
                <a:solidFill>
                  <a:srgbClr val="000099"/>
                </a:solidFill>
                <a:latin typeface="Arial" charset="0"/>
              </a:rPr>
              <a:t> </a:t>
            </a: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1.Перенос </a:t>
            </a:r>
            <a:r>
              <a:rPr lang="ru-RU" sz="1400" b="1" i="1">
                <a:solidFill>
                  <a:srgbClr val="CC3300"/>
                </a:solidFill>
                <a:latin typeface="Bookman Old Style" pitchFamily="18" charset="0"/>
              </a:rPr>
              <a:t>с</a:t>
            </a: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 в правую часть уравнения.</a:t>
            </a:r>
          </a:p>
          <a:p>
            <a:pPr eaLnBrk="1" hangingPunct="1">
              <a:spcBef>
                <a:spcPct val="50000"/>
              </a:spcBef>
            </a:pP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ах</a:t>
            </a:r>
            <a:r>
              <a:rPr lang="ru-RU" sz="1400" b="1" i="1" baseline="30000">
                <a:solidFill>
                  <a:srgbClr val="000099"/>
                </a:solidFill>
                <a:latin typeface="Bookman Old Style" pitchFamily="18" charset="0"/>
              </a:rPr>
              <a:t>2</a:t>
            </a: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= -с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2.Деление обеих частей уравнения на </a:t>
            </a:r>
            <a:r>
              <a:rPr lang="ru-RU" sz="1400" b="1" i="1">
                <a:solidFill>
                  <a:srgbClr val="CC3300"/>
                </a:solidFill>
                <a:latin typeface="Bookman Old Style" pitchFamily="18" charset="0"/>
              </a:rPr>
              <a:t>а</a:t>
            </a: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х</a:t>
            </a:r>
            <a:r>
              <a:rPr lang="ru-RU" sz="1400" b="1" i="1" baseline="30000">
                <a:solidFill>
                  <a:srgbClr val="000099"/>
                </a:solidFill>
                <a:latin typeface="Bookman Old Style" pitchFamily="18" charset="0"/>
              </a:rPr>
              <a:t>2</a:t>
            </a: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= -с/а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3.Если </a:t>
            </a:r>
            <a:r>
              <a:rPr lang="ru-RU" sz="1400" b="1" i="1">
                <a:solidFill>
                  <a:srgbClr val="CC3300"/>
                </a:solidFill>
                <a:latin typeface="Bookman Old Style" pitchFamily="18" charset="0"/>
              </a:rPr>
              <a:t>–с/а</a:t>
            </a:r>
            <a:r>
              <a:rPr lang="en-US" sz="1400" b="1" i="1">
                <a:solidFill>
                  <a:srgbClr val="CC3300"/>
                </a:solidFill>
                <a:latin typeface="Bookman Old Style" pitchFamily="18" charset="0"/>
                <a:cs typeface="Arial" charset="0"/>
              </a:rPr>
              <a:t>&gt;</a:t>
            </a:r>
            <a:r>
              <a:rPr lang="ru-RU" sz="1400" b="1" i="1">
                <a:solidFill>
                  <a:srgbClr val="CC3300"/>
                </a:solidFill>
                <a:latin typeface="Bookman Old Style" pitchFamily="18" charset="0"/>
                <a:cs typeface="Arial" charset="0"/>
              </a:rPr>
              <a:t>0</a:t>
            </a: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  <a:cs typeface="Arial" charset="0"/>
              </a:rPr>
              <a:t> -два решения: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  <a:cs typeface="Arial" charset="0"/>
              </a:rPr>
              <a:t>   </a:t>
            </a:r>
            <a:r>
              <a:rPr lang="ru-RU" sz="1400" b="1" i="1">
                <a:solidFill>
                  <a:srgbClr val="CC3300"/>
                </a:solidFill>
                <a:latin typeface="Bookman Old Style" pitchFamily="18" charset="0"/>
                <a:cs typeface="Arial" charset="0"/>
              </a:rPr>
              <a:t>х</a:t>
            </a:r>
            <a:r>
              <a:rPr lang="ru-RU" sz="1400" b="1" i="1" baseline="-25000">
                <a:solidFill>
                  <a:srgbClr val="CC3300"/>
                </a:solidFill>
                <a:latin typeface="Bookman Old Style" pitchFamily="18" charset="0"/>
                <a:cs typeface="Arial" charset="0"/>
              </a:rPr>
              <a:t>1</a:t>
            </a:r>
            <a:r>
              <a:rPr lang="ru-RU" sz="1400" b="1" i="1">
                <a:solidFill>
                  <a:srgbClr val="CC3300"/>
                </a:solidFill>
                <a:latin typeface="Bookman Old Style" pitchFamily="18" charset="0"/>
                <a:cs typeface="Arial" charset="0"/>
              </a:rPr>
              <a:t> =          и  х</a:t>
            </a:r>
            <a:r>
              <a:rPr lang="ru-RU" sz="1400" b="1" i="1" baseline="-25000">
                <a:solidFill>
                  <a:srgbClr val="CC3300"/>
                </a:solidFill>
                <a:latin typeface="Bookman Old Style" pitchFamily="18" charset="0"/>
                <a:cs typeface="Arial" charset="0"/>
              </a:rPr>
              <a:t>2</a:t>
            </a:r>
            <a:r>
              <a:rPr lang="ru-RU" sz="1400" b="1" i="1">
                <a:solidFill>
                  <a:srgbClr val="CC3300"/>
                </a:solidFill>
                <a:latin typeface="Bookman Old Style" pitchFamily="18" charset="0"/>
                <a:cs typeface="Arial" charset="0"/>
              </a:rPr>
              <a:t> = -</a:t>
            </a:r>
            <a:endParaRPr lang="ru-RU" sz="1400" b="1" i="1">
              <a:solidFill>
                <a:srgbClr val="000099"/>
              </a:solidFill>
              <a:latin typeface="Bookman Old Style" pitchFamily="18" charset="0"/>
              <a:cs typeface="Arial" charset="0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  <a:cs typeface="Arial" charset="0"/>
              </a:rPr>
              <a:t>   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  <a:cs typeface="Arial" charset="0"/>
              </a:rPr>
              <a:t>Если </a:t>
            </a:r>
            <a:r>
              <a:rPr lang="ru-RU" sz="1400" b="1" i="1">
                <a:solidFill>
                  <a:srgbClr val="CC3300"/>
                </a:solidFill>
                <a:latin typeface="Bookman Old Style" pitchFamily="18" charset="0"/>
                <a:cs typeface="Arial" charset="0"/>
              </a:rPr>
              <a:t>–с/а</a:t>
            </a:r>
            <a:r>
              <a:rPr lang="en-US" sz="1400" b="1" i="1">
                <a:solidFill>
                  <a:srgbClr val="CC3300"/>
                </a:solidFill>
                <a:latin typeface="Bookman Old Style" pitchFamily="18" charset="0"/>
                <a:cs typeface="Arial" charset="0"/>
              </a:rPr>
              <a:t>&lt;</a:t>
            </a:r>
            <a:r>
              <a:rPr lang="ru-RU" sz="1400" b="1" i="1">
                <a:solidFill>
                  <a:srgbClr val="CC3300"/>
                </a:solidFill>
                <a:latin typeface="Bookman Old Style" pitchFamily="18" charset="0"/>
                <a:cs typeface="Arial" charset="0"/>
              </a:rPr>
              <a:t>0 </a:t>
            </a: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  <a:cs typeface="Arial" charset="0"/>
              </a:rPr>
              <a:t>- нет решений </a:t>
            </a:r>
            <a:endParaRPr lang="ru-RU" sz="1800" b="1" i="1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196621" name="Text Box 13"/>
          <p:cNvSpPr txBox="1">
            <a:spLocks noChangeArrowheads="1"/>
          </p:cNvSpPr>
          <p:nvPr/>
        </p:nvSpPr>
        <p:spPr bwMode="auto">
          <a:xfrm>
            <a:off x="3348038" y="3573463"/>
            <a:ext cx="2663825" cy="2441575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AutoNum type="arabicPeriod"/>
            </a:pP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 Вынесение </a:t>
            </a:r>
            <a:r>
              <a:rPr lang="ru-RU" sz="1400" b="1" i="1">
                <a:solidFill>
                  <a:srgbClr val="CC3300"/>
                </a:solidFill>
                <a:latin typeface="Bookman Old Style" pitchFamily="18" charset="0"/>
              </a:rPr>
              <a:t>х </a:t>
            </a: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за скобки: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      х(ах + в) = 0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2.   Разбиение уравнения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     на два равносильных:</a:t>
            </a:r>
          </a:p>
          <a:p>
            <a:pPr eaLnBrk="1" hangingPunct="1">
              <a:spcBef>
                <a:spcPct val="50000"/>
              </a:spcBef>
            </a:pP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х=0     и     ах + в = 0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3.  Два решения: 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1400" b="1" i="1">
                <a:solidFill>
                  <a:srgbClr val="CC3300"/>
                </a:solidFill>
                <a:latin typeface="Bookman Old Style" pitchFamily="18" charset="0"/>
              </a:rPr>
              <a:t>    х = 0</a:t>
            </a: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  и  </a:t>
            </a:r>
            <a:r>
              <a:rPr lang="ru-RU" sz="1400" b="1" i="1">
                <a:solidFill>
                  <a:srgbClr val="CC3300"/>
                </a:solidFill>
                <a:latin typeface="Bookman Old Style" pitchFamily="18" charset="0"/>
              </a:rPr>
              <a:t>х = -в/а</a:t>
            </a:r>
            <a:endParaRPr lang="ru-RU" sz="1400" b="1" i="1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196622" name="Text Box 14"/>
          <p:cNvSpPr txBox="1">
            <a:spLocks noChangeArrowheads="1"/>
          </p:cNvSpPr>
          <p:nvPr/>
        </p:nvSpPr>
        <p:spPr bwMode="auto">
          <a:xfrm>
            <a:off x="6300788" y="3573463"/>
            <a:ext cx="2519362" cy="1708150"/>
          </a:xfrm>
          <a:prstGeom prst="rect">
            <a:avLst/>
          </a:prstGeom>
          <a:solidFill>
            <a:schemeClr val="bg1"/>
          </a:solidFill>
          <a:ln w="9525">
            <a:solidFill>
              <a:srgbClr val="000099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1.Деление обеих частей уравнения на </a:t>
            </a:r>
            <a:r>
              <a:rPr lang="ru-RU" sz="1400" b="1" i="1">
                <a:solidFill>
                  <a:srgbClr val="CC3300"/>
                </a:solidFill>
                <a:latin typeface="Bookman Old Style" pitchFamily="18" charset="0"/>
              </a:rPr>
              <a:t>а.</a:t>
            </a:r>
          </a:p>
          <a:p>
            <a:pPr eaLnBrk="1" hangingPunct="1">
              <a:spcBef>
                <a:spcPct val="50000"/>
              </a:spcBef>
            </a:pP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х</a:t>
            </a:r>
            <a:r>
              <a:rPr lang="ru-RU" sz="1400" b="1" i="1" baseline="30000">
                <a:solidFill>
                  <a:srgbClr val="000099"/>
                </a:solidFill>
                <a:latin typeface="Bookman Old Style" pitchFamily="18" charset="0"/>
              </a:rPr>
              <a:t>2</a:t>
            </a: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 = 0</a:t>
            </a:r>
          </a:p>
          <a:p>
            <a:pPr algn="l" eaLnBrk="1" hangingPunct="1">
              <a:spcBef>
                <a:spcPct val="50000"/>
              </a:spcBef>
            </a:pPr>
            <a:r>
              <a:rPr lang="ru-RU" sz="1400" b="1" i="1">
                <a:solidFill>
                  <a:srgbClr val="000099"/>
                </a:solidFill>
                <a:latin typeface="Bookman Old Style" pitchFamily="18" charset="0"/>
              </a:rPr>
              <a:t>2.Одно решение: </a:t>
            </a:r>
            <a:r>
              <a:rPr lang="ru-RU" sz="1400" b="1" i="1">
                <a:solidFill>
                  <a:srgbClr val="CC3300"/>
                </a:solidFill>
                <a:latin typeface="Bookman Old Style" pitchFamily="18" charset="0"/>
              </a:rPr>
              <a:t>х = 0.</a:t>
            </a:r>
          </a:p>
          <a:p>
            <a:pPr algn="l" eaLnBrk="1" hangingPunct="1">
              <a:spcBef>
                <a:spcPct val="50000"/>
              </a:spcBef>
            </a:pPr>
            <a:endParaRPr lang="ru-RU" sz="1400" b="1" i="1">
              <a:latin typeface="Bookman Old Style" pitchFamily="18" charset="0"/>
            </a:endParaRPr>
          </a:p>
        </p:txBody>
      </p:sp>
      <p:sp>
        <p:nvSpPr>
          <p:cNvPr id="196623" name="Line 15"/>
          <p:cNvSpPr>
            <a:spLocks noChangeShapeType="1"/>
          </p:cNvSpPr>
          <p:nvPr/>
        </p:nvSpPr>
        <p:spPr bwMode="auto">
          <a:xfrm>
            <a:off x="4500563" y="2997200"/>
            <a:ext cx="0" cy="576263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6624" name="Line 16"/>
          <p:cNvSpPr>
            <a:spLocks noChangeShapeType="1"/>
          </p:cNvSpPr>
          <p:nvPr/>
        </p:nvSpPr>
        <p:spPr bwMode="auto">
          <a:xfrm>
            <a:off x="1619250" y="2997200"/>
            <a:ext cx="0" cy="576263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6625" name="Line 17"/>
          <p:cNvSpPr>
            <a:spLocks noChangeShapeType="1"/>
          </p:cNvSpPr>
          <p:nvPr/>
        </p:nvSpPr>
        <p:spPr bwMode="auto">
          <a:xfrm>
            <a:off x="7308850" y="2997200"/>
            <a:ext cx="0" cy="576263"/>
          </a:xfrm>
          <a:prstGeom prst="line">
            <a:avLst/>
          </a:prstGeom>
          <a:noFill/>
          <a:ln w="9525">
            <a:solidFill>
              <a:srgbClr val="CC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8207" name="Object 21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Формула" r:id="rId3" imgW="114151" imgH="215619" progId="Equation.3">
                  <p:embed/>
                </p:oleObj>
              </mc:Choice>
              <mc:Fallback>
                <p:oleObj name="Формула" r:id="rId3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6630" name="Object 22"/>
          <p:cNvGraphicFramePr>
            <a:graphicFrameLocks noChangeAspect="1"/>
          </p:cNvGraphicFramePr>
          <p:nvPr/>
        </p:nvGraphicFramePr>
        <p:xfrm>
          <a:off x="971550" y="5589588"/>
          <a:ext cx="4318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Формула" r:id="rId5" imgW="380835" imgH="444307" progId="Equation.3">
                  <p:embed/>
                </p:oleObj>
              </mc:Choice>
              <mc:Fallback>
                <p:oleObj name="Формула" r:id="rId5" imgW="380835" imgH="444307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5589588"/>
                        <a:ext cx="431800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6631" name="Object 23"/>
          <p:cNvGraphicFramePr>
            <a:graphicFrameLocks noChangeAspect="1"/>
          </p:cNvGraphicFramePr>
          <p:nvPr/>
        </p:nvGraphicFramePr>
        <p:xfrm>
          <a:off x="2555875" y="5589588"/>
          <a:ext cx="4318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Формула" r:id="rId7" imgW="380835" imgH="444307" progId="Equation.3">
                  <p:embed/>
                </p:oleObj>
              </mc:Choice>
              <mc:Fallback>
                <p:oleObj name="Формула" r:id="rId7" imgW="380835" imgH="444307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5589588"/>
                        <a:ext cx="431800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2068" descr="C:\Documents and Settings\Reanimator\Мои документы\таня\УМП\logo2.gif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3531" y="834008"/>
            <a:ext cx="733425" cy="72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191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6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6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6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6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96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6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96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6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6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196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9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9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196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196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2" grpId="0" animBg="1"/>
      <p:bldP spid="196613" grpId="0" animBg="1"/>
      <p:bldP spid="196614" grpId="0" animBg="1"/>
      <p:bldP spid="196615" grpId="0" animBg="1"/>
      <p:bldP spid="196616" grpId="0" animBg="1"/>
      <p:bldP spid="196617" grpId="0" animBg="1"/>
      <p:bldP spid="196618" grpId="0" animBg="1"/>
      <p:bldP spid="196619" grpId="0" animBg="1"/>
      <p:bldP spid="196621" grpId="0" animBg="1"/>
      <p:bldP spid="196622" grpId="0" animBg="1"/>
      <p:bldP spid="196623" grpId="0" animBg="1"/>
      <p:bldP spid="196624" grpId="0" animBg="1"/>
      <p:bldP spid="1966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3" name="Object 5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059113" y="2455863"/>
          <a:ext cx="2808287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Формула" r:id="rId3" imgW="1282680" imgH="444240" progId="Equation.3">
                  <p:embed/>
                </p:oleObj>
              </mc:Choice>
              <mc:Fallback>
                <p:oleObj name="Формула" r:id="rId3" imgW="1282680" imgH="444240" progId="Equation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2455863"/>
                        <a:ext cx="2808287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6" name="Object 8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201988" y="3789363"/>
          <a:ext cx="2954337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Формула" r:id="rId5" imgW="1295280" imgH="444240" progId="Equation.3">
                  <p:embed/>
                </p:oleObj>
              </mc:Choice>
              <mc:Fallback>
                <p:oleObj name="Формула" r:id="rId5" imgW="1295280" imgH="444240" progId="Equation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1988" y="3789363"/>
                        <a:ext cx="2954337" cy="1368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1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419350" y="492760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Формула" r:id="rId7" imgW="114151" imgH="215619" progId="Equation.3">
                  <p:embed/>
                </p:oleObj>
              </mc:Choice>
              <mc:Fallback>
                <p:oleObj name="Формула" r:id="rId7" imgW="114151" imgH="215619" progId="Equation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9350" y="492760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1" name="Text Box 11"/>
          <p:cNvSpPr txBox="1">
            <a:spLocks noChangeArrowheads="1"/>
          </p:cNvSpPr>
          <p:nvPr/>
        </p:nvSpPr>
        <p:spPr bwMode="auto">
          <a:xfrm>
            <a:off x="6156325" y="1844675"/>
            <a:ext cx="24701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sz="4000"/>
          </a:p>
        </p:txBody>
      </p:sp>
      <p:sp>
        <p:nvSpPr>
          <p:cNvPr id="9222" name="Text Box 18"/>
          <p:cNvSpPr txBox="1">
            <a:spLocks noChangeArrowheads="1"/>
          </p:cNvSpPr>
          <p:nvPr/>
        </p:nvSpPr>
        <p:spPr bwMode="auto">
          <a:xfrm flipV="1">
            <a:off x="250825" y="1981200"/>
            <a:ext cx="79216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ru-RU" sz="4400"/>
          </a:p>
        </p:txBody>
      </p:sp>
      <p:sp>
        <p:nvSpPr>
          <p:cNvPr id="43027" name="Text Box 19"/>
          <p:cNvSpPr txBox="1">
            <a:spLocks noChangeArrowheads="1"/>
          </p:cNvSpPr>
          <p:nvPr/>
        </p:nvSpPr>
        <p:spPr bwMode="auto">
          <a:xfrm>
            <a:off x="646113" y="2133600"/>
            <a:ext cx="202088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b="1"/>
          </a:p>
          <a:p>
            <a:pPr eaLnBrk="1" hangingPunct="1"/>
            <a:r>
              <a:rPr lang="ru-RU" b="1"/>
              <a:t>Уравнение не имеет </a:t>
            </a:r>
          </a:p>
          <a:p>
            <a:pPr eaLnBrk="1" hangingPunct="1"/>
            <a:r>
              <a:rPr lang="ru-RU" b="1"/>
              <a:t>действительных </a:t>
            </a:r>
          </a:p>
          <a:p>
            <a:pPr eaLnBrk="1" hangingPunct="1"/>
            <a:r>
              <a:rPr lang="ru-RU" b="1"/>
              <a:t>корней</a:t>
            </a:r>
          </a:p>
        </p:txBody>
      </p:sp>
      <p:graphicFrame>
        <p:nvGraphicFramePr>
          <p:cNvPr id="43029" name="Object 21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6659563" y="2276475"/>
          <a:ext cx="2087562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Формула" r:id="rId9" imgW="482400" imgH="393480" progId="Equation.3">
                  <p:embed/>
                </p:oleObj>
              </mc:Choice>
              <mc:Fallback>
                <p:oleObj name="Формула" r:id="rId9" imgW="482400" imgH="393480" progId="Equation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3" y="2276475"/>
                        <a:ext cx="2087562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34" name="WordArt 26"/>
          <p:cNvSpPr>
            <a:spLocks noChangeArrowheads="1" noChangeShapeType="1" noTextEdit="1"/>
          </p:cNvSpPr>
          <p:nvPr/>
        </p:nvSpPr>
        <p:spPr bwMode="auto">
          <a:xfrm>
            <a:off x="323850" y="981075"/>
            <a:ext cx="2232025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3600" kern="1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99FFCC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43036" name="WordArt 28"/>
          <p:cNvSpPr>
            <a:spLocks noChangeArrowheads="1" noChangeShapeType="1" noTextEdit="1"/>
          </p:cNvSpPr>
          <p:nvPr/>
        </p:nvSpPr>
        <p:spPr bwMode="auto">
          <a:xfrm>
            <a:off x="3059113" y="2060575"/>
            <a:ext cx="273685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FFCC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</a:t>
            </a:r>
          </a:p>
        </p:txBody>
      </p:sp>
      <p:sp>
        <p:nvSpPr>
          <p:cNvPr id="43037" name="WordArt 29"/>
          <p:cNvSpPr>
            <a:spLocks noChangeArrowheads="1" noChangeShapeType="1" noTextEdit="1"/>
          </p:cNvSpPr>
          <p:nvPr/>
        </p:nvSpPr>
        <p:spPr bwMode="auto">
          <a:xfrm>
            <a:off x="6443663" y="908050"/>
            <a:ext cx="244792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3600" kern="1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002699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9228" name="TextBox 1"/>
          <p:cNvSpPr txBox="1">
            <a:spLocks noChangeArrowheads="1"/>
          </p:cNvSpPr>
          <p:nvPr/>
        </p:nvSpPr>
        <p:spPr bwMode="auto">
          <a:xfrm>
            <a:off x="914400" y="1254125"/>
            <a:ext cx="12303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4000" b="1">
                <a:latin typeface="Bookman Old Style" pitchFamily="18" charset="0"/>
              </a:rPr>
              <a:t>D&lt;0</a:t>
            </a:r>
            <a:endParaRPr lang="ru-RU" sz="4000" b="1">
              <a:latin typeface="Bookman Old Style" pitchFamily="18" charset="0"/>
            </a:endParaRPr>
          </a:p>
        </p:txBody>
      </p:sp>
      <p:sp>
        <p:nvSpPr>
          <p:cNvPr id="9229" name="Прямоугольник 2"/>
          <p:cNvSpPr>
            <a:spLocks noChangeArrowheads="1"/>
          </p:cNvSpPr>
          <p:nvPr/>
        </p:nvSpPr>
        <p:spPr bwMode="auto">
          <a:xfrm>
            <a:off x="3930650" y="1292225"/>
            <a:ext cx="1231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 b="1">
                <a:latin typeface="Bookman Old Style" pitchFamily="18" charset="0"/>
              </a:rPr>
              <a:t>D&gt;0</a:t>
            </a:r>
            <a:endParaRPr lang="ru-RU" sz="4000" b="1">
              <a:latin typeface="Bookman Old Style" pitchFamily="18" charset="0"/>
            </a:endParaRPr>
          </a:p>
        </p:txBody>
      </p:sp>
      <p:sp>
        <p:nvSpPr>
          <p:cNvPr id="9230" name="Прямоугольник 3"/>
          <p:cNvSpPr>
            <a:spLocks noChangeArrowheads="1"/>
          </p:cNvSpPr>
          <p:nvPr/>
        </p:nvSpPr>
        <p:spPr bwMode="auto">
          <a:xfrm>
            <a:off x="7181850" y="1254125"/>
            <a:ext cx="1231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4000" b="1">
                <a:latin typeface="Bookman Old Style" pitchFamily="18" charset="0"/>
              </a:rPr>
              <a:t>D=0</a:t>
            </a:r>
            <a:endParaRPr lang="ru-RU" sz="4000" b="1">
              <a:latin typeface="Bookman Old Style" pitchFamily="18" charset="0"/>
            </a:endParaRPr>
          </a:p>
        </p:txBody>
      </p:sp>
      <p:grpSp>
        <p:nvGrpSpPr>
          <p:cNvPr id="9231" name="Группа 15"/>
          <p:cNvGrpSpPr>
            <a:grpSpLocks/>
          </p:cNvGrpSpPr>
          <p:nvPr/>
        </p:nvGrpSpPr>
        <p:grpSpPr bwMode="auto">
          <a:xfrm>
            <a:off x="563563" y="142875"/>
            <a:ext cx="8566150" cy="461963"/>
            <a:chOff x="564220" y="142852"/>
            <a:chExt cx="8566132" cy="462741"/>
          </a:xfrm>
        </p:grpSpPr>
        <p:sp>
          <p:nvSpPr>
            <p:cNvPr id="9234" name="TextBox 16"/>
            <p:cNvSpPr txBox="1">
              <a:spLocks noChangeArrowheads="1"/>
            </p:cNvSpPr>
            <p:nvPr/>
          </p:nvSpPr>
          <p:spPr bwMode="auto">
            <a:xfrm>
              <a:off x="564220" y="142852"/>
              <a:ext cx="2571768" cy="461665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b="1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 АЛГЕБРА – 8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189939" y="144443"/>
              <a:ext cx="5940413" cy="461150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>
                      <a:lumMod val="75000"/>
                    </a:schemeClr>
                  </a:solidFill>
                  <a:latin typeface="Georgia" pitchFamily="18" charset="0"/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Квадратные уравнения</a:t>
              </a:r>
              <a:endParaRPr lang="ru-RU" b="1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1187450" y="549275"/>
            <a:ext cx="6624638" cy="863600"/>
          </a:xfrm>
          <a:prstGeom prst="rect">
            <a:avLst/>
          </a:prstGeom>
          <a:solidFill>
            <a:schemeClr val="bg1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РЕШЕНИЕ 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ПОЛНЫХ   </a:t>
            </a:r>
            <a:r>
              <a:rPr lang="ru-RU" sz="2000" b="1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КВАДРАТНЫХ  УРАВНЕНИЙ</a:t>
            </a:r>
          </a:p>
        </p:txBody>
      </p:sp>
      <p:pic>
        <p:nvPicPr>
          <p:cNvPr id="20" name="Picture 2068" descr="C:\Documents and Settings\Reanimator\Мои документы\таня\УМП\logo2.gif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3530" y="5301208"/>
            <a:ext cx="733425" cy="72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57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3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0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7" grpId="0"/>
      <p:bldP spid="43034" grpId="0" animBg="1"/>
      <p:bldP spid="43036" grpId="0" animBg="1"/>
      <p:bldP spid="43037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72231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Решить уравнения: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650" y="2924175"/>
            <a:ext cx="4032250" cy="31718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b="1" dirty="0" smtClean="0">
              <a:solidFill>
                <a:schemeClr val="bg2">
                  <a:lumMod val="75000"/>
                </a:schemeClr>
              </a:solidFill>
              <a:latin typeface="Bookman Old Style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3200" b="1" dirty="0" smtClean="0">
                <a:latin typeface="Bookman Old Style" pitchFamily="18" charset="0"/>
              </a:rPr>
              <a:t>D=b</a:t>
            </a:r>
            <a:r>
              <a:rPr lang="en-US" sz="3200" b="1" baseline="30000" dirty="0" smtClean="0">
                <a:latin typeface="Bookman Old Style" pitchFamily="18" charset="0"/>
              </a:rPr>
              <a:t>2</a:t>
            </a:r>
            <a:r>
              <a:rPr lang="en-US" sz="3200" b="1" dirty="0" smtClean="0">
                <a:latin typeface="Bookman Old Style" pitchFamily="18" charset="0"/>
              </a:rPr>
              <a:t>-4ac</a:t>
            </a:r>
            <a:r>
              <a:rPr lang="ru-RU" sz="3200" b="1" dirty="0" smtClean="0">
                <a:latin typeface="Bookman Old Style" pitchFamily="18" charset="0"/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3200" b="1" dirty="0" smtClean="0">
                <a:latin typeface="Bookman Old Style" pitchFamily="18" charset="0"/>
              </a:rPr>
              <a:t>D=16-56</a:t>
            </a:r>
            <a:r>
              <a:rPr lang="ru-RU" sz="3200" b="1" dirty="0" smtClean="0">
                <a:latin typeface="Bookman Old Style" pitchFamily="18" charset="0"/>
              </a:rPr>
              <a:t>=-40;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3200" b="1" dirty="0" smtClean="0">
                <a:latin typeface="Bookman Old Style" pitchFamily="18" charset="0"/>
              </a:rPr>
              <a:t>D&lt;0</a:t>
            </a:r>
            <a:r>
              <a:rPr lang="ru-RU" sz="3200" b="1" dirty="0" smtClean="0">
                <a:latin typeface="Bookman Old Style" pitchFamily="18" charset="0"/>
              </a:rPr>
              <a:t>, нет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200" b="1" dirty="0" smtClean="0">
                <a:latin typeface="Bookman Old Style" pitchFamily="18" charset="0"/>
              </a:rPr>
              <a:t>действительных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200" b="1" dirty="0" smtClean="0">
                <a:latin typeface="Bookman Old Style" pitchFamily="18" charset="0"/>
              </a:rPr>
              <a:t>корней.</a:t>
            </a:r>
          </a:p>
          <a:p>
            <a:pPr eaLnBrk="1" hangingPunct="1">
              <a:defRPr/>
            </a:pPr>
            <a:endParaRPr lang="ru-RU" b="1" dirty="0" smtClean="0">
              <a:solidFill>
                <a:schemeClr val="bg2">
                  <a:lumMod val="75000"/>
                </a:schemeClr>
              </a:solidFill>
              <a:latin typeface="Bookman Old Style" pitchFamily="18" charset="0"/>
            </a:endParaRPr>
          </a:p>
        </p:txBody>
      </p:sp>
      <p:grpSp>
        <p:nvGrpSpPr>
          <p:cNvPr id="10244" name="Группа 3"/>
          <p:cNvGrpSpPr>
            <a:grpSpLocks/>
          </p:cNvGrpSpPr>
          <p:nvPr/>
        </p:nvGrpSpPr>
        <p:grpSpPr bwMode="auto">
          <a:xfrm>
            <a:off x="563563" y="142875"/>
            <a:ext cx="8566150" cy="461963"/>
            <a:chOff x="564220" y="142852"/>
            <a:chExt cx="8566132" cy="462741"/>
          </a:xfrm>
        </p:grpSpPr>
        <p:sp>
          <p:nvSpPr>
            <p:cNvPr id="10249" name="TextBox 4"/>
            <p:cNvSpPr txBox="1">
              <a:spLocks noChangeArrowheads="1"/>
            </p:cNvSpPr>
            <p:nvPr/>
          </p:nvSpPr>
          <p:spPr bwMode="auto">
            <a:xfrm>
              <a:off x="564220" y="142852"/>
              <a:ext cx="2571768" cy="461665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b="1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 АЛГЕБРА – 8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89939" y="144443"/>
              <a:ext cx="5940413" cy="461150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>
                      <a:lumMod val="75000"/>
                    </a:schemeClr>
                  </a:solidFill>
                  <a:latin typeface="Georgia" pitchFamily="18" charset="0"/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Квадратные уравнения</a:t>
              </a:r>
              <a:endParaRPr lang="ru-RU" b="1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4572000" y="2720975"/>
            <a:ext cx="4321175" cy="40814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3200" b="1" dirty="0">
              <a:solidFill>
                <a:schemeClr val="bg2">
                  <a:lumMod val="75000"/>
                </a:schemeClr>
              </a:solidFill>
              <a:latin typeface="Bookman Old Style" pitchFamily="18" charset="0"/>
            </a:endParaRPr>
          </a:p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3200" b="1" dirty="0">
                <a:latin typeface="Bookman Old Style" pitchFamily="18" charset="0"/>
              </a:rPr>
              <a:t>D=b</a:t>
            </a:r>
            <a:r>
              <a:rPr lang="en-US" sz="3200" b="1" baseline="30000" dirty="0">
                <a:latin typeface="Bookman Old Style" pitchFamily="18" charset="0"/>
              </a:rPr>
              <a:t>2</a:t>
            </a:r>
            <a:r>
              <a:rPr lang="en-US" sz="3200" b="1" dirty="0">
                <a:latin typeface="Bookman Old Style" pitchFamily="18" charset="0"/>
              </a:rPr>
              <a:t>-4ac</a:t>
            </a:r>
            <a:r>
              <a:rPr lang="ru-RU" sz="3200" b="1" dirty="0">
                <a:latin typeface="Bookman Old Style" pitchFamily="18" charset="0"/>
              </a:rPr>
              <a:t>;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3200" b="1" dirty="0">
                <a:latin typeface="Bookman Old Style" pitchFamily="18" charset="0"/>
              </a:rPr>
              <a:t>D=64+132</a:t>
            </a:r>
            <a:r>
              <a:rPr lang="ru-RU" sz="3200" b="1" dirty="0">
                <a:latin typeface="Bookman Old Style" pitchFamily="18" charset="0"/>
              </a:rPr>
              <a:t>; </a:t>
            </a:r>
            <a:r>
              <a:rPr lang="en-US" sz="3200" b="1" dirty="0">
                <a:latin typeface="Bookman Old Style" pitchFamily="18" charset="0"/>
              </a:rPr>
              <a:t>D=196</a:t>
            </a:r>
            <a:endParaRPr lang="ru-RU" sz="3200" b="1" dirty="0">
              <a:latin typeface="Bookman Old Style" pitchFamily="18" charset="0"/>
            </a:endParaRPr>
          </a:p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3200" b="1" dirty="0">
                <a:latin typeface="Bookman Old Style" pitchFamily="18" charset="0"/>
              </a:rPr>
              <a:t>D&gt;0 </a:t>
            </a:r>
            <a:r>
              <a:rPr lang="ru-RU" sz="3200" b="1" dirty="0">
                <a:latin typeface="Bookman Old Style" pitchFamily="18" charset="0"/>
              </a:rPr>
              <a:t>уравнение 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200" b="1" dirty="0">
                <a:latin typeface="Bookman Old Style" pitchFamily="18" charset="0"/>
              </a:rPr>
              <a:t>имеет  два действительных 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200" b="1" dirty="0">
                <a:latin typeface="Bookman Old Style" pitchFamily="18" charset="0"/>
              </a:rPr>
              <a:t>корня.</a:t>
            </a:r>
          </a:p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3200" b="1" dirty="0">
                <a:latin typeface="Bookman Old Style" pitchFamily="18" charset="0"/>
              </a:rPr>
              <a:t>X</a:t>
            </a:r>
            <a:r>
              <a:rPr lang="en-US" sz="3200" b="1" baseline="-25000" dirty="0">
                <a:latin typeface="Bookman Old Style" pitchFamily="18" charset="0"/>
              </a:rPr>
              <a:t>1</a:t>
            </a:r>
            <a:r>
              <a:rPr lang="en-US" sz="3200" b="1" dirty="0">
                <a:latin typeface="Bookman Old Style" pitchFamily="18" charset="0"/>
              </a:rPr>
              <a:t>=</a:t>
            </a:r>
            <a:r>
              <a:rPr lang="ru-RU" sz="3200" b="1" dirty="0">
                <a:latin typeface="Bookman Old Style" pitchFamily="18" charset="0"/>
              </a:rPr>
              <a:t>1; </a:t>
            </a:r>
            <a:r>
              <a:rPr lang="en-US" sz="3200" b="1" dirty="0">
                <a:latin typeface="Bookman Old Style" pitchFamily="18" charset="0"/>
              </a:rPr>
              <a:t>X</a:t>
            </a:r>
            <a:r>
              <a:rPr lang="en-US" sz="3200" b="1" baseline="-25000" dirty="0">
                <a:latin typeface="Bookman Old Style" pitchFamily="18" charset="0"/>
              </a:rPr>
              <a:t>2</a:t>
            </a:r>
            <a:r>
              <a:rPr lang="en-US" sz="3200" b="1" dirty="0">
                <a:latin typeface="Bookman Old Style" pitchFamily="18" charset="0"/>
              </a:rPr>
              <a:t>= - </a:t>
            </a:r>
            <a:r>
              <a:rPr lang="en-US" sz="3200" b="1" u="sng" dirty="0">
                <a:latin typeface="Bookman Old Style" pitchFamily="18" charset="0"/>
              </a:rPr>
              <a:t>11</a:t>
            </a:r>
            <a:endParaRPr lang="en-US" sz="3200" b="1" dirty="0">
              <a:latin typeface="Bookman Old Style" pitchFamily="18" charset="0"/>
            </a:endParaRPr>
          </a:p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3200" b="1" dirty="0">
                <a:latin typeface="Bookman Old Style" pitchFamily="18" charset="0"/>
              </a:rPr>
              <a:t>                   3</a:t>
            </a:r>
            <a:endParaRPr lang="ru-RU" sz="3200" b="1" dirty="0"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71575" y="2425700"/>
            <a:ext cx="2968625" cy="5905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2x</a:t>
            </a:r>
            <a:r>
              <a:rPr lang="en-US" sz="3600" b="1" baseline="30000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2</a:t>
            </a: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+4x+7=0</a:t>
            </a:r>
            <a:endParaRPr lang="ru-RU" sz="3600" b="1" dirty="0">
              <a:solidFill>
                <a:schemeClr val="bg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67300" y="2463800"/>
            <a:ext cx="3186113" cy="590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3x</a:t>
            </a:r>
            <a:r>
              <a:rPr lang="en-US" sz="3600" b="1" baseline="30000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2</a:t>
            </a: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+8x-11=0</a:t>
            </a:r>
            <a:endParaRPr lang="ru-RU" sz="3600" b="1" dirty="0">
              <a:solidFill>
                <a:schemeClr val="bg2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0" name="Picture 2068" descr="C:\Documents and Settings\Reanimator\Мои документы\таня\УМП\logo2.gi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245" y="908720"/>
            <a:ext cx="733425" cy="72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832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Составь и реши квадратные уравнения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550" y="2349500"/>
            <a:ext cx="8001000" cy="373380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US" dirty="0" smtClean="0">
                <a:solidFill>
                  <a:srgbClr val="FFFF66"/>
                </a:solidFill>
              </a:rPr>
              <a:t> </a:t>
            </a:r>
            <a:endParaRPr lang="ru-RU" dirty="0" smtClean="0">
              <a:solidFill>
                <a:srgbClr val="FFFF66"/>
              </a:solidFill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sz="4400" b="1" dirty="0" smtClean="0">
              <a:solidFill>
                <a:srgbClr val="FFFF66"/>
              </a:solidFill>
              <a:latin typeface="Bookman Old Style" pitchFamily="18" charset="0"/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sz="4400" b="1" dirty="0" smtClean="0">
              <a:solidFill>
                <a:srgbClr val="FFFF66"/>
              </a:solidFill>
              <a:latin typeface="Bookman Old Style" pitchFamily="18" charset="0"/>
            </a:endParaRP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en-US" sz="4400" b="1" dirty="0" smtClean="0">
              <a:solidFill>
                <a:schemeClr val="bg2"/>
              </a:solidFill>
              <a:latin typeface="Bookman Old Style" pitchFamily="18" charset="0"/>
            </a:endParaRPr>
          </a:p>
          <a:p>
            <a:pPr eaLnBrk="1" hangingPunct="1">
              <a:defRPr/>
            </a:pPr>
            <a:endParaRPr lang="ru-RU" dirty="0" smtClean="0"/>
          </a:p>
        </p:txBody>
      </p:sp>
      <p:grpSp>
        <p:nvGrpSpPr>
          <p:cNvPr id="11268" name="Группа 3"/>
          <p:cNvGrpSpPr>
            <a:grpSpLocks/>
          </p:cNvGrpSpPr>
          <p:nvPr/>
        </p:nvGrpSpPr>
        <p:grpSpPr bwMode="auto">
          <a:xfrm>
            <a:off x="563563" y="142875"/>
            <a:ext cx="8566150" cy="461963"/>
            <a:chOff x="564220" y="142852"/>
            <a:chExt cx="8566132" cy="462741"/>
          </a:xfrm>
        </p:grpSpPr>
        <p:sp>
          <p:nvSpPr>
            <p:cNvPr id="11288" name="TextBox 4"/>
            <p:cNvSpPr txBox="1">
              <a:spLocks noChangeArrowheads="1"/>
            </p:cNvSpPr>
            <p:nvPr/>
          </p:nvSpPr>
          <p:spPr bwMode="auto">
            <a:xfrm>
              <a:off x="564220" y="142852"/>
              <a:ext cx="2571768" cy="461665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b="1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 АЛГЕБРА – 8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89939" y="144443"/>
              <a:ext cx="5940413" cy="461150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>
                      <a:lumMod val="75000"/>
                    </a:schemeClr>
                  </a:solidFill>
                  <a:latin typeface="Georgia" pitchFamily="18" charset="0"/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Квадратные уравнения</a:t>
              </a:r>
              <a:endParaRPr lang="ru-RU" b="1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116013" y="2852738"/>
          <a:ext cx="6096000" cy="1920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640292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А</a:t>
                      </a:r>
                      <a:endParaRPr lang="ru-RU" sz="3600" dirty="0">
                        <a:solidFill>
                          <a:schemeClr val="bg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В</a:t>
                      </a:r>
                      <a:endParaRPr lang="ru-RU" sz="3600" dirty="0">
                        <a:solidFill>
                          <a:schemeClr val="bg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С</a:t>
                      </a:r>
                      <a:endParaRPr lang="ru-RU" sz="3600" dirty="0">
                        <a:solidFill>
                          <a:schemeClr val="bg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 marT="45735" marB="45735"/>
                </a:tc>
              </a:tr>
              <a:tr h="64029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5</a:t>
                      </a:r>
                      <a:endParaRPr lang="ru-RU" sz="360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- 13</a:t>
                      </a:r>
                      <a:endParaRPr lang="ru-RU" sz="360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6</a:t>
                      </a:r>
                      <a:endParaRPr lang="ru-RU" sz="360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 marT="45735" marB="45735"/>
                </a:tc>
              </a:tr>
              <a:tr h="64029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4</a:t>
                      </a:r>
                      <a:endParaRPr lang="ru-RU" sz="360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- 1</a:t>
                      </a:r>
                      <a:endParaRPr lang="ru-RU" sz="360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 marT="45735" marB="457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1</a:t>
                      </a:r>
                      <a:endParaRPr lang="ru-RU" sz="360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 marT="45735" marB="45735"/>
                </a:tc>
              </a:tr>
            </a:tbl>
          </a:graphicData>
        </a:graphic>
      </p:graphicFrame>
      <p:pic>
        <p:nvPicPr>
          <p:cNvPr id="9" name="Picture 2068" descr="C:\Documents and Settings\Reanimator\Мои документы\таня\УМП\logo2.gi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1307654"/>
            <a:ext cx="733425" cy="72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6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72231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Взаимопроверка</a:t>
            </a: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>
          <a:xfrm>
            <a:off x="766763" y="2781300"/>
            <a:ext cx="7185025" cy="40560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solidFill>
                  <a:schemeClr val="tx2"/>
                </a:solidFill>
                <a:latin typeface="Bookman Old Style" pitchFamily="18" charset="0"/>
              </a:rPr>
              <a:t>5</a:t>
            </a:r>
            <a:r>
              <a:rPr lang="en-US" b="1" smtClean="0">
                <a:solidFill>
                  <a:schemeClr val="tx2"/>
                </a:solidFill>
                <a:latin typeface="Bookman Old Style" pitchFamily="18" charset="0"/>
              </a:rPr>
              <a:t>x</a:t>
            </a:r>
            <a:r>
              <a:rPr lang="en-US" b="1" baseline="30000" smtClean="0">
                <a:solidFill>
                  <a:schemeClr val="tx2"/>
                </a:solidFill>
                <a:latin typeface="Bookman Old Style" pitchFamily="18" charset="0"/>
              </a:rPr>
              <a:t>2 </a:t>
            </a:r>
            <a:r>
              <a:rPr lang="en-US" b="1" smtClean="0">
                <a:solidFill>
                  <a:schemeClr val="tx2"/>
                </a:solidFill>
                <a:latin typeface="Bookman Old Style" pitchFamily="18" charset="0"/>
              </a:rPr>
              <a:t>- 13x + 6 =0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b="1" smtClean="0">
                <a:solidFill>
                  <a:schemeClr val="bg2"/>
                </a:solidFill>
                <a:latin typeface="Bookman Old Style" pitchFamily="18" charset="0"/>
              </a:rPr>
              <a:t>D=49</a:t>
            </a:r>
            <a:r>
              <a:rPr lang="ru-RU" b="1" smtClean="0">
                <a:solidFill>
                  <a:schemeClr val="bg2"/>
                </a:solidFill>
                <a:latin typeface="Bookman Old Style" pitchFamily="18" charset="0"/>
              </a:rPr>
              <a:t>; </a:t>
            </a:r>
            <a:r>
              <a:rPr lang="en-US" b="1" smtClean="0">
                <a:solidFill>
                  <a:schemeClr val="bg2"/>
                </a:solidFill>
                <a:latin typeface="Bookman Old Style" pitchFamily="18" charset="0"/>
              </a:rPr>
              <a:t>x</a:t>
            </a:r>
            <a:r>
              <a:rPr lang="en-US" b="1" baseline="-25000" smtClean="0">
                <a:solidFill>
                  <a:schemeClr val="bg2"/>
                </a:solidFill>
                <a:latin typeface="Bookman Old Style" pitchFamily="18" charset="0"/>
              </a:rPr>
              <a:t>1</a:t>
            </a:r>
            <a:r>
              <a:rPr lang="en-US" b="1" smtClean="0">
                <a:solidFill>
                  <a:schemeClr val="bg2"/>
                </a:solidFill>
                <a:latin typeface="Bookman Old Style" pitchFamily="18" charset="0"/>
              </a:rPr>
              <a:t>=2 x</a:t>
            </a:r>
            <a:r>
              <a:rPr lang="en-US" b="1" baseline="-25000" smtClean="0">
                <a:solidFill>
                  <a:schemeClr val="bg2"/>
                </a:solidFill>
                <a:latin typeface="Bookman Old Style" pitchFamily="18" charset="0"/>
              </a:rPr>
              <a:t>2</a:t>
            </a:r>
            <a:r>
              <a:rPr lang="en-US" b="1" smtClean="0">
                <a:solidFill>
                  <a:schemeClr val="bg2"/>
                </a:solidFill>
                <a:latin typeface="Bookman Old Style" pitchFamily="18" charset="0"/>
              </a:rPr>
              <a:t>=0,6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b="1" smtClean="0">
                <a:solidFill>
                  <a:schemeClr val="tx2"/>
                </a:solidFill>
                <a:latin typeface="Bookman Old Style" pitchFamily="18" charset="0"/>
              </a:rPr>
              <a:t>4x</a:t>
            </a:r>
            <a:r>
              <a:rPr lang="en-US" b="1" baseline="30000" smtClean="0">
                <a:solidFill>
                  <a:schemeClr val="tx2"/>
                </a:solidFill>
                <a:latin typeface="Bookman Old Style" pitchFamily="18" charset="0"/>
              </a:rPr>
              <a:t>2</a:t>
            </a:r>
            <a:r>
              <a:rPr lang="en-US" b="1" smtClean="0">
                <a:solidFill>
                  <a:schemeClr val="tx2"/>
                </a:solidFill>
                <a:latin typeface="Bookman Old Style" pitchFamily="18" charset="0"/>
              </a:rPr>
              <a:t> –x +1 =0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b="1" smtClean="0">
                <a:solidFill>
                  <a:schemeClr val="bg2"/>
                </a:solidFill>
                <a:latin typeface="Bookman Old Style" pitchFamily="18" charset="0"/>
              </a:rPr>
              <a:t>D=-15</a:t>
            </a:r>
            <a:r>
              <a:rPr lang="ru-RU" b="1" smtClean="0">
                <a:solidFill>
                  <a:schemeClr val="bg2"/>
                </a:solidFill>
                <a:latin typeface="Bookman Old Style" pitchFamily="18" charset="0"/>
              </a:rPr>
              <a:t>, нет действительных корней</a:t>
            </a:r>
          </a:p>
          <a:p>
            <a:pPr eaLnBrk="1" hangingPunct="1">
              <a:buFont typeface="Wingdings" pitchFamily="2" charset="2"/>
              <a:buNone/>
            </a:pPr>
            <a:endParaRPr lang="ru-RU" b="1" smtClean="0">
              <a:solidFill>
                <a:schemeClr val="bg2"/>
              </a:solidFill>
              <a:latin typeface="Bookman Old Style" pitchFamily="18" charset="0"/>
            </a:endParaRPr>
          </a:p>
          <a:p>
            <a:pPr eaLnBrk="1" hangingPunct="1"/>
            <a:endParaRPr lang="ru-RU" smtClean="0"/>
          </a:p>
        </p:txBody>
      </p:sp>
      <p:grpSp>
        <p:nvGrpSpPr>
          <p:cNvPr id="12292" name="Группа 3"/>
          <p:cNvGrpSpPr>
            <a:grpSpLocks/>
          </p:cNvGrpSpPr>
          <p:nvPr/>
        </p:nvGrpSpPr>
        <p:grpSpPr bwMode="auto">
          <a:xfrm>
            <a:off x="563563" y="142875"/>
            <a:ext cx="8566150" cy="461963"/>
            <a:chOff x="564220" y="142852"/>
            <a:chExt cx="8566132" cy="462741"/>
          </a:xfrm>
        </p:grpSpPr>
        <p:sp>
          <p:nvSpPr>
            <p:cNvPr id="12294" name="TextBox 4"/>
            <p:cNvSpPr txBox="1">
              <a:spLocks noChangeArrowheads="1"/>
            </p:cNvSpPr>
            <p:nvPr/>
          </p:nvSpPr>
          <p:spPr bwMode="auto">
            <a:xfrm>
              <a:off x="564220" y="142852"/>
              <a:ext cx="2571768" cy="461665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b="1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 АЛГЕБРА – 8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89939" y="144443"/>
              <a:ext cx="5940413" cy="461150"/>
            </a:xfrm>
            <a:prstGeom prst="rect">
              <a:avLst/>
            </a:prstGeom>
            <a:solidFill>
              <a:schemeClr val="bg2"/>
            </a:solidFill>
            <a:ln w="28575">
              <a:solidFill>
                <a:schemeClr val="accent1"/>
              </a:solidFill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tx2">
                      <a:lumMod val="75000"/>
                    </a:schemeClr>
                  </a:solidFill>
                  <a:latin typeface="Georgia" pitchFamily="18" charset="0"/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latin typeface="Georgia" pitchFamily="18" charset="0"/>
                  <a:cs typeface="Times New Roman" pitchFamily="18" charset="0"/>
                </a:rPr>
                <a:t>Квадратные уравнения</a:t>
              </a:r>
              <a:endParaRPr lang="ru-RU" b="1" dirty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endParaRPr>
            </a:p>
          </p:txBody>
        </p:sp>
      </p:grpSp>
      <p:pic>
        <p:nvPicPr>
          <p:cNvPr id="7" name="Picture 2068" descr="C:\Documents and Settings\Reanimator\Мои документы\таня\УМП\logo2.gif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928564"/>
            <a:ext cx="733425" cy="72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19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сулы">
  <a:themeElements>
    <a:clrScheme name="Капсулы 4">
      <a:dk1>
        <a:srgbClr val="000000"/>
      </a:dk1>
      <a:lt1>
        <a:srgbClr val="FFFFFF"/>
      </a:lt1>
      <a:dk2>
        <a:srgbClr val="9900CC"/>
      </a:dk2>
      <a:lt2>
        <a:srgbClr val="0033CC"/>
      </a:lt2>
      <a:accent1>
        <a:srgbClr val="FFCC66"/>
      </a:accent1>
      <a:accent2>
        <a:srgbClr val="33CC33"/>
      </a:accent2>
      <a:accent3>
        <a:srgbClr val="FFFFFF"/>
      </a:accent3>
      <a:accent4>
        <a:srgbClr val="000000"/>
      </a:accent4>
      <a:accent5>
        <a:srgbClr val="FFE2B8"/>
      </a:accent5>
      <a:accent6>
        <a:srgbClr val="2DB92D"/>
      </a:accent6>
      <a:hlink>
        <a:srgbClr val="9900CC"/>
      </a:hlink>
      <a:folHlink>
        <a:srgbClr val="9900CC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Капсулы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решение квадратных уравнений</Template>
  <TotalTime>0</TotalTime>
  <Words>370</Words>
  <Application>Microsoft Office PowerPoint</Application>
  <PresentationFormat>Экран (4:3)</PresentationFormat>
  <Paragraphs>120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Капсулы</vt:lpstr>
      <vt:lpstr>Microsoft Equation 3.0</vt:lpstr>
      <vt:lpstr>Формула</vt:lpstr>
      <vt:lpstr>      Решение квадратных уравнений                              8 класс Ковалева О.А. учитель математики КШДС № 33             г.Караганда </vt:lpstr>
      <vt:lpstr>Цель урока:</vt:lpstr>
      <vt:lpstr>Презентация PowerPoint</vt:lpstr>
      <vt:lpstr>Задание на дом</vt:lpstr>
      <vt:lpstr>Презентация PowerPoint</vt:lpstr>
      <vt:lpstr>Презентация PowerPoint</vt:lpstr>
      <vt:lpstr>Решить уравнения:</vt:lpstr>
      <vt:lpstr>Составь и реши квадратные уравнения</vt:lpstr>
      <vt:lpstr>Взаимопроверка</vt:lpstr>
      <vt:lpstr>        Решить уравнение:</vt:lpstr>
      <vt:lpstr>      Самостоятельная работа</vt:lpstr>
      <vt:lpstr>Проверь решение:</vt:lpstr>
      <vt:lpstr>Проверь решение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Решение квадратных уравнений            </dc:title>
  <dc:subject> Решение квадратных уравнений            </dc:subject>
  <dc:creator>Ковалева О.А. КШДС № 33 Караганда</dc:creator>
  <cp:lastModifiedBy>User</cp:lastModifiedBy>
  <cp:revision>1</cp:revision>
  <dcterms:modified xsi:type="dcterms:W3CDTF">2012-12-02T13:23:19Z</dcterms:modified>
  <cp:category>презентации к урокам алгебры 8 класс</cp:category>
</cp:coreProperties>
</file>