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3" r:id="rId7"/>
    <p:sldId id="264" r:id="rId8"/>
    <p:sldId id="262" r:id="rId9"/>
    <p:sldId id="265" r:id="rId10"/>
    <p:sldId id="266" r:id="rId11"/>
    <p:sldId id="267" r:id="rId12"/>
    <p:sldId id="268" r:id="rId13"/>
    <p:sldId id="270" r:id="rId14"/>
    <p:sldId id="260" r:id="rId15"/>
    <p:sldId id="269" r:id="rId16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067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78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66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533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870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940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821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524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314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999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638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7E9E1-79FA-4ED3-97ED-999B270B8A72}" type="datetimeFigureOut">
              <a:rPr lang="ru-RU" smtClean="0"/>
              <a:t>31.01.2015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90894-EE70-489F-989E-7531119A6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09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gif"/><Relationship Id="rId4" Type="http://schemas.openxmlformats.org/officeDocument/2006/relationships/image" Target="../media/image5.wmf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0533" y="2529453"/>
            <a:ext cx="8382707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8000" b="1" cap="none" spc="0" dirty="0" smtClean="0">
                <a:ln w="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</a:rPr>
              <a:t>Числовые </a:t>
            </a:r>
          </a:p>
          <a:p>
            <a:pPr algn="ctr"/>
            <a:r>
              <a:rPr lang="ru-RU" sz="8000" b="1" cap="none" spc="0" dirty="0" smtClean="0">
                <a:ln w="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</a:rPr>
              <a:t>последовательности</a:t>
            </a:r>
            <a:endParaRPr lang="ru-RU" sz="8000" b="1" cap="none" spc="0" dirty="0">
              <a:ln w="0">
                <a:solidFill>
                  <a:schemeClr val="tx1">
                    <a:lumMod val="85000"/>
                    <a:lumOff val="15000"/>
                  </a:schemeClr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03" y="4030616"/>
            <a:ext cx="1709529" cy="21067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703" y="3703309"/>
            <a:ext cx="2750184" cy="243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2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52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екуррентное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68457" y="1723548"/>
            <a:ext cx="8229600" cy="4456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32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1:</a:t>
            </a: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+ 4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если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2, 3, 4, …</a:t>
            </a:r>
            <a:endParaRPr lang="ru-RU" b="1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член последовательности получается из предыдущего прибавлением к нему числа 4</a:t>
            </a: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                                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11       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т.д.</a:t>
            </a:r>
          </a:p>
          <a:p>
            <a:pPr>
              <a:buFontTx/>
              <a:buNone/>
            </a:pPr>
            <a:endPara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Получаем последовательность   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3, 7, 11, 15, 19, 23, 27, …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530" y="5060326"/>
            <a:ext cx="1842527" cy="111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70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00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52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екуррентное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68457" y="1538882"/>
            <a:ext cx="8229600" cy="4239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32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2:</a:t>
            </a: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=1, 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=1, </a:t>
            </a: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n-2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endParaRPr lang="ru-RU" b="1" i="1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член последовательности равен сумме двух предыдущих членов</a:t>
            </a: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>
              <a:buFontTx/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т.д.</a:t>
            </a:r>
          </a:p>
          <a:p>
            <a:pPr>
              <a:buFontTx/>
              <a:buNone/>
            </a:pPr>
            <a:endPara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Получаем последовательность   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1, 1, 2, 3, 5, 8, 13, 21, 34, 55, …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985" y="1246494"/>
            <a:ext cx="1122072" cy="11220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21" y="5547757"/>
            <a:ext cx="1244756" cy="126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6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4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210" y="5563672"/>
            <a:ext cx="1500790" cy="124987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57" y="5457818"/>
            <a:ext cx="1361611" cy="11339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52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екуррентное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68457" y="1929610"/>
            <a:ext cx="8229600" cy="4456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 2 особенно важные рекуррентно заданные последовательности: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Арифметическая прогрессия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b="1" i="1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а, у</a:t>
            </a:r>
            <a:r>
              <a:rPr lang="en-US" sz="3200" b="1" i="1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у</a:t>
            </a:r>
            <a:r>
              <a:rPr lang="en-US" sz="3200" b="1" i="1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числа,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2, 3, …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Геометрическая прогрессия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200" b="1" i="1" baseline="-25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sz="3200" b="1" i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у</a:t>
            </a:r>
            <a:r>
              <a:rPr lang="en-US" sz="3200" b="1" i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ru-RU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q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числа, </a:t>
            </a:r>
            <a:r>
              <a:rPr lang="en-US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2, 3, …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Tx/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94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0127" y="0"/>
            <a:ext cx="74334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Монотонные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3565" y="991673"/>
            <a:ext cx="81265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(у</a:t>
            </a:r>
            <a:r>
              <a:rPr lang="en-US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возрастающая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если каждый ее член (кроме первого) больше предыдущего, т.е.           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&lt; у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&lt; у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&lt; у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&lt; … &lt; у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&lt; … </a:t>
            </a:r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4, 6,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10, …</a:t>
            </a:r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&gt; 1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то последовательность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а</a:t>
            </a:r>
            <a:r>
              <a:rPr lang="en-US" sz="24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возрастает.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3564" y="3629696"/>
            <a:ext cx="81265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(у</a:t>
            </a:r>
            <a:r>
              <a:rPr lang="en-US" sz="24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) 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убывающая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если каждый ее член (кроме первого) меньше  предыдущего, т.е.             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&gt; у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&gt; у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&gt; у</a:t>
            </a:r>
            <a:r>
              <a:rPr lang="ru-RU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&gt; … &gt; у</a:t>
            </a:r>
            <a:r>
              <a:rPr lang="en-US" sz="2400" b="1" i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&gt; … </a:t>
            </a:r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-1, -3, -5, -7, -9, …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 &lt; а &lt; 1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то последовательность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sz="24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а</a:t>
            </a:r>
            <a:r>
              <a:rPr lang="en-US" sz="24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убывает.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923" y="1528185"/>
            <a:ext cx="1235299" cy="12352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70672" y="4507431"/>
            <a:ext cx="925799" cy="92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0127" y="0"/>
            <a:ext cx="74334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Монотонные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321" y="1244958"/>
            <a:ext cx="79336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Возрастающие и убывающие последовательности называются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монотонными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313" y="2029788"/>
            <a:ext cx="1776475" cy="14172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0042" y="3599448"/>
            <a:ext cx="78628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оследовательности, которые не возрастают и не убывают, являются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немонотонными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21" y="5169108"/>
            <a:ext cx="1792310" cy="136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6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78" y="4748916"/>
            <a:ext cx="2188654" cy="19874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8339" y="632256"/>
            <a:ext cx="23503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классе</a:t>
            </a:r>
            <a:endParaRPr lang="ru-RU" sz="5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32228" y="801533"/>
            <a:ext cx="4392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15.3, 15.7, 15.8, 15.10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757092">
            <a:off x="1165169" y="3093878"/>
            <a:ext cx="55803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Домашнее задание</a:t>
            </a:r>
            <a:endParaRPr lang="ru-RU" sz="60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02929" y="4796158"/>
            <a:ext cx="54174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15.4, 15.6, 15.9, 15.11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5419">
            <a:off x="2944670" y="466145"/>
            <a:ext cx="1501168" cy="23056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6136">
            <a:off x="4735223" y="467234"/>
            <a:ext cx="1914638" cy="295948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695" y="5117678"/>
            <a:ext cx="1611502" cy="135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8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628651" y="1895015"/>
                <a:ext cx="7742618" cy="3046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ru-RU" sz="32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Функцию вида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𝒇</m:t>
                    </m:r>
                    <m:d>
                      <m:dPr>
                        <m:ctrlPr>
                          <a:rPr lang="en-US" sz="32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,  </m:t>
                    </m:r>
                    <m:r>
                      <a:rPr lang="ru-RU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где 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3200" b="1" i="1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𝑵</m:t>
                    </m:r>
                  </m:oMath>
                </a14:m>
                <a:endParaRPr lang="en-US" sz="32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buFontTx/>
                  <a:buNone/>
                </a:pPr>
                <a:r>
                  <a:rPr lang="ru-RU" sz="32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называют </a:t>
                </a:r>
                <a:r>
                  <a:rPr lang="ru-RU" sz="3200" b="1" i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функцией </a:t>
                </a:r>
                <a:r>
                  <a:rPr lang="ru-RU" sz="3200" b="1" i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натурального аргумента</a:t>
                </a:r>
                <a:r>
                  <a:rPr lang="ru-RU" sz="32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или </a:t>
                </a:r>
                <a:r>
                  <a:rPr lang="ru-RU" sz="3200" b="1" i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числовой последовательностью.</a:t>
                </a:r>
              </a:p>
              <a:p>
                <a:pPr algn="ctr">
                  <a:buFontTx/>
                  <a:buNone/>
                </a:pPr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</a:t>
                </a:r>
                <a:r>
                  <a:rPr lang="ru-RU" sz="32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бозначают</a:t>
                </a:r>
                <a:r>
                  <a:rPr lang="ru-RU" sz="3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y=f(n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32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или 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sz="3200" b="1" baseline="-25000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y</a:t>
                </a:r>
                <a:r>
                  <a:rPr lang="en-US" sz="3200" b="1" baseline="-25000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y</a:t>
                </a:r>
                <a:r>
                  <a:rPr lang="en-US" sz="3200" b="1" baseline="-25000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,…, </a:t>
                </a:r>
                <a:r>
                  <a:rPr lang="en-US" sz="3200" b="1" dirty="0" err="1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sz="3200" b="1" baseline="-25000" dirty="0" err="1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32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… </a:t>
                </a:r>
              </a:p>
              <a:p>
                <a:pPr algn="ctr">
                  <a:buFontTx/>
                  <a:buNone/>
                </a:pPr>
                <a:endParaRPr lang="ru-RU" sz="3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1" y="1895015"/>
                <a:ext cx="7742618" cy="3046988"/>
              </a:xfrm>
              <a:prstGeom prst="rect">
                <a:avLst/>
              </a:prstGeom>
              <a:blipFill rotWithShape="0">
                <a:blip r:embed="rId2"/>
                <a:stretch>
                  <a:fillRect l="-1732" t="-3000" r="-34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>
            <a:off x="108633" y="115910"/>
            <a:ext cx="85717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Определение числовой </a:t>
            </a:r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738" y="4700367"/>
            <a:ext cx="2921360" cy="215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7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324397"/>
              </p:ext>
            </p:extLst>
          </p:nvPr>
        </p:nvGraphicFramePr>
        <p:xfrm>
          <a:off x="4693523" y="422502"/>
          <a:ext cx="244951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Формула" r:id="rId3" imgW="838080" imgH="228600" progId="Equation.3">
                  <p:embed/>
                </p:oleObj>
              </mc:Choice>
              <mc:Fallback>
                <p:oleObj name="Формула" r:id="rId3" imgW="838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3523" y="422502"/>
                        <a:ext cx="2449512" cy="668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2292" y="495061"/>
            <a:ext cx="37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функцию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8312" y="1360346"/>
            <a:ext cx="3835026" cy="46154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7391" y="1200454"/>
            <a:ext cx="3812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состоит из отдельных точек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Прямоугольник 9"/>
              <p:cNvSpPr/>
              <p:nvPr/>
            </p:nvSpPr>
            <p:spPr>
              <a:xfrm>
                <a:off x="1064471" y="2290617"/>
                <a:ext cx="2182970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471" y="2290617"/>
                <a:ext cx="2182970" cy="470000"/>
              </a:xfrm>
              <a:prstGeom prst="rect">
                <a:avLst/>
              </a:prstGeom>
              <a:blipFill rotWithShape="0">
                <a:blip r:embed="rId6"/>
                <a:stretch>
                  <a:fillRect l="-838" b="-246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Прямоугольник 10"/>
              <p:cNvSpPr/>
              <p:nvPr/>
            </p:nvSpPr>
            <p:spPr>
              <a:xfrm>
                <a:off x="1064471" y="2832234"/>
                <a:ext cx="2182970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471" y="2832234"/>
                <a:ext cx="2182970" cy="470000"/>
              </a:xfrm>
              <a:prstGeom prst="rect">
                <a:avLst/>
              </a:prstGeom>
              <a:blipFill rotWithShape="0">
                <a:blip r:embed="rId7"/>
                <a:stretch>
                  <a:fillRect l="-838" b="-246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Прямоугольник 11"/>
              <p:cNvSpPr/>
              <p:nvPr/>
            </p:nvSpPr>
            <p:spPr>
              <a:xfrm>
                <a:off x="1069322" y="3373851"/>
                <a:ext cx="2182970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𝟗</m:t>
                      </m:r>
                    </m:oMath>
                  </m:oMathPara>
                </a14:m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22" y="3373851"/>
                <a:ext cx="2182970" cy="470000"/>
              </a:xfrm>
              <a:prstGeom prst="rect">
                <a:avLst/>
              </a:prstGeom>
              <a:blipFill rotWithShape="0">
                <a:blip r:embed="rId8"/>
                <a:stretch>
                  <a:fillRect l="-557" b="-243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Прямоугольник 12"/>
              <p:cNvSpPr/>
              <p:nvPr/>
            </p:nvSpPr>
            <p:spPr>
              <a:xfrm>
                <a:off x="1064471" y="4119058"/>
                <a:ext cx="1627305" cy="470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471" y="4119058"/>
                <a:ext cx="1627305" cy="470000"/>
              </a:xfrm>
              <a:prstGeom prst="rect">
                <a:avLst/>
              </a:prstGeom>
              <a:blipFill rotWithShape="0">
                <a:blip r:embed="rId9"/>
                <a:stretch>
                  <a:fillRect l="-1124" b="-246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1688262" y="3521414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81" y="5284304"/>
            <a:ext cx="1749311" cy="91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2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4001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901805" y="450281"/>
                <a:ext cx="2112053" cy="595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32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d>
                      <m:r>
                        <a:rPr lang="en-US" sz="3200" b="1" i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32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sz="3200" b="1" i="1" smtClean="0">
                              <a:solidFill>
                                <a:srgbClr val="00206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32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805" y="450281"/>
                <a:ext cx="2112053" cy="5959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01805" y="1210614"/>
                <a:ext cx="8036417" cy="1088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Получим последовательность чисел </a:t>
                </a:r>
              </a:p>
              <a:p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 4, 9, 16, 25, …,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en-US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…</a:t>
                </a:r>
                <a:endPara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805" y="1210614"/>
                <a:ext cx="8036417" cy="1088375"/>
              </a:xfrm>
              <a:prstGeom prst="rect">
                <a:avLst/>
              </a:prstGeom>
              <a:blipFill rotWithShape="0">
                <a:blip r:embed="rId4"/>
                <a:stretch>
                  <a:fillRect l="-2049" t="-8427" b="-207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901805" y="2298989"/>
            <a:ext cx="7508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квадратов натуральных чисел</a:t>
            </a: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692492" y="3294158"/>
                <a:ext cx="578754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I</a:t>
                </a:r>
                <a:r>
                  <a:rPr lang="ru-RU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член последовательности</a:t>
                </a:r>
                <a:endParaRPr lang="ru-RU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492" y="3294158"/>
                <a:ext cx="5787546" cy="430887"/>
              </a:xfrm>
              <a:prstGeom prst="rect">
                <a:avLst/>
              </a:prstGeom>
              <a:blipFill rotWithShape="0">
                <a:blip r:embed="rId5"/>
                <a:stretch>
                  <a:fillRect l="-211" t="-26761" r="-2950" b="-577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692492" y="3920665"/>
                <a:ext cx="592700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ru-RU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en-US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ru-RU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член последовательности</a:t>
                </a:r>
                <a:endParaRPr lang="ru-RU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492" y="3920665"/>
                <a:ext cx="5927007" cy="430887"/>
              </a:xfrm>
              <a:prstGeom prst="rect">
                <a:avLst/>
              </a:prstGeom>
              <a:blipFill rotWithShape="0">
                <a:blip r:embed="rId6"/>
                <a:stretch>
                  <a:fillRect l="-206" t="-26761" r="-2778" b="-563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692492" y="4509168"/>
                <a:ext cx="606646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𝟗</m:t>
                    </m:r>
                  </m:oMath>
                </a14:m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III</a:t>
                </a:r>
                <a:r>
                  <a:rPr lang="ru-RU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член последовательности</a:t>
                </a:r>
                <a:endParaRPr lang="ru-RU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492" y="4509168"/>
                <a:ext cx="6066469" cy="430887"/>
              </a:xfrm>
              <a:prstGeom prst="rect">
                <a:avLst/>
              </a:prstGeom>
              <a:blipFill rotWithShape="0">
                <a:blip r:embed="rId7"/>
                <a:stretch>
                  <a:fillRect l="-201" t="-27143" r="-2714" b="-5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692492" y="5147038"/>
                <a:ext cx="6658426" cy="4406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28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p>
                        <m:r>
                          <a:rPr lang="en-US" sz="28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en-US" sz="28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28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ый</a:t>
                </a:r>
                <a:r>
                  <a:rPr lang="ru-RU" sz="28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член последовательности</a:t>
                </a:r>
                <a:endParaRPr lang="ru-RU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492" y="5147038"/>
                <a:ext cx="6658426" cy="440633"/>
              </a:xfrm>
              <a:prstGeom prst="rect">
                <a:avLst/>
              </a:prstGeom>
              <a:blipFill rotWithShape="0">
                <a:blip r:embed="rId8"/>
                <a:stretch>
                  <a:fillRect l="-183" t="-23288" r="-2381" b="-561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135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459" y="2686288"/>
            <a:ext cx="2341541" cy="15610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3472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24724" y="1723548"/>
                <a:ext cx="8095973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Последовательность задана </a:t>
                </a:r>
                <a:r>
                  <a:rPr lang="ru-RU" sz="32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аналитически</a:t>
                </a:r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если указана формула е</a:t>
                </a:r>
                <a:r>
                  <a:rPr lang="ru-RU" sz="3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</a:t>
                </a:r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32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го</a:t>
                </a:r>
                <a:r>
                  <a:rPr lang="ru-RU" sz="3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члена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                                                </m:t>
                        </m:r>
                        <m:r>
                          <a:rPr lang="en-US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32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2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2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𝒇</m:t>
                    </m:r>
                    <m:r>
                      <a:rPr lang="en-US" sz="32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32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𝒏</m:t>
                    </m:r>
                    <m:r>
                      <a:rPr lang="en-US" sz="32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24" y="1723548"/>
                <a:ext cx="8095973" cy="1569660"/>
              </a:xfrm>
              <a:prstGeom prst="rect">
                <a:avLst/>
              </a:prstGeom>
              <a:blipFill rotWithShape="0">
                <a:blip r:embed="rId3"/>
                <a:stretch>
                  <a:fillRect l="-1956" t="-5837" r="-33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>
            <a:off x="371333" y="3200873"/>
            <a:ext cx="845069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600" b="1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1: </a:t>
            </a:r>
          </a:p>
          <a:p>
            <a:pPr>
              <a:buFontTx/>
              <a:buNone/>
            </a:pPr>
            <a:r>
              <a:rPr lang="en-U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3200" b="1" i="1" baseline="-25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=n</a:t>
            </a:r>
            <a:r>
              <a:rPr lang="en-US" sz="3200" b="1" i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buFontTx/>
              <a:buNone/>
            </a:pP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последовательность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1,4,9,16,…,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2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24" y="4984124"/>
            <a:ext cx="1172668" cy="187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24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3472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73487" y="1963884"/>
                <a:ext cx="8450695" cy="23425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FontTx/>
                  <a:buNone/>
                </a:pPr>
                <a:r>
                  <a:rPr lang="ru-RU" sz="3600" b="1" i="1" u="sng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Пример 2: </a:t>
                </a:r>
              </a:p>
              <a:p>
                <a:pPr>
                  <a:buFontTx/>
                  <a:buNone/>
                </a:pPr>
                <a:r>
                  <a:rPr lang="ru-RU" sz="3200" b="1" i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b>
                    </m:sSub>
                    <m:r>
                      <a:rPr lang="en-US" sz="3200" b="1" i="1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(−</m:t>
                        </m:r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sup>
                    </m:sSup>
                    <m:r>
                      <a:rPr lang="en-US" sz="3200" b="1" i="1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f>
                      <m:fPr>
                        <m:ctrlP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00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ru-RU" sz="3200" b="1" i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</a:p>
              <a:p>
                <a:pPr>
                  <a:buFontTx/>
                  <a:buNone/>
                </a:pPr>
                <a:r>
                  <a:rPr lang="ru-RU" sz="32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Найти первый, третий и шестой члены последовательности</a:t>
                </a:r>
                <a:endPara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487" y="1963884"/>
                <a:ext cx="8450695" cy="2342501"/>
              </a:xfrm>
              <a:prstGeom prst="rect">
                <a:avLst/>
              </a:prstGeom>
              <a:blipFill rotWithShape="0">
                <a:blip r:embed="rId2"/>
                <a:stretch>
                  <a:fillRect l="-2235" t="-4427" b="-9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523" y="1246494"/>
            <a:ext cx="1584073" cy="14916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995" y="4345500"/>
            <a:ext cx="3744733" cy="238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50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3472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3487" y="1963884"/>
            <a:ext cx="845069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600" b="1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3: 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buFontTx/>
              <a:buNone/>
            </a:pP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Задать последовательность формулой </a:t>
            </a:r>
            <a:r>
              <a:rPr lang="en-US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-го члена:</a:t>
            </a:r>
          </a:p>
          <a:p>
            <a:pPr>
              <a:buFontTx/>
              <a:buNone/>
            </a:pP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а) 2, 4, 6, 8, …         </a:t>
            </a:r>
            <a:r>
              <a:rPr 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б) 4, 8, 12, 16, 20, …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041035" y="4368162"/>
                <a:ext cx="159479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𝒏</m:t>
                      </m:r>
                    </m:oMath>
                  </m:oMathPara>
                </a14:m>
                <a:endParaRPr lang="ru-RU" sz="3200" b="1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035" y="4368162"/>
                <a:ext cx="1594796" cy="492443"/>
              </a:xfrm>
              <a:prstGeom prst="rect">
                <a:avLst/>
              </a:prstGeom>
              <a:blipFill rotWithShape="0">
                <a:blip r:embed="rId2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093367" y="4368162"/>
                <a:ext cx="159479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sz="3200" b="1" i="1" smtClean="0">
                              <a:solidFill>
                                <a:srgbClr val="7030A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3200" b="1" i="1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𝒏</m:t>
                      </m:r>
                    </m:oMath>
                  </m:oMathPara>
                </a14:m>
                <a:endParaRPr lang="ru-RU" sz="3200" b="1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3367" y="4368162"/>
                <a:ext cx="1594796" cy="492443"/>
              </a:xfrm>
              <a:prstGeom prst="rect">
                <a:avLst/>
              </a:prstGeom>
              <a:blipFill rotWithShape="0">
                <a:blip r:embed="rId3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574" y="5098961"/>
            <a:ext cx="181927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0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69441"/>
            <a:ext cx="852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895715" y="1992895"/>
            <a:ext cx="8362950" cy="3957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составления последовательности описывается словами</a:t>
            </a:r>
          </a:p>
          <a:p>
            <a:pPr>
              <a:buFontTx/>
              <a:buNone/>
            </a:pPr>
            <a:endPara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b="1" i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простых чисел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2, 3, 5, 7, 11, 13, 17, 19, 23, 29, …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кубов натуральных чисел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1, 8, 27, 64, 125, …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186" y="2595160"/>
            <a:ext cx="13811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2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5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1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1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9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3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771" y="5152426"/>
            <a:ext cx="1799286" cy="14721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3001" y="0"/>
            <a:ext cx="82076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Способы задания последовательности</a:t>
            </a:r>
            <a:endParaRPr lang="ru-RU" sz="4400" b="1" cap="none" spc="0" dirty="0">
              <a:ln/>
              <a:solidFill>
                <a:srgbClr val="00B0F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487" y="792978"/>
            <a:ext cx="8524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екуррентное задание числовой        последовательности.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73487" y="1890973"/>
            <a:ext cx="8229600" cy="4456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Указывается правило позволяющее вычислить 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 член последовательности, если известны ее предыдущие члены.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вычислении членов последовательности по этому правилу мы все время возвращаемся назад, выясняем чему равны предыдущие члены, поэтому такой способ называют рекуррентным ( от латинского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recurrere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возвращаться)</a:t>
            </a:r>
          </a:p>
          <a:p>
            <a:pPr>
              <a:buFontTx/>
              <a:buNone/>
            </a:pPr>
            <a:endPara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30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522ae5318be9fa6b4bfc13d122740cc1d4be2b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212</TotalTime>
  <Words>682</Words>
  <Application>Microsoft Office PowerPoint</Application>
  <PresentationFormat>Экран (4:3)</PresentationFormat>
  <Paragraphs>96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Monotype Corsiva</vt:lpstr>
      <vt:lpstr>Times New Roman</vt:lpstr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Кабинет317</dc:creator>
  <cp:lastModifiedBy>Кабинет317</cp:lastModifiedBy>
  <cp:revision>25</cp:revision>
  <dcterms:created xsi:type="dcterms:W3CDTF">2015-01-29T12:54:00Z</dcterms:created>
  <dcterms:modified xsi:type="dcterms:W3CDTF">2015-01-31T05:12:17Z</dcterms:modified>
</cp:coreProperties>
</file>