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2" r:id="rId7"/>
    <p:sldId id="261" r:id="rId8"/>
    <p:sldId id="268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71" r:id="rId20"/>
    <p:sldId id="263" r:id="rId21"/>
    <p:sldId id="281" r:id="rId22"/>
    <p:sldId id="282" r:id="rId23"/>
    <p:sldId id="283" r:id="rId24"/>
  </p:sldIdLst>
  <p:sldSz cx="9144000" cy="6858000" type="screen4x3"/>
  <p:notesSz cx="6858000" cy="9144000"/>
  <p:custDataLst>
    <p:tags r:id="rId25"/>
  </p:custDataLst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359E"/>
    <a:srgbClr val="000099"/>
    <a:srgbClr val="422C16"/>
    <a:srgbClr val="0C788E"/>
    <a:srgbClr val="025198"/>
    <a:srgbClr val="1C1C1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 varScale="1">
        <p:scale>
          <a:sx n="77" d="100"/>
          <a:sy n="77" d="100"/>
        </p:scale>
        <p:origin x="68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EE4B0-EFCA-40AF-B0DA-E78AA2D7A218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4134367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3097B-C77D-411E-B1EC-4BE0FEB000B6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4291294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A90BF-E674-49D4-9FE0-FC4C81EDAD6A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479243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1 w 717"/>
                <a:gd name="T1" fmla="*/ 845 h 845"/>
                <a:gd name="T2" fmla="*/ 721 w 717"/>
                <a:gd name="T3" fmla="*/ 821 h 845"/>
                <a:gd name="T4" fmla="*/ 578 w 717"/>
                <a:gd name="T5" fmla="*/ 605 h 845"/>
                <a:gd name="T6" fmla="*/ 408 w 717"/>
                <a:gd name="T7" fmla="*/ 396 h 845"/>
                <a:gd name="T8" fmla="*/ 223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1 w 717"/>
                <a:gd name="T15" fmla="*/ 198 h 845"/>
                <a:gd name="T16" fmla="*/ 402 w 717"/>
                <a:gd name="T17" fmla="*/ 408 h 845"/>
                <a:gd name="T18" fmla="*/ 572 w 717"/>
                <a:gd name="T19" fmla="*/ 623 h 845"/>
                <a:gd name="T20" fmla="*/ 721 w 717"/>
                <a:gd name="T21" fmla="*/ 845 h 845"/>
                <a:gd name="T22" fmla="*/ 721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9 w 407"/>
                <a:gd name="T1" fmla="*/ 414 h 414"/>
                <a:gd name="T2" fmla="*/ 409 w 407"/>
                <a:gd name="T3" fmla="*/ 396 h 414"/>
                <a:gd name="T4" fmla="*/ 224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8 w 407"/>
                <a:gd name="T13" fmla="*/ 204 h 414"/>
                <a:gd name="T14" fmla="*/ 409 w 407"/>
                <a:gd name="T15" fmla="*/ 414 h 414"/>
                <a:gd name="T16" fmla="*/ 409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0 w 586"/>
                <a:gd name="T1" fmla="*/ 0 h 599"/>
                <a:gd name="T2" fmla="*/ 572 w 586"/>
                <a:gd name="T3" fmla="*/ 0 h 599"/>
                <a:gd name="T4" fmla="*/ 409 w 586"/>
                <a:gd name="T5" fmla="*/ 132 h 599"/>
                <a:gd name="T6" fmla="*/ 259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9 w 586"/>
                <a:gd name="T17" fmla="*/ 282 h 599"/>
                <a:gd name="T18" fmla="*/ 415 w 586"/>
                <a:gd name="T19" fmla="*/ 138 h 599"/>
                <a:gd name="T20" fmla="*/ 590 w 586"/>
                <a:gd name="T21" fmla="*/ 0 h 599"/>
                <a:gd name="T22" fmla="*/ 590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1 w 269"/>
                <a:gd name="T1" fmla="*/ 0 h 252"/>
                <a:gd name="T2" fmla="*/ 253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1 w 269"/>
                <a:gd name="T15" fmla="*/ 0 h 252"/>
                <a:gd name="T16" fmla="*/ 271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418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418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E33951-485C-4EA1-9172-C556B34811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0774048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70B32F-243F-41DB-90DF-7D0C74D4AD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0146939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9A994B-CCED-449C-82D5-5937BBBAD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5502161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956C71-4400-4466-8C51-AAACF59E85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4950691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B51B99-1621-4DE4-A858-9DE1E0F37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1648717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937D0A-DC6F-4C7D-84D8-7086C0794C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485500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85FB31-9FE7-4988-9ABC-62038BBF61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9257806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8A3DF2-FF95-4C1A-BAFA-680CD3FCC2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3470622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CFAED-0D46-442C-AD6F-29EF545C2CB8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4011487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38EDD1-7EA7-4D0E-B329-D1A044A912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30778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E5145-CC8D-4154-AF1A-DD13B9EE68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818397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38A7C3-BE7B-489E-B201-3E4B1765AD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2402412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0DC144-19BA-4CAD-B48B-C7C8327D2E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2295568"/>
      </p:ext>
    </p:extLst>
  </p:cSld>
  <p:clrMapOvr>
    <a:masterClrMapping/>
  </p:clrMapOvr>
  <p:transition spd="med" advClick="0" advTm="15000">
    <p:fade thruBlk="1"/>
    <p:sndAc>
      <p:stSnd>
        <p:snd r:embed="rId1" name="drumroll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46A10-434F-4FF2-858A-AA5B36C9DC6B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094784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8847E-05C0-402A-BB38-C1F4B2A53814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336166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98F6C-BC82-4042-8A12-50AF3D6CF5A7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006823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C3103-8E32-4FD1-857E-6CDAD23973ED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32255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4E441-6CF7-43C9-937B-0D0E549C44D2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641758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0E41C-E138-4989-A786-057035AADF03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822796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A8A6B-B4F7-4526-9590-7C4294304DB8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757925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C6E130A0-DCBF-4BA2-B919-A517B5F4032D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312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3312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3312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grpSp>
          <p:nvGrpSpPr>
            <p:cNvPr id="2059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312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2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2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  <p:sp>
            <p:nvSpPr>
              <p:cNvPr id="13313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Arial" charset="0"/>
                  <a:cs typeface="+mn-cs"/>
                </a:endParaRPr>
              </a:p>
            </p:txBody>
          </p:sp>
        </p:grpSp>
        <p:sp>
          <p:nvSpPr>
            <p:cNvPr id="13314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3314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3314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206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1 w 717"/>
                <a:gd name="T1" fmla="*/ 845 h 845"/>
                <a:gd name="T2" fmla="*/ 721 w 717"/>
                <a:gd name="T3" fmla="*/ 821 h 845"/>
                <a:gd name="T4" fmla="*/ 578 w 717"/>
                <a:gd name="T5" fmla="*/ 605 h 845"/>
                <a:gd name="T6" fmla="*/ 408 w 717"/>
                <a:gd name="T7" fmla="*/ 396 h 845"/>
                <a:gd name="T8" fmla="*/ 223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1 w 717"/>
                <a:gd name="T15" fmla="*/ 198 h 845"/>
                <a:gd name="T16" fmla="*/ 402 w 717"/>
                <a:gd name="T17" fmla="*/ 408 h 845"/>
                <a:gd name="T18" fmla="*/ 572 w 717"/>
                <a:gd name="T19" fmla="*/ 623 h 845"/>
                <a:gd name="T20" fmla="*/ 721 w 717"/>
                <a:gd name="T21" fmla="*/ 845 h 845"/>
                <a:gd name="T22" fmla="*/ 721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9 w 407"/>
                <a:gd name="T1" fmla="*/ 414 h 414"/>
                <a:gd name="T2" fmla="*/ 409 w 407"/>
                <a:gd name="T3" fmla="*/ 396 h 414"/>
                <a:gd name="T4" fmla="*/ 224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8 w 407"/>
                <a:gd name="T13" fmla="*/ 204 h 414"/>
                <a:gd name="T14" fmla="*/ 409 w 407"/>
                <a:gd name="T15" fmla="*/ 414 h 414"/>
                <a:gd name="T16" fmla="*/ 409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14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206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0 w 586"/>
                <a:gd name="T1" fmla="*/ 0 h 599"/>
                <a:gd name="T2" fmla="*/ 572 w 586"/>
                <a:gd name="T3" fmla="*/ 0 h 599"/>
                <a:gd name="T4" fmla="*/ 409 w 586"/>
                <a:gd name="T5" fmla="*/ 132 h 599"/>
                <a:gd name="T6" fmla="*/ 259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9 w 586"/>
                <a:gd name="T17" fmla="*/ 282 h 599"/>
                <a:gd name="T18" fmla="*/ 415 w 586"/>
                <a:gd name="T19" fmla="*/ 138 h 599"/>
                <a:gd name="T20" fmla="*/ 590 w 586"/>
                <a:gd name="T21" fmla="*/ 0 h 599"/>
                <a:gd name="T22" fmla="*/ 590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1 w 269"/>
                <a:gd name="T1" fmla="*/ 0 h 252"/>
                <a:gd name="T2" fmla="*/ 253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1 w 269"/>
                <a:gd name="T15" fmla="*/ 0 h 252"/>
                <a:gd name="T16" fmla="*/ 271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7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07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7374DDD5-8A69-4220-8CD4-CD69A08D3E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33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ransition spd="med" advClick="0" advTm="15000">
    <p:fade thruBlk="1"/>
    <p:sndAc>
      <p:stSnd>
        <p:snd r:embed="rId14" name="drumroll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06450"/>
            <a:ext cx="8713787" cy="32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2124075" y="3802063"/>
            <a:ext cx="71294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 kern="0" dirty="0" smtClean="0">
                <a:solidFill>
                  <a:srgbClr val="0070C0"/>
                </a:solidFill>
                <a:latin typeface="Tahoma"/>
              </a:rPr>
              <a:t>Обобщение по теме</a:t>
            </a:r>
          </a:p>
          <a:p>
            <a:pPr eaLnBrk="1" hangingPunct="1">
              <a:defRPr/>
            </a:pPr>
            <a:r>
              <a:rPr lang="ru-RU" sz="3600" b="1" kern="0" dirty="0" smtClean="0">
                <a:solidFill>
                  <a:srgbClr val="0070C0"/>
                </a:solidFill>
                <a:latin typeface="Tahoma"/>
              </a:rPr>
              <a:t>«Изменения, происходящие с веществами»</a:t>
            </a:r>
            <a:r>
              <a:rPr lang="en-US" sz="3600" b="1" kern="0" dirty="0" smtClean="0">
                <a:solidFill>
                  <a:srgbClr val="0070C0"/>
                </a:solidFill>
                <a:latin typeface="Tahoma"/>
              </a:rPr>
              <a:t> </a:t>
            </a:r>
            <a:endParaRPr lang="ru-RU" sz="3600" b="1" kern="0" dirty="0" smtClean="0">
              <a:solidFill>
                <a:srgbClr val="0070C0"/>
              </a:solidFill>
              <a:latin typeface="Tahoma"/>
            </a:endParaRPr>
          </a:p>
          <a:p>
            <a:pPr eaLnBrk="1" hangingPunct="1">
              <a:defRPr/>
            </a:pPr>
            <a:r>
              <a:rPr lang="en-US" sz="3600" b="1" kern="0" dirty="0" smtClean="0">
                <a:solidFill>
                  <a:srgbClr val="0070C0"/>
                </a:solidFill>
                <a:latin typeface="Tahoma"/>
              </a:rPr>
              <a:t>8 </a:t>
            </a:r>
            <a:r>
              <a:rPr lang="ru-RU" sz="3600" b="1" kern="0" dirty="0" smtClean="0">
                <a:solidFill>
                  <a:srgbClr val="0070C0"/>
                </a:solidFill>
                <a:latin typeface="Tahoma"/>
              </a:rPr>
              <a:t>класс</a:t>
            </a:r>
          </a:p>
        </p:txBody>
      </p:sp>
      <p:sp>
        <p:nvSpPr>
          <p:cNvPr id="15364" name="Прямоугольник 1"/>
          <p:cNvSpPr>
            <a:spLocks noChangeArrowheads="1"/>
          </p:cNvSpPr>
          <p:nvPr/>
        </p:nvSpPr>
        <p:spPr bwMode="auto">
          <a:xfrm>
            <a:off x="1116013" y="407988"/>
            <a:ext cx="5384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b="1" u="sng">
                <a:solidFill>
                  <a:srgbClr val="00B0F0"/>
                </a:solidFill>
              </a:rPr>
              <a:t>Учитель химии МБОУ СОШ № 2ст. Архонская</a:t>
            </a:r>
          </a:p>
          <a:p>
            <a:pPr eaLnBrk="1" hangingPunct="1"/>
            <a:r>
              <a:rPr lang="ru-RU" b="1" u="sng">
                <a:solidFill>
                  <a:srgbClr val="00B0F0"/>
                </a:solidFill>
              </a:rPr>
              <a:t>ЛЫСОКОНЬ ИРИИНА АЛЕКСЕЕВНА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11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2578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24579" name="Picture 12" descr="C:\Documents and Settings\333\Рабочий стол\Отсылка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17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5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2578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25603" name="Picture 7" descr="C:\Documents and Settings\333\Рабочий стол\Отсылка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5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1054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26627" name="Picture 7" descr="C:\Documents and Settings\333\Рабочий стол\Отсылка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5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2578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27651" name="Picture 7" descr="C:\Documents and Settings\333\Рабочий стол\Отсылка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5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1054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28675" name="Picture 6" descr="C:\Documents and Settings\333\Рабочий стол\Отсылка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5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2578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29699" name="Picture 6" descr="C:\Documents and Settings\333\Рабочий стол\Отсылка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5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2578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30723" name="Picture 4" descr="C:\Documents and Settings\333\Рабочий стол\Отсылка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5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2578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sp>
        <p:nvSpPr>
          <p:cNvPr id="31747" name="WordArt 6"/>
          <p:cNvSpPr>
            <a:spLocks noChangeArrowheads="1" noChangeShapeType="1" noTextEdit="1"/>
          </p:cNvSpPr>
          <p:nvPr/>
        </p:nvSpPr>
        <p:spPr bwMode="auto">
          <a:xfrm>
            <a:off x="1828800" y="6096000"/>
            <a:ext cx="52578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:rPr>
              <a:t>ХИМИЯ</a:t>
            </a:r>
          </a:p>
        </p:txBody>
      </p:sp>
      <p:pic>
        <p:nvPicPr>
          <p:cNvPr id="31748" name="Picture 7" descr="C:\Documents and Settings\333\Рабочий стол\Отсылка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5000">
    <p:fade thruBlk="1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777162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0099"/>
                </a:solidFill>
              </a:rPr>
              <a:t>Прыжки на лыжах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238625"/>
            <a:ext cx="349250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2" name="Прямоугольник 2"/>
          <p:cNvSpPr>
            <a:spLocks noChangeArrowheads="1"/>
          </p:cNvSpPr>
          <p:nvPr/>
        </p:nvSpPr>
        <p:spPr bwMode="auto">
          <a:xfrm>
            <a:off x="179388" y="1125538"/>
            <a:ext cx="8562975" cy="403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1</a:t>
            </a:r>
            <a:r>
              <a:rPr lang="ru-RU" altLang="ru-RU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Зажгите спичку.  Назовите признаки химической реакции.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2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CaCO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CaCl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–  какой признак реакции вы наблюдаете в этой реакции?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3</a:t>
            </a:r>
            <a:r>
              <a:rPr lang="ru-RU" altLang="ru-RU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BaCl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BaSO</a:t>
            </a:r>
            <a:r>
              <a:rPr lang="ru-RU" altLang="ru-RU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– какой признак реакции вы наблюдаете в этой реакции?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288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0099"/>
                </a:solidFill>
              </a:rPr>
              <a:t>Фристайл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0"/>
            <a:ext cx="299720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 descr="http://allforchildren.ru/rebus/rebus15/15-05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1174750"/>
            <a:ext cx="493395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7"/>
          <a:stretch>
            <a:fillRect/>
          </a:stretch>
        </p:blipFill>
        <p:spPr bwMode="auto">
          <a:xfrm>
            <a:off x="0" y="3789363"/>
            <a:ext cx="5221288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850" y="2525713"/>
            <a:ext cx="4762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570288"/>
            <a:ext cx="3078162" cy="309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pPr eaLnBrk="1" hangingPunct="1"/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pPr eaLnBrk="1" hangingPunct="1"/>
            <a:r>
              <a:rPr lang="ru-RU" altLang="ru-RU" smtClean="0"/>
              <a:t>Выберите химический элемент</a:t>
            </a:r>
          </a:p>
          <a:p>
            <a:pPr eaLnBrk="1" hangingPunct="1"/>
            <a:r>
              <a:rPr lang="ru-RU" altLang="ru-RU" smtClean="0"/>
              <a:t>Запишите его порядковый номер</a:t>
            </a:r>
          </a:p>
          <a:p>
            <a:pPr eaLnBrk="1" hangingPunct="1"/>
            <a:r>
              <a:rPr lang="ru-RU" altLang="ru-RU" smtClean="0"/>
              <a:t>Удвойте порядковый номер</a:t>
            </a:r>
          </a:p>
          <a:p>
            <a:pPr eaLnBrk="1" hangingPunct="1"/>
            <a:r>
              <a:rPr lang="ru-RU" altLang="ru-RU" smtClean="0"/>
              <a:t>К произведению прибавьте пять</a:t>
            </a:r>
          </a:p>
          <a:p>
            <a:pPr eaLnBrk="1" hangingPunct="1"/>
            <a:r>
              <a:rPr lang="ru-RU" altLang="ru-RU" smtClean="0"/>
              <a:t>Сумму умножьте на пять.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48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213" y="476250"/>
            <a:ext cx="5040312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492375"/>
            <a:ext cx="5400675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4365625"/>
            <a:ext cx="5580062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31800" y="2565400"/>
            <a:ext cx="8280400" cy="1727200"/>
          </a:xfrm>
        </p:spPr>
        <p:txBody>
          <a:bodyPr/>
          <a:lstStyle/>
          <a:p>
            <a:pPr marL="228600" indent="0"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4800" b="1" kern="12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HCl</a:t>
            </a:r>
            <a:r>
              <a:rPr lang="ru-RU" sz="4800" b="1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+ </a:t>
            </a:r>
            <a:r>
              <a:rPr lang="en-US" sz="4800" b="1" kern="12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NaOH</a:t>
            </a:r>
            <a:r>
              <a:rPr lang="ru-RU" sz="4800" b="1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=  </a:t>
            </a:r>
            <a:r>
              <a:rPr lang="en-US" sz="4800" b="1" kern="12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NaCl</a:t>
            </a:r>
            <a:r>
              <a:rPr lang="ru-RU" sz="4800" b="1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4800" b="1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4800" b="1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H</a:t>
            </a:r>
            <a:r>
              <a:rPr lang="ru-RU" sz="4800" b="1" kern="1200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sz="4800" b="1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O</a:t>
            </a:r>
            <a:endParaRPr lang="ru-RU" sz="4800" b="1" kern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eaLnBrk="1" hangingPunct="1">
              <a:defRPr/>
            </a:pPr>
            <a:endParaRPr lang="ru-RU" sz="4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7" name="Заголовок 1"/>
          <p:cNvSpPr>
            <a:spLocks noGrp="1"/>
          </p:cNvSpPr>
          <p:nvPr>
            <p:ph type="title"/>
          </p:nvPr>
        </p:nvSpPr>
        <p:spPr>
          <a:xfrm>
            <a:off x="920750" y="800100"/>
            <a:ext cx="8229600" cy="2881313"/>
          </a:xfrm>
        </p:spPr>
        <p:txBody>
          <a:bodyPr/>
          <a:lstStyle/>
          <a:p>
            <a:pPr eaLnBrk="1" hangingPunct="1"/>
            <a:r>
              <a:rPr lang="ru-RU" altLang="ru-RU" sz="6000" b="1" smtClean="0">
                <a:solidFill>
                  <a:srgbClr val="000099"/>
                </a:solidFill>
              </a:rPr>
              <a:t>СПАСИБО и</a:t>
            </a:r>
            <a:br>
              <a:rPr lang="ru-RU" altLang="ru-RU" sz="6000" b="1" smtClean="0">
                <a:solidFill>
                  <a:srgbClr val="000099"/>
                </a:solidFill>
              </a:rPr>
            </a:br>
            <a:r>
              <a:rPr lang="ru-RU" altLang="ru-RU" sz="6000" b="1" smtClean="0">
                <a:solidFill>
                  <a:srgbClr val="000099"/>
                </a:solidFill>
              </a:rPr>
              <a:t>УДАЧИ ВСЕМ!!!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9"/>
          <a:stretch>
            <a:fillRect/>
          </a:stretch>
        </p:blipFill>
        <p:spPr bwMode="auto">
          <a:xfrm>
            <a:off x="1331913" y="115888"/>
            <a:ext cx="6499225" cy="270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725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</a:rPr>
              <a:t>Биатлон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2400300"/>
            <a:ext cx="1441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оксид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07963" y="3898900"/>
            <a:ext cx="172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кислота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564063" y="5643563"/>
            <a:ext cx="1781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вещество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700338" y="2528888"/>
            <a:ext cx="3095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реакция нейтрализации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700338" y="5645150"/>
            <a:ext cx="1511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соль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948488" y="2482850"/>
            <a:ext cx="2016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формула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6516688" y="5229225"/>
            <a:ext cx="23764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химическая реакция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2001838" y="3738563"/>
            <a:ext cx="26654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химическое уравнение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6940550" y="6245225"/>
            <a:ext cx="1511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индекс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5057775" y="3813175"/>
            <a:ext cx="4051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химический элемент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6216650" y="4527550"/>
            <a:ext cx="223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cs typeface="Aharoni" panose="02010803020104030203" pitchFamily="2" charset="-79"/>
              </a:rPr>
              <a:t>основание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11188" y="5022850"/>
            <a:ext cx="2003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  <a:cs typeface="Aharoni" panose="02010803020104030203" pitchFamily="2" charset="-79"/>
              </a:rPr>
              <a:t>аллотропия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50875" y="3252788"/>
            <a:ext cx="1217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  <a:cs typeface="Aharoni" panose="02010803020104030203" pitchFamily="2" charset="-79"/>
              </a:rPr>
              <a:t>изотоп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000375" y="4757738"/>
            <a:ext cx="2495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  <a:cs typeface="Aharoni" panose="02010803020104030203" pitchFamily="2" charset="-79"/>
              </a:rPr>
              <a:t>атомная масса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748338" y="3128963"/>
            <a:ext cx="3167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  <a:cs typeface="Aharoni" panose="02010803020104030203" pitchFamily="2" charset="-79"/>
              </a:rPr>
              <a:t>степень окисления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527425" y="6237288"/>
            <a:ext cx="2301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  <a:cs typeface="Aharoni" panose="02010803020104030203" pitchFamily="2" charset="-79"/>
              </a:rPr>
              <a:t>коэффициент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0099"/>
                </a:solidFill>
              </a:rPr>
              <a:t>Лыжные гонки</a:t>
            </a:r>
          </a:p>
        </p:txBody>
      </p:sp>
      <p:pic>
        <p:nvPicPr>
          <p:cNvPr id="18435" name="Picture 4" descr="http://dialog.fm/upload/iblock/c84/c84137942aad6161bdc7538e7851a4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27163"/>
            <a:ext cx="6257925" cy="41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5400"/>
            <a:ext cx="3455988" cy="234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0099"/>
                </a:solidFill>
              </a:rPr>
              <a:t>Керлинг</a:t>
            </a: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4797425"/>
            <a:ext cx="3656012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1" name="Прямоугольник 2"/>
          <p:cNvSpPr>
            <a:spLocks noChangeArrowheads="1"/>
          </p:cNvSpPr>
          <p:nvPr/>
        </p:nvSpPr>
        <p:spPr bwMode="auto">
          <a:xfrm>
            <a:off x="3570288" y="1341438"/>
            <a:ext cx="5435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>
                <a:solidFill>
                  <a:srgbClr val="FF0000"/>
                </a:solidFill>
              </a:rPr>
              <a:t>Задание 1.  </a:t>
            </a:r>
            <a:r>
              <a:rPr lang="ru-RU" altLang="ru-RU" sz="2000" b="1"/>
              <a:t>Из приведенного перечня: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НСl,  FeSO</a:t>
            </a:r>
            <a:r>
              <a:rPr lang="ru-RU" altLang="ru-RU" sz="1400" b="1"/>
              <a:t>4</a:t>
            </a:r>
            <a:r>
              <a:rPr lang="ru-RU" altLang="ru-RU" sz="2000" b="1"/>
              <a:t>,  К</a:t>
            </a:r>
            <a:r>
              <a:rPr lang="ru-RU" altLang="ru-RU" sz="1400" b="1"/>
              <a:t>2</a:t>
            </a:r>
            <a:r>
              <a:rPr lang="ru-RU" altLang="ru-RU" sz="2000" b="1"/>
              <a:t>O,  NаОН,  К</a:t>
            </a:r>
            <a:r>
              <a:rPr lang="ru-RU" altLang="ru-RU" sz="1400" b="1"/>
              <a:t>2</a:t>
            </a:r>
            <a:r>
              <a:rPr lang="ru-RU" altLang="ru-RU" sz="2000" b="1"/>
              <a:t>СО</a:t>
            </a:r>
            <a:r>
              <a:rPr lang="ru-RU" altLang="ru-RU" sz="1400" b="1"/>
              <a:t>3</a:t>
            </a:r>
            <a:r>
              <a:rPr lang="ru-RU" altLang="ru-RU" sz="2000" b="1"/>
              <a:t>,   Са(ОН)</a:t>
            </a:r>
            <a:r>
              <a:rPr lang="ru-RU" altLang="ru-RU" sz="1400" b="1"/>
              <a:t>2</a:t>
            </a:r>
            <a:r>
              <a:rPr lang="ru-RU" altLang="ru-RU" sz="2000" b="1"/>
              <a:t>,  НNО3, </a:t>
            </a:r>
            <a:r>
              <a:rPr lang="en-US" altLang="ru-RU" sz="2000" b="1"/>
              <a:t>H</a:t>
            </a:r>
            <a:r>
              <a:rPr lang="en-US" altLang="ru-RU" sz="1400" b="1"/>
              <a:t>2</a:t>
            </a:r>
            <a:r>
              <a:rPr lang="en-US" altLang="ru-RU" sz="2000" b="1"/>
              <a:t>O, </a:t>
            </a:r>
            <a:r>
              <a:rPr lang="ru-RU" altLang="ru-RU" sz="2000" b="1"/>
              <a:t> Zn(ОН)</a:t>
            </a:r>
            <a:r>
              <a:rPr lang="ru-RU" altLang="ru-RU" sz="1400" b="1"/>
              <a:t>2</a:t>
            </a:r>
            <a:r>
              <a:rPr lang="ru-RU" altLang="ru-RU" sz="2000" b="1"/>
              <a:t>, SO</a:t>
            </a:r>
            <a:r>
              <a:rPr lang="ru-RU" altLang="ru-RU" sz="1400" b="1"/>
              <a:t>2</a:t>
            </a:r>
            <a:r>
              <a:rPr lang="ru-RU" altLang="ru-RU" sz="2000" b="1"/>
              <a:t>,  Fе(ОН)</a:t>
            </a:r>
            <a:r>
              <a:rPr lang="ru-RU" altLang="ru-RU" sz="1400" b="1"/>
              <a:t>2</a:t>
            </a:r>
            <a:r>
              <a:rPr lang="ru-RU" altLang="ru-RU" sz="2000" b="1"/>
              <a:t>,  H</a:t>
            </a:r>
            <a:r>
              <a:rPr lang="ru-RU" altLang="ru-RU" sz="1400" b="1"/>
              <a:t>2</a:t>
            </a:r>
            <a:r>
              <a:rPr lang="ru-RU" altLang="ru-RU" sz="2000" b="1"/>
              <a:t>SO</a:t>
            </a:r>
            <a:r>
              <a:rPr lang="ru-RU" altLang="ru-RU" sz="1400" b="1"/>
              <a:t>4</a:t>
            </a:r>
            <a:r>
              <a:rPr lang="ru-RU" altLang="ru-RU" sz="2000" b="1"/>
              <a:t>,  Fe</a:t>
            </a:r>
            <a:r>
              <a:rPr lang="ru-RU" altLang="ru-RU" sz="1400" b="1"/>
              <a:t>2</a:t>
            </a:r>
            <a:r>
              <a:rPr lang="ru-RU" altLang="ru-RU" sz="2000" b="1"/>
              <a:t>O</a:t>
            </a:r>
            <a:r>
              <a:rPr lang="ru-RU" altLang="ru-RU" sz="1400" b="1"/>
              <a:t>3</a:t>
            </a:r>
            <a:r>
              <a:rPr lang="ru-RU" altLang="ru-RU" sz="2000" b="1"/>
              <a:t>,  MgSO</a:t>
            </a:r>
            <a:r>
              <a:rPr lang="ru-RU" altLang="ru-RU" sz="1400" b="1"/>
              <a:t>4</a:t>
            </a:r>
            <a:r>
              <a:rPr lang="ru-RU" altLang="ru-RU" sz="2000" b="1"/>
              <a:t>, </a:t>
            </a:r>
            <a:r>
              <a:rPr lang="en-US" altLang="ru-RU" sz="2000" b="1"/>
              <a:t>HNO</a:t>
            </a:r>
            <a:r>
              <a:rPr lang="en-US" altLang="ru-RU" sz="1400" b="1"/>
              <a:t>3</a:t>
            </a:r>
            <a:r>
              <a:rPr lang="en-US" altLang="ru-RU" sz="2000" b="1"/>
              <a:t>, H</a:t>
            </a:r>
            <a:r>
              <a:rPr lang="en-US" altLang="ru-RU" sz="1400" b="1"/>
              <a:t>2</a:t>
            </a:r>
            <a:r>
              <a:rPr lang="en-US" altLang="ru-RU" sz="2000" b="1"/>
              <a:t>SiO</a:t>
            </a:r>
            <a:r>
              <a:rPr lang="en-US" altLang="ru-RU" sz="1400" b="1"/>
              <a:t>3</a:t>
            </a:r>
            <a:r>
              <a:rPr lang="ru-RU" altLang="ru-RU" sz="2000" b="1"/>
              <a:t> выпишите отдельно формулы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>
                <a:solidFill>
                  <a:srgbClr val="FF0000"/>
                </a:solidFill>
              </a:rPr>
              <a:t>1 вариант:</a:t>
            </a:r>
            <a:r>
              <a:rPr lang="ru-RU" altLang="ru-RU" sz="2000" b="1">
                <a:solidFill>
                  <a:srgbClr val="FF0000"/>
                </a:solidFill>
              </a:rPr>
              <a:t>  </a:t>
            </a:r>
            <a:r>
              <a:rPr lang="ru-RU" altLang="ru-RU" sz="2000" b="1"/>
              <a:t>оксидов и солей,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>
                <a:solidFill>
                  <a:srgbClr val="FF0000"/>
                </a:solidFill>
              </a:rPr>
              <a:t>2 вариант:</a:t>
            </a:r>
            <a:r>
              <a:rPr lang="ru-RU" altLang="ru-RU" sz="2000" b="1">
                <a:solidFill>
                  <a:srgbClr val="FF0000"/>
                </a:solidFill>
              </a:rPr>
              <a:t>  </a:t>
            </a:r>
            <a:r>
              <a:rPr lang="ru-RU" altLang="ru-RU" sz="2000" b="1"/>
              <a:t>оснований и  кислот</a:t>
            </a:r>
            <a:r>
              <a:rPr lang="ru-RU" altLang="ru-RU" sz="1800" b="1"/>
              <a:t>.</a:t>
            </a:r>
          </a:p>
        </p:txBody>
      </p:sp>
      <p:sp>
        <p:nvSpPr>
          <p:cNvPr id="19462" name="Прямоугольник 3"/>
          <p:cNvSpPr>
            <a:spLocks noChangeArrowheads="1"/>
          </p:cNvSpPr>
          <p:nvPr/>
        </p:nvSpPr>
        <p:spPr bwMode="auto">
          <a:xfrm>
            <a:off x="1692275" y="3686175"/>
            <a:ext cx="15255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>
                <a:solidFill>
                  <a:srgbClr val="FF0000"/>
                </a:solidFill>
              </a:rPr>
              <a:t>Задание 2  </a:t>
            </a:r>
            <a:r>
              <a:rPr lang="ru-RU" altLang="ru-RU" sz="1800"/>
              <a:t> </a:t>
            </a:r>
          </a:p>
        </p:txBody>
      </p:sp>
      <p:sp>
        <p:nvSpPr>
          <p:cNvPr id="19463" name="Прямоугольник 4"/>
          <p:cNvSpPr>
            <a:spLocks noChangeArrowheads="1"/>
          </p:cNvSpPr>
          <p:nvPr/>
        </p:nvSpPr>
        <p:spPr bwMode="auto">
          <a:xfrm>
            <a:off x="323850" y="4144963"/>
            <a:ext cx="611981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  <a:r>
              <a:rPr lang="ru-RU" altLang="ru-RU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Рb →  PbO  → Pb(OH)</a:t>
            </a:r>
            <a:r>
              <a:rPr lang="ru-RU" altLang="ru-RU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2800" b="1">
              <a:solidFill>
                <a:srgbClr val="0000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 u="sng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 </a:t>
            </a:r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→ P</a:t>
            </a:r>
            <a:r>
              <a:rPr lang="ru-RU" altLang="ru-RU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altLang="ru-RU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→ H</a:t>
            </a:r>
            <a:r>
              <a:rPr lang="ru-RU" altLang="ru-RU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altLang="ru-RU" sz="28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2800" b="1">
              <a:solidFill>
                <a:srgbClr val="0000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38" y="2173288"/>
            <a:ext cx="3281362" cy="246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684213" y="831850"/>
            <a:ext cx="54356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>
                <a:solidFill>
                  <a:srgbClr val="92D050"/>
                </a:solidFill>
              </a:rPr>
              <a:t>Задание 1.</a:t>
            </a:r>
            <a:r>
              <a:rPr lang="ru-RU" altLang="ru-RU" sz="2000" b="1">
                <a:solidFill>
                  <a:srgbClr val="92D050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>
                <a:solidFill>
                  <a:srgbClr val="FF0000"/>
                </a:solidFill>
              </a:rPr>
              <a:t>1 вариант</a:t>
            </a:r>
            <a:r>
              <a:rPr lang="ru-RU" altLang="ru-RU" sz="2000" b="1">
                <a:solidFill>
                  <a:srgbClr val="FF0000"/>
                </a:solidFill>
              </a:rPr>
              <a:t>  </a:t>
            </a:r>
            <a:r>
              <a:rPr lang="ru-RU" altLang="ru-RU" sz="2000" b="1"/>
              <a:t>оксиды и соли: FeSO</a:t>
            </a:r>
            <a:r>
              <a:rPr lang="ru-RU" altLang="ru-RU" sz="1400" b="1"/>
              <a:t>4</a:t>
            </a:r>
            <a:r>
              <a:rPr lang="ru-RU" altLang="ru-RU" sz="2000" b="1"/>
              <a:t>, К</a:t>
            </a:r>
            <a:r>
              <a:rPr lang="ru-RU" altLang="ru-RU" sz="1400" b="1"/>
              <a:t>2</a:t>
            </a:r>
            <a:r>
              <a:rPr lang="ru-RU" altLang="ru-RU" sz="2000" b="1"/>
              <a:t>O,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К</a:t>
            </a:r>
            <a:r>
              <a:rPr lang="ru-RU" altLang="ru-RU" sz="1400" b="1"/>
              <a:t>2</a:t>
            </a:r>
            <a:r>
              <a:rPr lang="ru-RU" altLang="ru-RU" sz="2000" b="1"/>
              <a:t>СО</a:t>
            </a:r>
            <a:r>
              <a:rPr lang="ru-RU" altLang="ru-RU" sz="1400" b="1"/>
              <a:t>3,  </a:t>
            </a:r>
            <a:r>
              <a:rPr lang="ru-RU" altLang="ru-RU" sz="2000" b="1"/>
              <a:t>SO</a:t>
            </a:r>
            <a:r>
              <a:rPr lang="ru-RU" altLang="ru-RU" sz="1400" b="1"/>
              <a:t>2</a:t>
            </a:r>
            <a:r>
              <a:rPr lang="ru-RU" altLang="ru-RU" sz="2000" b="1"/>
              <a:t>,  Fe</a:t>
            </a:r>
            <a:r>
              <a:rPr lang="ru-RU" altLang="ru-RU" sz="1400" b="1"/>
              <a:t>2</a:t>
            </a:r>
            <a:r>
              <a:rPr lang="ru-RU" altLang="ru-RU" sz="2000" b="1"/>
              <a:t>O</a:t>
            </a:r>
            <a:r>
              <a:rPr lang="ru-RU" altLang="ru-RU" sz="1400" b="1"/>
              <a:t>3</a:t>
            </a:r>
            <a:r>
              <a:rPr lang="ru-RU" altLang="ru-RU" sz="2000" b="1"/>
              <a:t>,  MgSO</a:t>
            </a:r>
            <a:r>
              <a:rPr lang="ru-RU" altLang="ru-RU" sz="1400" b="1"/>
              <a:t>4</a:t>
            </a:r>
            <a:r>
              <a:rPr lang="ru-RU" altLang="ru-RU" sz="2000" b="1"/>
              <a:t>, </a:t>
            </a:r>
            <a:r>
              <a:rPr lang="en-US" altLang="ru-RU" sz="2000" b="1"/>
              <a:t>H</a:t>
            </a:r>
            <a:r>
              <a:rPr lang="en-US" altLang="ru-RU" sz="1400" b="1"/>
              <a:t>2</a:t>
            </a:r>
            <a:r>
              <a:rPr lang="en-US" altLang="ru-RU" sz="2000" b="1"/>
              <a:t>O, HNO</a:t>
            </a:r>
            <a:r>
              <a:rPr lang="en-US" altLang="ru-RU" sz="1400" b="1"/>
              <a:t>3</a:t>
            </a:r>
            <a:endParaRPr lang="ru-RU" altLang="ru-RU" sz="1400" b="1" u="sng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u="sng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>
                <a:solidFill>
                  <a:srgbClr val="FF0000"/>
                </a:solidFill>
              </a:rPr>
              <a:t>2 вариант </a:t>
            </a:r>
            <a:r>
              <a:rPr lang="ru-RU" altLang="ru-RU" sz="2000" b="1">
                <a:solidFill>
                  <a:srgbClr val="FF0000"/>
                </a:solidFill>
              </a:rPr>
              <a:t> </a:t>
            </a:r>
            <a:r>
              <a:rPr lang="ru-RU" altLang="ru-RU" sz="2000" b="1"/>
              <a:t>основания и  кислоты: НСl, NаОН,  Са(ОН)</a:t>
            </a:r>
            <a:r>
              <a:rPr lang="ru-RU" altLang="ru-RU" sz="1400" b="1"/>
              <a:t>2</a:t>
            </a:r>
            <a:r>
              <a:rPr lang="ru-RU" altLang="ru-RU" sz="2000" b="1"/>
              <a:t>,  НNО3,  Zn(ОН)</a:t>
            </a:r>
            <a:r>
              <a:rPr lang="ru-RU" altLang="ru-RU" sz="1400" b="1"/>
              <a:t>2</a:t>
            </a:r>
            <a:r>
              <a:rPr lang="ru-RU" altLang="ru-RU" sz="2000" b="1"/>
              <a:t>,  Fе(ОН)</a:t>
            </a:r>
            <a:r>
              <a:rPr lang="ru-RU" altLang="ru-RU" sz="1400" b="1"/>
              <a:t>2, </a:t>
            </a:r>
            <a:endParaRPr lang="ru-RU" altLang="ru-RU" sz="20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H</a:t>
            </a:r>
            <a:r>
              <a:rPr lang="ru-RU" altLang="ru-RU" sz="1400" b="1">
                <a:solidFill>
                  <a:srgbClr val="000000"/>
                </a:solidFill>
              </a:rPr>
              <a:t>2</a:t>
            </a:r>
            <a:r>
              <a:rPr lang="ru-RU" altLang="ru-RU" sz="2000" b="1">
                <a:solidFill>
                  <a:srgbClr val="000000"/>
                </a:solidFill>
              </a:rPr>
              <a:t>SO</a:t>
            </a:r>
            <a:r>
              <a:rPr lang="ru-RU" altLang="ru-RU" sz="1400" b="1">
                <a:solidFill>
                  <a:srgbClr val="000000"/>
                </a:solidFill>
              </a:rPr>
              <a:t>4</a:t>
            </a:r>
            <a:r>
              <a:rPr lang="ru-RU" altLang="ru-RU" sz="2000" b="1">
                <a:solidFill>
                  <a:srgbClr val="000000"/>
                </a:solidFill>
              </a:rPr>
              <a:t>, </a:t>
            </a:r>
            <a:r>
              <a:rPr lang="ru-RU" altLang="ru-RU" sz="2000" b="1"/>
              <a:t> </a:t>
            </a:r>
            <a:r>
              <a:rPr lang="en-US" altLang="ru-RU" sz="2000" b="1"/>
              <a:t>H</a:t>
            </a:r>
            <a:r>
              <a:rPr lang="en-US" altLang="ru-RU" sz="1400" b="1"/>
              <a:t>2</a:t>
            </a:r>
            <a:r>
              <a:rPr lang="en-US" altLang="ru-RU" sz="2000" b="1"/>
              <a:t>SiO</a:t>
            </a:r>
            <a:r>
              <a:rPr lang="en-US" altLang="ru-RU" sz="1400" b="1"/>
              <a:t>3</a:t>
            </a:r>
            <a:r>
              <a:rPr lang="ru-RU" altLang="ru-RU" sz="2000" b="1"/>
              <a:t> </a:t>
            </a:r>
            <a:endParaRPr lang="ru-RU" altLang="ru-RU" sz="2000" b="1">
              <a:solidFill>
                <a:srgbClr val="FF0000"/>
              </a:solidFill>
            </a:endParaRPr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6446838" y="1955800"/>
            <a:ext cx="25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 </a:t>
            </a:r>
            <a:endParaRPr lang="ru-RU" altLang="ru-RU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2663825" y="0"/>
            <a:ext cx="4037013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rPr>
              <a:t>Проверяем</a:t>
            </a:r>
          </a:p>
        </p:txBody>
      </p:sp>
      <p:sp>
        <p:nvSpPr>
          <p:cNvPr id="20486" name="Прямоугольник 8"/>
          <p:cNvSpPr>
            <a:spLocks noChangeArrowheads="1"/>
          </p:cNvSpPr>
          <p:nvPr/>
        </p:nvSpPr>
        <p:spPr bwMode="auto">
          <a:xfrm>
            <a:off x="196850" y="3670300"/>
            <a:ext cx="81915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1 вариант        </a:t>
            </a:r>
            <a:r>
              <a:rPr lang="ru-RU" altLang="ru-RU" sz="1800" b="1"/>
              <a:t>2Р</a:t>
            </a:r>
            <a:r>
              <a:rPr lang="en-US" altLang="ru-RU" sz="1800" b="1"/>
              <a:t>b</a:t>
            </a:r>
            <a:r>
              <a:rPr lang="ru-RU" altLang="ru-RU" sz="1800" b="1"/>
              <a:t> </a:t>
            </a:r>
            <a:r>
              <a:rPr lang="en-US" altLang="ru-RU" sz="1800" b="1"/>
              <a:t> </a:t>
            </a:r>
            <a:r>
              <a:rPr lang="ru-RU" altLang="ru-RU" sz="1800" b="1"/>
              <a:t>+  О</a:t>
            </a:r>
            <a:r>
              <a:rPr lang="ru-RU" altLang="ru-RU" sz="1400" b="1"/>
              <a:t>2</a:t>
            </a:r>
            <a:r>
              <a:rPr lang="ru-RU" altLang="ru-RU" sz="1800" b="1"/>
              <a:t>   =</a:t>
            </a:r>
            <a:r>
              <a:rPr lang="en-US" altLang="ru-RU" sz="1800" b="1"/>
              <a:t>  </a:t>
            </a:r>
            <a:r>
              <a:rPr lang="ru-RU" altLang="ru-RU" sz="1800" b="1"/>
              <a:t>2</a:t>
            </a:r>
            <a:r>
              <a:rPr lang="en-US" altLang="ru-RU" sz="1800" b="1"/>
              <a:t>PbO 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        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                   </a:t>
            </a:r>
            <a:r>
              <a:rPr lang="en-US" altLang="ru-RU" sz="1800" b="1"/>
              <a:t>PbO</a:t>
            </a:r>
            <a:r>
              <a:rPr lang="ru-RU" altLang="ru-RU" sz="1800" b="1"/>
              <a:t> + Н</a:t>
            </a:r>
            <a:r>
              <a:rPr lang="ru-RU" altLang="ru-RU" sz="1400" b="1"/>
              <a:t>2</a:t>
            </a:r>
            <a:r>
              <a:rPr lang="ru-RU" altLang="ru-RU" sz="1800" b="1"/>
              <a:t>О =</a:t>
            </a:r>
            <a:r>
              <a:rPr lang="en-US" altLang="ru-RU" sz="1800" b="1"/>
              <a:t>  Pb(OH)2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                                          </a:t>
            </a:r>
            <a:r>
              <a:rPr lang="en-US" altLang="ru-RU" sz="1800" b="1">
                <a:solidFill>
                  <a:srgbClr val="FF0000"/>
                </a:solidFill>
              </a:rPr>
              <a:t>2 </a:t>
            </a:r>
            <a:r>
              <a:rPr lang="ru-RU" altLang="ru-RU" sz="1800" b="1">
                <a:solidFill>
                  <a:srgbClr val="FF0000"/>
                </a:solidFill>
              </a:rPr>
              <a:t>вариант       </a:t>
            </a:r>
            <a:r>
              <a:rPr lang="ru-RU" altLang="ru-RU" sz="1800" b="1"/>
              <a:t>4Р  +  5О</a:t>
            </a:r>
            <a:r>
              <a:rPr lang="ru-RU" altLang="ru-RU" sz="1400" b="1"/>
              <a:t>2</a:t>
            </a:r>
            <a:r>
              <a:rPr lang="ru-RU" altLang="ru-RU" sz="1800" b="1"/>
              <a:t>  =  2</a:t>
            </a:r>
            <a:r>
              <a:rPr lang="en-US" altLang="ru-RU" sz="1800" b="1"/>
              <a:t>P</a:t>
            </a:r>
            <a:r>
              <a:rPr lang="en-US" altLang="ru-RU" sz="1400" b="1"/>
              <a:t>2</a:t>
            </a:r>
            <a:r>
              <a:rPr lang="en-US" altLang="ru-RU" sz="1800" b="1"/>
              <a:t>O</a:t>
            </a:r>
            <a:r>
              <a:rPr lang="en-US" altLang="ru-RU" sz="1400" b="1"/>
              <a:t>5</a:t>
            </a:r>
            <a:endParaRPr lang="ru-RU" altLang="ru-RU" sz="1400" b="1"/>
          </a:p>
        </p:txBody>
      </p:sp>
      <p:sp>
        <p:nvSpPr>
          <p:cNvPr id="20487" name="Прямоугольник 9"/>
          <p:cNvSpPr>
            <a:spLocks noChangeArrowheads="1"/>
          </p:cNvSpPr>
          <p:nvPr/>
        </p:nvSpPr>
        <p:spPr bwMode="auto">
          <a:xfrm>
            <a:off x="4325938" y="5300663"/>
            <a:ext cx="2994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  </a:t>
            </a:r>
            <a:r>
              <a:rPr lang="en-US" altLang="ru-RU" sz="1800" b="1"/>
              <a:t>P</a:t>
            </a:r>
            <a:r>
              <a:rPr lang="en-US" altLang="ru-RU" sz="1400" b="1"/>
              <a:t>2</a:t>
            </a:r>
            <a:r>
              <a:rPr lang="en-US" altLang="ru-RU" sz="1800" b="1"/>
              <a:t>O</a:t>
            </a:r>
            <a:r>
              <a:rPr lang="en-US" altLang="ru-RU" sz="1400" b="1"/>
              <a:t>5</a:t>
            </a:r>
            <a:r>
              <a:rPr lang="en-US" altLang="ru-RU" sz="1800" b="1"/>
              <a:t> </a:t>
            </a:r>
            <a:r>
              <a:rPr lang="ru-RU" altLang="ru-RU" sz="1800" b="1"/>
              <a:t> + 3Н</a:t>
            </a:r>
            <a:r>
              <a:rPr lang="ru-RU" altLang="ru-RU" sz="1400" b="1"/>
              <a:t>2</a:t>
            </a:r>
            <a:r>
              <a:rPr lang="ru-RU" altLang="ru-RU" sz="1800" b="1"/>
              <a:t>О =  2</a:t>
            </a:r>
            <a:r>
              <a:rPr lang="en-US" altLang="ru-RU" sz="1800" b="1"/>
              <a:t>H</a:t>
            </a:r>
            <a:r>
              <a:rPr lang="en-US" altLang="ru-RU" sz="1400" b="1"/>
              <a:t>3</a:t>
            </a:r>
            <a:r>
              <a:rPr lang="en-US" altLang="ru-RU" sz="1800" b="1"/>
              <a:t>PO</a:t>
            </a:r>
            <a:r>
              <a:rPr lang="en-US" altLang="ru-RU" sz="1400" b="1"/>
              <a:t>4</a:t>
            </a:r>
            <a:r>
              <a:rPr lang="en-US" altLang="ru-RU" sz="1800" b="1"/>
              <a:t> </a:t>
            </a:r>
          </a:p>
        </p:txBody>
      </p:sp>
      <p:sp>
        <p:nvSpPr>
          <p:cNvPr id="20488" name="Прямоугольник 10"/>
          <p:cNvSpPr>
            <a:spLocks noChangeArrowheads="1"/>
          </p:cNvSpPr>
          <p:nvPr/>
        </p:nvSpPr>
        <p:spPr bwMode="auto">
          <a:xfrm>
            <a:off x="2597150" y="3228975"/>
            <a:ext cx="1603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>
                <a:solidFill>
                  <a:srgbClr val="92D050"/>
                </a:solidFill>
              </a:rPr>
              <a:t>Задание 2.</a:t>
            </a:r>
            <a:r>
              <a:rPr lang="ru-RU" altLang="ru-RU" sz="2000" b="1">
                <a:solidFill>
                  <a:srgbClr val="92D05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http://img.championat.com/i/article/93/85/1334349385_b_13-aprelja-2012-goda-jaroslavl-evrochellendzh-rossija-slovakija-2-1-p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44450"/>
            <a:ext cx="463073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3348038" y="246063"/>
            <a:ext cx="5688012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0099"/>
                </a:solidFill>
              </a:rPr>
              <a:t>Хоккей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32138" y="2146300"/>
            <a:ext cx="4038600" cy="9223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Проверяем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69938" y="3432175"/>
          <a:ext cx="7777162" cy="177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217"/>
                <a:gridCol w="905278"/>
                <a:gridCol w="905278"/>
                <a:gridCol w="905278"/>
                <a:gridCol w="905278"/>
                <a:gridCol w="905278"/>
                <a:gridCol w="905278"/>
                <a:gridCol w="905278"/>
              </a:tblGrid>
              <a:tr h="49826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</a:t>
                      </a:r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</a:t>
                      </a:r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6</a:t>
                      </a:r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7</a:t>
                      </a:r>
                      <a:endParaRPr lang="ru-RU" sz="1800" dirty="0"/>
                    </a:p>
                  </a:txBody>
                  <a:tcPr marL="91444" marR="91444" marT="45670" marB="45670"/>
                </a:tc>
              </a:tr>
              <a:tr h="6398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Вариант 1</a:t>
                      </a:r>
                    </a:p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670" marB="45670"/>
                </a:tc>
              </a:tr>
              <a:tr h="6398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Вариант 2</a:t>
                      </a:r>
                    </a:p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670" marB="45670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54063" y="3429000"/>
          <a:ext cx="7808912" cy="1749425"/>
        </p:xfrm>
        <a:graphic>
          <a:graphicData uri="http://schemas.openxmlformats.org/drawingml/2006/table">
            <a:tbl>
              <a:tblPr/>
              <a:tblGrid>
                <a:gridCol w="1513437"/>
                <a:gridCol w="893348"/>
                <a:gridCol w="861818"/>
                <a:gridCol w="882838"/>
                <a:gridCol w="998448"/>
                <a:gridCol w="861818"/>
                <a:gridCol w="898603"/>
                <a:gridCol w="898603"/>
              </a:tblGrid>
              <a:tr h="45709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7" marR="91437" marT="45708" marB="45708">
                    <a:lnL w="28575" cmpd="sng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359E"/>
                        </a:solidFill>
                      </a:endParaRPr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359E"/>
                        </a:solidFill>
                      </a:endParaRPr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359E"/>
                        </a:solidFill>
                      </a:endParaRPr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359E"/>
                          </a:solidFill>
                        </a:rPr>
                        <a:t> </a:t>
                      </a:r>
                      <a:endParaRPr lang="ru-RU" sz="1800" dirty="0">
                        <a:solidFill>
                          <a:srgbClr val="00359E"/>
                        </a:solidFill>
                      </a:endParaRPr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359E"/>
                        </a:solidFill>
                      </a:endParaRPr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359E"/>
                        </a:solidFill>
                      </a:endParaRPr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rgbClr val="00359E"/>
                        </a:solidFill>
                      </a:endParaRPr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75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7" marR="91437" marT="45708" marB="45708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б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б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а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а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58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7" marR="91437" marT="45708" marB="45708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в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а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б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 а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г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а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  б</a:t>
                      </a:r>
                      <a:endParaRPr lang="ru-RU" sz="2800" b="1" dirty="0"/>
                    </a:p>
                  </a:txBody>
                  <a:tcPr marL="91437" marR="91437" marT="45708" marB="45708" anchor="ctr">
                    <a:lnL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63" y="15875"/>
            <a:ext cx="4164012" cy="276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5875"/>
            <a:ext cx="373062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777162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0099"/>
                </a:solidFill>
              </a:rPr>
              <a:t>Фигурное катание</a:t>
            </a:r>
          </a:p>
        </p:txBody>
      </p:sp>
      <p:sp>
        <p:nvSpPr>
          <p:cNvPr id="22533" name="Прямоугольник 3"/>
          <p:cNvSpPr>
            <a:spLocks noChangeArrowheads="1"/>
          </p:cNvSpPr>
          <p:nvPr/>
        </p:nvSpPr>
        <p:spPr bwMode="auto">
          <a:xfrm>
            <a:off x="133350" y="2328863"/>
            <a:ext cx="83534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AutoNum type="arabicParenR"/>
            </a:pP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Zn + HCl = ZnCl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2 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+ …..</a:t>
            </a:r>
            <a:endParaRPr lang="ru-RU" altLang="ru-RU" sz="2000" b="1">
              <a:solidFill>
                <a:srgbClr val="0000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AutoNum type="arabicParenR"/>
            </a:pP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KOH + H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SO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 = K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SO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 + …..</a:t>
            </a:r>
            <a:endParaRPr lang="ru-RU" altLang="ru-RU" sz="2000" b="1">
              <a:solidFill>
                <a:srgbClr val="0000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AutoNum type="arabicParenR"/>
            </a:pP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FeO</a:t>
            </a:r>
            <a:r>
              <a:rPr lang="ru-RU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 + 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Al</a:t>
            </a:r>
            <a:r>
              <a:rPr lang="ru-RU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 = …. 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+ …..</a:t>
            </a:r>
            <a:endParaRPr lang="ru-RU" altLang="ru-RU" sz="2000" b="1">
              <a:solidFill>
                <a:srgbClr val="0000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AutoNum type="arabicParenR"/>
            </a:pP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SO</a:t>
            </a:r>
            <a:r>
              <a:rPr lang="ru-RU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ru-RU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 + ….. 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= H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SO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3</a:t>
            </a:r>
            <a:endParaRPr lang="ru-RU" altLang="ru-RU" sz="2000" b="1">
              <a:solidFill>
                <a:srgbClr val="0000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AutoNum type="arabicParenR"/>
            </a:pP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KOH + H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S = K</a:t>
            </a:r>
            <a:r>
              <a:rPr lang="en-US" altLang="ru-RU" sz="2000" b="1" baseline="-25000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ru-RU" sz="2000" b="1">
                <a:solidFill>
                  <a:srgbClr val="000000"/>
                </a:solidFill>
                <a:latin typeface="Arial CYR" panose="020B0604020202020204" pitchFamily="34" charset="0"/>
                <a:cs typeface="Times New Roman" panose="02020603050405020304" pitchFamily="18" charset="0"/>
              </a:rPr>
              <a:t>S + </a:t>
            </a:r>
            <a:endParaRPr lang="ru-RU" altLang="ru-RU" sz="2000" b="1">
              <a:solidFill>
                <a:srgbClr val="0000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altLang="ru-RU" sz="2000" b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тип каждой реакции.</a:t>
            </a:r>
            <a:endParaRPr lang="ru-RU" altLang="ru-RU" sz="2000" b="1">
              <a:solidFill>
                <a:srgbClr val="006600"/>
              </a:solidFill>
              <a:latin typeface="Arial CY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463" y="3068638"/>
            <a:ext cx="403225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200000"/>
              </a:lnSpc>
              <a:buFontTx/>
              <a:buAutoNum type="arabicParenR" startAt="6"/>
              <a:defRPr/>
            </a:pP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Na</a:t>
            </a:r>
            <a:r>
              <a:rPr lang="ru-RU" sz="2000" b="1" baseline="-25000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O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 +  ….. 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= 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 </a:t>
            </a:r>
            <a:r>
              <a:rPr lang="en-US" sz="2000" b="1" dirty="0" err="1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NaOH</a:t>
            </a:r>
            <a:endParaRPr lang="ru-RU" sz="2000" b="1" dirty="0">
              <a:solidFill>
                <a:srgbClr val="000000"/>
              </a:solidFill>
              <a:latin typeface="Arial CYR"/>
              <a:ea typeface="Times New Roman"/>
              <a:cs typeface="Arial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7)    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H</a:t>
            </a:r>
            <a:r>
              <a:rPr lang="en-US" sz="2000" b="1" baseline="-25000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+ 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…. 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=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H</a:t>
            </a:r>
            <a:r>
              <a:rPr lang="en-US" sz="2000" b="1" baseline="-25000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O</a:t>
            </a:r>
            <a:endParaRPr lang="ru-RU" sz="2000" b="1" dirty="0">
              <a:solidFill>
                <a:srgbClr val="000000"/>
              </a:solidFill>
              <a:latin typeface="Arial CYR"/>
              <a:ea typeface="Times New Roman"/>
              <a:cs typeface="Arial" charset="0"/>
            </a:endParaRPr>
          </a:p>
          <a:p>
            <a:pPr marL="457200" indent="-457200" eaLnBrk="1" hangingPunct="1">
              <a:lnSpc>
                <a:spcPct val="200000"/>
              </a:lnSpc>
              <a:buFontTx/>
              <a:buAutoNum type="arabicParenR" startAt="8"/>
              <a:defRPr/>
            </a:pP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N</a:t>
            </a:r>
            <a:r>
              <a:rPr lang="ru-RU" sz="2000" b="1" baseline="-25000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2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+ …..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= NO</a:t>
            </a:r>
            <a:endParaRPr lang="ru-RU" sz="2000" b="1" dirty="0">
              <a:solidFill>
                <a:srgbClr val="000000"/>
              </a:solidFill>
              <a:latin typeface="Arial CYR"/>
              <a:ea typeface="Times New Roman"/>
              <a:cs typeface="Arial" charset="0"/>
            </a:endParaRPr>
          </a:p>
          <a:p>
            <a:pPr marL="457200" indent="-457200" eaLnBrk="1" hangingPunct="1">
              <a:lnSpc>
                <a:spcPct val="200000"/>
              </a:lnSpc>
              <a:buFontTx/>
              <a:buAutoNum type="arabicParenR" startAt="8"/>
              <a:defRPr/>
            </a:pP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CaCO</a:t>
            </a:r>
            <a:r>
              <a:rPr lang="en-US" sz="2000" b="1" baseline="-25000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=</a:t>
            </a:r>
            <a:r>
              <a:rPr lang="ru-RU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CaO</a:t>
            </a:r>
            <a:r>
              <a:rPr lang="en-US" sz="2000" b="1" dirty="0">
                <a:solidFill>
                  <a:srgbClr val="000000"/>
                </a:solidFill>
                <a:latin typeface="Arial CYR"/>
                <a:ea typeface="Times New Roman"/>
                <a:cs typeface="Arial" charset="0"/>
              </a:rPr>
              <a:t> + ….</a:t>
            </a:r>
            <a:endParaRPr lang="ru-RU" sz="2000" b="1" dirty="0">
              <a:solidFill>
                <a:srgbClr val="000000"/>
              </a:solidFill>
              <a:latin typeface="Arial CYR"/>
              <a:ea typeface="Times New Roman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dirty="0" smtClean="0"/>
              <a:t>       </a:t>
            </a:r>
            <a:r>
              <a:rPr lang="ru-RU" b="1" i="1" dirty="0" smtClean="0">
                <a:solidFill>
                  <a:schemeClr val="folHlink"/>
                </a:solidFill>
              </a:rPr>
              <a:t>Химия – наука классная,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b="1" i="1" dirty="0" smtClean="0">
                <a:solidFill>
                  <a:schemeClr val="folHlink"/>
                </a:solidFill>
              </a:rPr>
              <a:t>     но для невежд она опасная!</a:t>
            </a:r>
          </a:p>
        </p:txBody>
      </p:sp>
      <p:pic>
        <p:nvPicPr>
          <p:cNvPr id="23555" name="Picture 3" descr="C:\Program Files\Microsoft Office\MEDIA\CAGCAT10\j028536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886200"/>
            <a:ext cx="2133600" cy="18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0000">
    <p:fade thruBlk="1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4687532e126c4814d3b2f59533b303c224439d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10703</TotalTime>
  <Words>426</Words>
  <Application>Microsoft Office PowerPoint</Application>
  <PresentationFormat>Экран (4:3)</PresentationFormat>
  <Paragraphs>110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Calibri</vt:lpstr>
      <vt:lpstr>Verdana</vt:lpstr>
      <vt:lpstr>Wingdings</vt:lpstr>
      <vt:lpstr>Tahoma</vt:lpstr>
      <vt:lpstr>Aharoni</vt:lpstr>
      <vt:lpstr>Times New Roman</vt:lpstr>
      <vt:lpstr>Arial CYR</vt:lpstr>
      <vt:lpstr>Diseño predeterminado</vt:lpstr>
      <vt:lpstr>Глобус</vt:lpstr>
      <vt:lpstr>Презентация PowerPoint</vt:lpstr>
      <vt:lpstr>Презентация PowerPoint</vt:lpstr>
      <vt:lpstr>Биатлон</vt:lpstr>
      <vt:lpstr>Лыжные гонки</vt:lpstr>
      <vt:lpstr>Керлинг</vt:lpstr>
      <vt:lpstr>Презентация PowerPoint</vt:lpstr>
      <vt:lpstr>Хоккей</vt:lpstr>
      <vt:lpstr>Фигурное катание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Прыжки на лыжах</vt:lpstr>
      <vt:lpstr>Фристайл</vt:lpstr>
      <vt:lpstr>Презентация PowerPoint</vt:lpstr>
      <vt:lpstr>Презентация PowerPoint</vt:lpstr>
      <vt:lpstr>СПАСИБО и УДАЧИ ВСЕМ!!!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Олег Грибан</cp:lastModifiedBy>
  <cp:revision>751</cp:revision>
  <dcterms:created xsi:type="dcterms:W3CDTF">2010-05-23T14:28:12Z</dcterms:created>
  <dcterms:modified xsi:type="dcterms:W3CDTF">2014-11-13T16:47:38Z</dcterms:modified>
</cp:coreProperties>
</file>