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vml" ContentType="application/vnd.openxmlformats-officedocument.vmlDrawing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256" r:id="rId2"/>
    <p:sldId id="257" r:id="rId3"/>
    <p:sldId id="278" r:id="rId4"/>
    <p:sldId id="258" r:id="rId5"/>
    <p:sldId id="279" r:id="rId6"/>
    <p:sldId id="259" r:id="rId7"/>
    <p:sldId id="261" r:id="rId8"/>
    <p:sldId id="262" r:id="rId9"/>
    <p:sldId id="263" r:id="rId10"/>
    <p:sldId id="280" r:id="rId11"/>
    <p:sldId id="264" r:id="rId12"/>
    <p:sldId id="281" r:id="rId13"/>
    <p:sldId id="265" r:id="rId14"/>
    <p:sldId id="283" r:id="rId15"/>
    <p:sldId id="282" r:id="rId16"/>
    <p:sldId id="268" r:id="rId17"/>
    <p:sldId id="297" r:id="rId18"/>
    <p:sldId id="270" r:id="rId19"/>
    <p:sldId id="298" r:id="rId20"/>
    <p:sldId id="288" r:id="rId21"/>
    <p:sldId id="301" r:id="rId22"/>
    <p:sldId id="290" r:id="rId23"/>
    <p:sldId id="303" r:id="rId24"/>
    <p:sldId id="304" r:id="rId25"/>
    <p:sldId id="294" r:id="rId26"/>
    <p:sldId id="308" r:id="rId27"/>
    <p:sldId id="271" r:id="rId28"/>
    <p:sldId id="313" r:id="rId29"/>
    <p:sldId id="314" r:id="rId30"/>
    <p:sldId id="310" r:id="rId31"/>
    <p:sldId id="309" r:id="rId32"/>
    <p:sldId id="277" r:id="rId3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422" autoAdjust="0"/>
    <p:restoredTop sz="96667" autoAdjust="0"/>
  </p:normalViewPr>
  <p:slideViewPr>
    <p:cSldViewPr>
      <p:cViewPr varScale="1">
        <p:scale>
          <a:sx n="48" d="100"/>
          <a:sy n="48" d="100"/>
        </p:scale>
        <p:origin x="-75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38" d="100"/>
          <a:sy n="38" d="100"/>
        </p:scale>
        <p:origin x="-2262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2BADFBF-FF36-407F-845D-C3391B08AB87}" type="doc">
      <dgm:prSet loTypeId="urn:microsoft.com/office/officeart/2005/8/layout/hierarchy1" loCatId="hierarchy" qsTypeId="urn:microsoft.com/office/officeart/2005/8/quickstyle/simple3" qsCatId="simple" csTypeId="urn:microsoft.com/office/officeart/2005/8/colors/accent5_4" csCatId="accent5" phldr="1"/>
      <dgm:spPr/>
      <dgm:t>
        <a:bodyPr/>
        <a:lstStyle/>
        <a:p>
          <a:endParaRPr lang="ru-RU"/>
        </a:p>
      </dgm:t>
    </dgm:pt>
    <dgm:pt modelId="{7405E9B3-1891-4592-AD0D-669B392A0497}">
      <dgm:prSet phldrT="[Текст]" custT="1"/>
      <dgm:spPr/>
      <dgm:t>
        <a:bodyPr/>
        <a:lstStyle/>
        <a:p>
          <a:r>
            <a:rPr lang="ru-RU" sz="2400" dirty="0" smtClean="0"/>
            <a:t>Версии происхождения названия</a:t>
          </a:r>
          <a:endParaRPr lang="ru-RU" sz="2400" dirty="0"/>
        </a:p>
      </dgm:t>
    </dgm:pt>
    <dgm:pt modelId="{24E4D420-181D-4B4D-A1D4-FEE0BABBD02C}" type="parTrans" cxnId="{DA2BF7F6-49D9-4DFB-822D-27C7D10E9DB3}">
      <dgm:prSet/>
      <dgm:spPr/>
      <dgm:t>
        <a:bodyPr/>
        <a:lstStyle/>
        <a:p>
          <a:endParaRPr lang="ru-RU"/>
        </a:p>
      </dgm:t>
    </dgm:pt>
    <dgm:pt modelId="{6F72B477-C93F-47E8-8631-C84748F0A434}" type="sibTrans" cxnId="{DA2BF7F6-49D9-4DFB-822D-27C7D10E9DB3}">
      <dgm:prSet/>
      <dgm:spPr/>
      <dgm:t>
        <a:bodyPr/>
        <a:lstStyle/>
        <a:p>
          <a:endParaRPr lang="ru-RU"/>
        </a:p>
      </dgm:t>
    </dgm:pt>
    <dgm:pt modelId="{AD03A3B3-6B63-45F9-B000-56A4089B24DF}">
      <dgm:prSet phldrT="[Текст]" custT="1"/>
      <dgm:spPr/>
      <dgm:t>
        <a:bodyPr/>
        <a:lstStyle/>
        <a:p>
          <a:r>
            <a:rPr lang="ru-RU" sz="3200" dirty="0" smtClean="0"/>
            <a:t>Тюркская</a:t>
          </a:r>
          <a:endParaRPr lang="ru-RU" sz="3200" dirty="0"/>
        </a:p>
      </dgm:t>
    </dgm:pt>
    <dgm:pt modelId="{F3E3A38E-4B4D-4477-B5B4-969FA1C0F272}" type="parTrans" cxnId="{E5CF4CBD-6A03-4D1E-9519-E06D07CAEC90}">
      <dgm:prSet/>
      <dgm:spPr/>
      <dgm:t>
        <a:bodyPr/>
        <a:lstStyle/>
        <a:p>
          <a:endParaRPr lang="ru-RU"/>
        </a:p>
      </dgm:t>
    </dgm:pt>
    <dgm:pt modelId="{40BBB9B9-107C-4D0C-9E3C-EFD5986D09DF}" type="sibTrans" cxnId="{E5CF4CBD-6A03-4D1E-9519-E06D07CAEC90}">
      <dgm:prSet/>
      <dgm:spPr/>
      <dgm:t>
        <a:bodyPr/>
        <a:lstStyle/>
        <a:p>
          <a:endParaRPr lang="ru-RU"/>
        </a:p>
      </dgm:t>
    </dgm:pt>
    <dgm:pt modelId="{ED88662E-36BE-4481-8DE7-B7DEBFBC1E30}">
      <dgm:prSet phldrT="[Текст]" custT="1"/>
      <dgm:spPr/>
      <dgm:t>
        <a:bodyPr/>
        <a:lstStyle/>
        <a:p>
          <a:r>
            <a:rPr lang="ru-RU" sz="2400" dirty="0" smtClean="0"/>
            <a:t>«</a:t>
          </a:r>
          <a:r>
            <a:rPr lang="ru-RU" sz="2400" dirty="0" err="1" smtClean="0"/>
            <a:t>Уралтау</a:t>
          </a:r>
          <a:r>
            <a:rPr lang="ru-RU" sz="2400" dirty="0" smtClean="0"/>
            <a:t>»- опоясывающаяся гора. Название «Пояс» можно считать удачной калькой с тюркского названия Урал.</a:t>
          </a:r>
          <a:endParaRPr lang="ru-RU" sz="2400" dirty="0"/>
        </a:p>
      </dgm:t>
    </dgm:pt>
    <dgm:pt modelId="{24F51452-D4B4-4B90-9BA2-4413366A84C0}" type="parTrans" cxnId="{ADE31E2B-16E3-415B-85D9-B65B2C77E59A}">
      <dgm:prSet/>
      <dgm:spPr/>
      <dgm:t>
        <a:bodyPr/>
        <a:lstStyle/>
        <a:p>
          <a:endParaRPr lang="ru-RU"/>
        </a:p>
      </dgm:t>
    </dgm:pt>
    <dgm:pt modelId="{826A0EFC-4D17-4BEC-A650-B1515108D7EB}" type="sibTrans" cxnId="{ADE31E2B-16E3-415B-85D9-B65B2C77E59A}">
      <dgm:prSet/>
      <dgm:spPr/>
      <dgm:t>
        <a:bodyPr/>
        <a:lstStyle/>
        <a:p>
          <a:endParaRPr lang="ru-RU"/>
        </a:p>
      </dgm:t>
    </dgm:pt>
    <dgm:pt modelId="{BAEA1CBE-CAF0-49F8-8D20-C96E10D012AD}">
      <dgm:prSet phldrT="[Текст]" custT="1"/>
      <dgm:spPr/>
      <dgm:t>
        <a:bodyPr/>
        <a:lstStyle/>
        <a:p>
          <a:r>
            <a:rPr lang="ru-RU" sz="2800" dirty="0" smtClean="0"/>
            <a:t>Финно-угорская (мансийская)</a:t>
          </a:r>
          <a:endParaRPr lang="ru-RU" sz="2800" dirty="0"/>
        </a:p>
      </dgm:t>
    </dgm:pt>
    <dgm:pt modelId="{5004D2B4-BC3F-4968-8E07-BAC9247A0006}" type="parTrans" cxnId="{7E631BFE-F4DD-4E10-9458-989B22625D00}">
      <dgm:prSet/>
      <dgm:spPr/>
      <dgm:t>
        <a:bodyPr/>
        <a:lstStyle/>
        <a:p>
          <a:endParaRPr lang="ru-RU"/>
        </a:p>
      </dgm:t>
    </dgm:pt>
    <dgm:pt modelId="{3CB2BE28-4292-40A5-ABF7-571CD4220E08}" type="sibTrans" cxnId="{7E631BFE-F4DD-4E10-9458-989B22625D00}">
      <dgm:prSet/>
      <dgm:spPr/>
      <dgm:t>
        <a:bodyPr/>
        <a:lstStyle/>
        <a:p>
          <a:endParaRPr lang="ru-RU"/>
        </a:p>
      </dgm:t>
    </dgm:pt>
    <dgm:pt modelId="{CE708B26-84DF-46C8-97AA-8989C8472FBD}">
      <dgm:prSet phldrT="[Текст]" custT="1"/>
      <dgm:spPr/>
      <dgm:t>
        <a:bodyPr/>
        <a:lstStyle/>
        <a:p>
          <a:r>
            <a:rPr lang="ru-RU" sz="2200" b="0" dirty="0" smtClean="0"/>
            <a:t>Ковальский  выводил название из </a:t>
          </a:r>
          <a:r>
            <a:rPr lang="ru-RU" sz="2200" b="0" dirty="0" err="1" smtClean="0"/>
            <a:t>манс</a:t>
          </a:r>
          <a:r>
            <a:rPr lang="ru-RU" sz="2200" b="0" dirty="0" smtClean="0"/>
            <a:t>. Ур «гора». Но предположение о тюркском названии Урал более правдоподобна.</a:t>
          </a:r>
          <a:endParaRPr lang="ru-RU" sz="2200" b="0" dirty="0"/>
        </a:p>
      </dgm:t>
    </dgm:pt>
    <dgm:pt modelId="{3D782C02-D55E-476C-A6E0-D99323C3469A}" type="parTrans" cxnId="{C41A70D8-932A-4F2C-BCCC-DF14A68743C0}">
      <dgm:prSet/>
      <dgm:spPr/>
      <dgm:t>
        <a:bodyPr/>
        <a:lstStyle/>
        <a:p>
          <a:endParaRPr lang="ru-RU"/>
        </a:p>
      </dgm:t>
    </dgm:pt>
    <dgm:pt modelId="{BFF1AC1B-51F1-40D9-A1D2-37A59023EB55}" type="sibTrans" cxnId="{C41A70D8-932A-4F2C-BCCC-DF14A68743C0}">
      <dgm:prSet/>
      <dgm:spPr/>
      <dgm:t>
        <a:bodyPr/>
        <a:lstStyle/>
        <a:p>
          <a:endParaRPr lang="ru-RU"/>
        </a:p>
      </dgm:t>
    </dgm:pt>
    <dgm:pt modelId="{15B4A614-0A9F-4EB6-8994-929EDDB2F18E}" type="pres">
      <dgm:prSet presAssocID="{C2BADFBF-FF36-407F-845D-C3391B08AB87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7AA6A0D-9D4E-4F9F-9470-D0B16595F266}" type="pres">
      <dgm:prSet presAssocID="{7405E9B3-1891-4592-AD0D-669B392A0497}" presName="hierRoot1" presStyleCnt="0"/>
      <dgm:spPr/>
      <dgm:t>
        <a:bodyPr/>
        <a:lstStyle/>
        <a:p>
          <a:endParaRPr lang="ru-RU"/>
        </a:p>
      </dgm:t>
    </dgm:pt>
    <dgm:pt modelId="{3289E4BC-5CB2-4314-9A12-CF98E7B3672F}" type="pres">
      <dgm:prSet presAssocID="{7405E9B3-1891-4592-AD0D-669B392A0497}" presName="composite" presStyleCnt="0"/>
      <dgm:spPr/>
      <dgm:t>
        <a:bodyPr/>
        <a:lstStyle/>
        <a:p>
          <a:endParaRPr lang="ru-RU"/>
        </a:p>
      </dgm:t>
    </dgm:pt>
    <dgm:pt modelId="{4D1A534B-F516-45DD-9F84-201A8E9F96D3}" type="pres">
      <dgm:prSet presAssocID="{7405E9B3-1891-4592-AD0D-669B392A0497}" presName="background" presStyleLbl="node0" presStyleIdx="0" presStyleCnt="1"/>
      <dgm:spPr/>
      <dgm:t>
        <a:bodyPr/>
        <a:lstStyle/>
        <a:p>
          <a:endParaRPr lang="ru-RU"/>
        </a:p>
      </dgm:t>
    </dgm:pt>
    <dgm:pt modelId="{8D1B5AEA-4CAA-4CB7-B01D-BA28CD02C3F4}" type="pres">
      <dgm:prSet presAssocID="{7405E9B3-1891-4592-AD0D-669B392A0497}" presName="text" presStyleLbl="fgAcc0" presStyleIdx="0" presStyleCnt="1" custScaleX="11677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C8D1793-AA5D-4053-BE48-E6C183A3978B}" type="pres">
      <dgm:prSet presAssocID="{7405E9B3-1891-4592-AD0D-669B392A0497}" presName="hierChild2" presStyleCnt="0"/>
      <dgm:spPr/>
      <dgm:t>
        <a:bodyPr/>
        <a:lstStyle/>
        <a:p>
          <a:endParaRPr lang="ru-RU"/>
        </a:p>
      </dgm:t>
    </dgm:pt>
    <dgm:pt modelId="{90BDD2BE-F8F7-45D9-A6AF-6DBDE6D6D537}" type="pres">
      <dgm:prSet presAssocID="{F3E3A38E-4B4D-4477-B5B4-969FA1C0F272}" presName="Name10" presStyleLbl="parChTrans1D2" presStyleIdx="0" presStyleCnt="2"/>
      <dgm:spPr/>
      <dgm:t>
        <a:bodyPr/>
        <a:lstStyle/>
        <a:p>
          <a:endParaRPr lang="ru-RU"/>
        </a:p>
      </dgm:t>
    </dgm:pt>
    <dgm:pt modelId="{A206D330-0BDE-4C2E-852A-E9FAB0AB0F0B}" type="pres">
      <dgm:prSet presAssocID="{AD03A3B3-6B63-45F9-B000-56A4089B24DF}" presName="hierRoot2" presStyleCnt="0"/>
      <dgm:spPr/>
      <dgm:t>
        <a:bodyPr/>
        <a:lstStyle/>
        <a:p>
          <a:endParaRPr lang="ru-RU"/>
        </a:p>
      </dgm:t>
    </dgm:pt>
    <dgm:pt modelId="{80E738ED-9AEF-4990-8938-6A8D0B9AE2D9}" type="pres">
      <dgm:prSet presAssocID="{AD03A3B3-6B63-45F9-B000-56A4089B24DF}" presName="composite2" presStyleCnt="0"/>
      <dgm:spPr/>
      <dgm:t>
        <a:bodyPr/>
        <a:lstStyle/>
        <a:p>
          <a:endParaRPr lang="ru-RU"/>
        </a:p>
      </dgm:t>
    </dgm:pt>
    <dgm:pt modelId="{E2170936-77A4-42E8-94BF-40DE9ACC2D8B}" type="pres">
      <dgm:prSet presAssocID="{AD03A3B3-6B63-45F9-B000-56A4089B24DF}" presName="background2" presStyleLbl="node2" presStyleIdx="0" presStyleCnt="2"/>
      <dgm:spPr/>
      <dgm:t>
        <a:bodyPr/>
        <a:lstStyle/>
        <a:p>
          <a:endParaRPr lang="ru-RU"/>
        </a:p>
      </dgm:t>
    </dgm:pt>
    <dgm:pt modelId="{E22C3719-00DE-4812-88E9-3A9A8517371E}" type="pres">
      <dgm:prSet presAssocID="{AD03A3B3-6B63-45F9-B000-56A4089B24DF}" presName="text2" presStyleLbl="fgAcc2" presStyleIdx="0" presStyleCnt="2" custScaleY="7794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523A5B0-2B26-4185-BE0B-D357BA9D5FB5}" type="pres">
      <dgm:prSet presAssocID="{AD03A3B3-6B63-45F9-B000-56A4089B24DF}" presName="hierChild3" presStyleCnt="0"/>
      <dgm:spPr/>
      <dgm:t>
        <a:bodyPr/>
        <a:lstStyle/>
        <a:p>
          <a:endParaRPr lang="ru-RU"/>
        </a:p>
      </dgm:t>
    </dgm:pt>
    <dgm:pt modelId="{C747747F-F6EB-4CC0-91F5-C3ECA6F1303E}" type="pres">
      <dgm:prSet presAssocID="{24F51452-D4B4-4B90-9BA2-4413366A84C0}" presName="Name17" presStyleLbl="parChTrans1D3" presStyleIdx="0" presStyleCnt="2"/>
      <dgm:spPr/>
      <dgm:t>
        <a:bodyPr/>
        <a:lstStyle/>
        <a:p>
          <a:endParaRPr lang="ru-RU"/>
        </a:p>
      </dgm:t>
    </dgm:pt>
    <dgm:pt modelId="{DBC92DE3-39EF-4A06-90D6-6409CB9A36DB}" type="pres">
      <dgm:prSet presAssocID="{ED88662E-36BE-4481-8DE7-B7DEBFBC1E30}" presName="hierRoot3" presStyleCnt="0"/>
      <dgm:spPr/>
      <dgm:t>
        <a:bodyPr/>
        <a:lstStyle/>
        <a:p>
          <a:endParaRPr lang="ru-RU"/>
        </a:p>
      </dgm:t>
    </dgm:pt>
    <dgm:pt modelId="{A0744AC9-3FF8-4DB4-AAE8-1AA579BE9333}" type="pres">
      <dgm:prSet presAssocID="{ED88662E-36BE-4481-8DE7-B7DEBFBC1E30}" presName="composite3" presStyleCnt="0"/>
      <dgm:spPr/>
      <dgm:t>
        <a:bodyPr/>
        <a:lstStyle/>
        <a:p>
          <a:endParaRPr lang="ru-RU"/>
        </a:p>
      </dgm:t>
    </dgm:pt>
    <dgm:pt modelId="{02101E1C-9C01-4728-A5D3-07ACEC9D3480}" type="pres">
      <dgm:prSet presAssocID="{ED88662E-36BE-4481-8DE7-B7DEBFBC1E30}" presName="background3" presStyleLbl="node3" presStyleIdx="0" presStyleCnt="2"/>
      <dgm:spPr/>
      <dgm:t>
        <a:bodyPr/>
        <a:lstStyle/>
        <a:p>
          <a:endParaRPr lang="ru-RU"/>
        </a:p>
      </dgm:t>
    </dgm:pt>
    <dgm:pt modelId="{D5C77FDB-61EF-4FA4-91E8-B98CA5A0AAAE}" type="pres">
      <dgm:prSet presAssocID="{ED88662E-36BE-4481-8DE7-B7DEBFBC1E30}" presName="text3" presStyleLbl="fgAcc3" presStyleIdx="0" presStyleCnt="2" custScaleX="176507" custScaleY="119461" custLinFactNeighborX="1245" custLinFactNeighborY="-1167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4757FE6-8963-44F5-9C91-FF1AD22C7CE8}" type="pres">
      <dgm:prSet presAssocID="{ED88662E-36BE-4481-8DE7-B7DEBFBC1E30}" presName="hierChild4" presStyleCnt="0"/>
      <dgm:spPr/>
      <dgm:t>
        <a:bodyPr/>
        <a:lstStyle/>
        <a:p>
          <a:endParaRPr lang="ru-RU"/>
        </a:p>
      </dgm:t>
    </dgm:pt>
    <dgm:pt modelId="{DD59B751-D125-4770-82DE-DD0B2573ECC5}" type="pres">
      <dgm:prSet presAssocID="{5004D2B4-BC3F-4968-8E07-BAC9247A0006}" presName="Name10" presStyleLbl="parChTrans1D2" presStyleIdx="1" presStyleCnt="2"/>
      <dgm:spPr/>
      <dgm:t>
        <a:bodyPr/>
        <a:lstStyle/>
        <a:p>
          <a:endParaRPr lang="ru-RU"/>
        </a:p>
      </dgm:t>
    </dgm:pt>
    <dgm:pt modelId="{C1DE4CBC-8188-41C2-9D1F-A25C412D57DE}" type="pres">
      <dgm:prSet presAssocID="{BAEA1CBE-CAF0-49F8-8D20-C96E10D012AD}" presName="hierRoot2" presStyleCnt="0"/>
      <dgm:spPr/>
      <dgm:t>
        <a:bodyPr/>
        <a:lstStyle/>
        <a:p>
          <a:endParaRPr lang="ru-RU"/>
        </a:p>
      </dgm:t>
    </dgm:pt>
    <dgm:pt modelId="{68E9EBED-3699-4A6E-A47D-C2F2E08EF519}" type="pres">
      <dgm:prSet presAssocID="{BAEA1CBE-CAF0-49F8-8D20-C96E10D012AD}" presName="composite2" presStyleCnt="0"/>
      <dgm:spPr/>
      <dgm:t>
        <a:bodyPr/>
        <a:lstStyle/>
        <a:p>
          <a:endParaRPr lang="ru-RU"/>
        </a:p>
      </dgm:t>
    </dgm:pt>
    <dgm:pt modelId="{457C8A54-399A-4677-A4E8-34794B8E024B}" type="pres">
      <dgm:prSet presAssocID="{BAEA1CBE-CAF0-49F8-8D20-C96E10D012AD}" presName="background2" presStyleLbl="node2" presStyleIdx="1" presStyleCnt="2"/>
      <dgm:spPr/>
      <dgm:t>
        <a:bodyPr/>
        <a:lstStyle/>
        <a:p>
          <a:endParaRPr lang="ru-RU"/>
        </a:p>
      </dgm:t>
    </dgm:pt>
    <dgm:pt modelId="{2C1FE341-5EC4-4597-A037-12E4F900875A}" type="pres">
      <dgm:prSet presAssocID="{BAEA1CBE-CAF0-49F8-8D20-C96E10D012AD}" presName="text2" presStyleLbl="fgAcc2" presStyleIdx="1" presStyleCnt="2" custScaleX="115867" custScaleY="7794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641E860-9BDA-4AED-9AF3-1DD6EE3437D2}" type="pres">
      <dgm:prSet presAssocID="{BAEA1CBE-CAF0-49F8-8D20-C96E10D012AD}" presName="hierChild3" presStyleCnt="0"/>
      <dgm:spPr/>
      <dgm:t>
        <a:bodyPr/>
        <a:lstStyle/>
        <a:p>
          <a:endParaRPr lang="ru-RU"/>
        </a:p>
      </dgm:t>
    </dgm:pt>
    <dgm:pt modelId="{3CD34E76-F9CA-4FDF-974D-7B8E0BC1C304}" type="pres">
      <dgm:prSet presAssocID="{3D782C02-D55E-476C-A6E0-D99323C3469A}" presName="Name17" presStyleLbl="parChTrans1D3" presStyleIdx="1" presStyleCnt="2"/>
      <dgm:spPr/>
      <dgm:t>
        <a:bodyPr/>
        <a:lstStyle/>
        <a:p>
          <a:endParaRPr lang="ru-RU"/>
        </a:p>
      </dgm:t>
    </dgm:pt>
    <dgm:pt modelId="{CEEBC9E3-8309-40A0-937A-E1740EAE8E71}" type="pres">
      <dgm:prSet presAssocID="{CE708B26-84DF-46C8-97AA-8989C8472FBD}" presName="hierRoot3" presStyleCnt="0"/>
      <dgm:spPr/>
      <dgm:t>
        <a:bodyPr/>
        <a:lstStyle/>
        <a:p>
          <a:endParaRPr lang="ru-RU"/>
        </a:p>
      </dgm:t>
    </dgm:pt>
    <dgm:pt modelId="{83D1E21E-D0A8-4861-9FCA-A7E11B7FD9F0}" type="pres">
      <dgm:prSet presAssocID="{CE708B26-84DF-46C8-97AA-8989C8472FBD}" presName="composite3" presStyleCnt="0"/>
      <dgm:spPr/>
      <dgm:t>
        <a:bodyPr/>
        <a:lstStyle/>
        <a:p>
          <a:endParaRPr lang="ru-RU"/>
        </a:p>
      </dgm:t>
    </dgm:pt>
    <dgm:pt modelId="{B6D9789F-E75C-4755-BA87-15FB59301A52}" type="pres">
      <dgm:prSet presAssocID="{CE708B26-84DF-46C8-97AA-8989C8472FBD}" presName="background3" presStyleLbl="node3" presStyleIdx="1" presStyleCnt="2"/>
      <dgm:spPr/>
      <dgm:t>
        <a:bodyPr/>
        <a:lstStyle/>
        <a:p>
          <a:endParaRPr lang="ru-RU"/>
        </a:p>
      </dgm:t>
    </dgm:pt>
    <dgm:pt modelId="{FB6C0157-0D5F-42C4-BE06-F3A0A1D0477D}" type="pres">
      <dgm:prSet presAssocID="{CE708B26-84DF-46C8-97AA-8989C8472FBD}" presName="text3" presStyleLbl="fgAcc3" presStyleIdx="1" presStyleCnt="2" custScaleX="167345" custScaleY="122704" custLinFactNeighborX="538" custLinFactNeighborY="-1167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E66538E-7E85-414A-8589-23FE3922F12D}" type="pres">
      <dgm:prSet presAssocID="{CE708B26-84DF-46C8-97AA-8989C8472FBD}" presName="hierChild4" presStyleCnt="0"/>
      <dgm:spPr/>
      <dgm:t>
        <a:bodyPr/>
        <a:lstStyle/>
        <a:p>
          <a:endParaRPr lang="ru-RU"/>
        </a:p>
      </dgm:t>
    </dgm:pt>
  </dgm:ptLst>
  <dgm:cxnLst>
    <dgm:cxn modelId="{DF12B1C9-1E4C-4279-A9CF-E94B9D26BE9B}" type="presOf" srcId="{5004D2B4-BC3F-4968-8E07-BAC9247A0006}" destId="{DD59B751-D125-4770-82DE-DD0B2573ECC5}" srcOrd="0" destOrd="0" presId="urn:microsoft.com/office/officeart/2005/8/layout/hierarchy1"/>
    <dgm:cxn modelId="{DA2BF7F6-49D9-4DFB-822D-27C7D10E9DB3}" srcId="{C2BADFBF-FF36-407F-845D-C3391B08AB87}" destId="{7405E9B3-1891-4592-AD0D-669B392A0497}" srcOrd="0" destOrd="0" parTransId="{24E4D420-181D-4B4D-A1D4-FEE0BABBD02C}" sibTransId="{6F72B477-C93F-47E8-8631-C84748F0A434}"/>
    <dgm:cxn modelId="{0F12BC1A-DBC9-4B82-B496-AC94C7599C87}" type="presOf" srcId="{C2BADFBF-FF36-407F-845D-C3391B08AB87}" destId="{15B4A614-0A9F-4EB6-8994-929EDDB2F18E}" srcOrd="0" destOrd="0" presId="urn:microsoft.com/office/officeart/2005/8/layout/hierarchy1"/>
    <dgm:cxn modelId="{27958397-8799-4CD9-9BE0-20085DDA8867}" type="presOf" srcId="{CE708B26-84DF-46C8-97AA-8989C8472FBD}" destId="{FB6C0157-0D5F-42C4-BE06-F3A0A1D0477D}" srcOrd="0" destOrd="0" presId="urn:microsoft.com/office/officeart/2005/8/layout/hierarchy1"/>
    <dgm:cxn modelId="{E5CF4CBD-6A03-4D1E-9519-E06D07CAEC90}" srcId="{7405E9B3-1891-4592-AD0D-669B392A0497}" destId="{AD03A3B3-6B63-45F9-B000-56A4089B24DF}" srcOrd="0" destOrd="0" parTransId="{F3E3A38E-4B4D-4477-B5B4-969FA1C0F272}" sibTransId="{40BBB9B9-107C-4D0C-9E3C-EFD5986D09DF}"/>
    <dgm:cxn modelId="{7E631BFE-F4DD-4E10-9458-989B22625D00}" srcId="{7405E9B3-1891-4592-AD0D-669B392A0497}" destId="{BAEA1CBE-CAF0-49F8-8D20-C96E10D012AD}" srcOrd="1" destOrd="0" parTransId="{5004D2B4-BC3F-4968-8E07-BAC9247A0006}" sibTransId="{3CB2BE28-4292-40A5-ABF7-571CD4220E08}"/>
    <dgm:cxn modelId="{C41A70D8-932A-4F2C-BCCC-DF14A68743C0}" srcId="{BAEA1CBE-CAF0-49F8-8D20-C96E10D012AD}" destId="{CE708B26-84DF-46C8-97AA-8989C8472FBD}" srcOrd="0" destOrd="0" parTransId="{3D782C02-D55E-476C-A6E0-D99323C3469A}" sibTransId="{BFF1AC1B-51F1-40D9-A1D2-37A59023EB55}"/>
    <dgm:cxn modelId="{ADE31E2B-16E3-415B-85D9-B65B2C77E59A}" srcId="{AD03A3B3-6B63-45F9-B000-56A4089B24DF}" destId="{ED88662E-36BE-4481-8DE7-B7DEBFBC1E30}" srcOrd="0" destOrd="0" parTransId="{24F51452-D4B4-4B90-9BA2-4413366A84C0}" sibTransId="{826A0EFC-4D17-4BEC-A650-B1515108D7EB}"/>
    <dgm:cxn modelId="{6A32B437-07B9-47D1-8D87-5860AF426BC5}" type="presOf" srcId="{24F51452-D4B4-4B90-9BA2-4413366A84C0}" destId="{C747747F-F6EB-4CC0-91F5-C3ECA6F1303E}" srcOrd="0" destOrd="0" presId="urn:microsoft.com/office/officeart/2005/8/layout/hierarchy1"/>
    <dgm:cxn modelId="{2D38C4E7-B453-44B0-BF2B-49B9E9D1BED0}" type="presOf" srcId="{BAEA1CBE-CAF0-49F8-8D20-C96E10D012AD}" destId="{2C1FE341-5EC4-4597-A037-12E4F900875A}" srcOrd="0" destOrd="0" presId="urn:microsoft.com/office/officeart/2005/8/layout/hierarchy1"/>
    <dgm:cxn modelId="{04855677-7030-4947-A159-ABF47CB42B21}" type="presOf" srcId="{F3E3A38E-4B4D-4477-B5B4-969FA1C0F272}" destId="{90BDD2BE-F8F7-45D9-A6AF-6DBDE6D6D537}" srcOrd="0" destOrd="0" presId="urn:microsoft.com/office/officeart/2005/8/layout/hierarchy1"/>
    <dgm:cxn modelId="{566C2D4E-1041-483B-8BC5-DAE6324C96A4}" type="presOf" srcId="{3D782C02-D55E-476C-A6E0-D99323C3469A}" destId="{3CD34E76-F9CA-4FDF-974D-7B8E0BC1C304}" srcOrd="0" destOrd="0" presId="urn:microsoft.com/office/officeart/2005/8/layout/hierarchy1"/>
    <dgm:cxn modelId="{72738634-8455-414C-9AE3-EC02FA14E185}" type="presOf" srcId="{ED88662E-36BE-4481-8DE7-B7DEBFBC1E30}" destId="{D5C77FDB-61EF-4FA4-91E8-B98CA5A0AAAE}" srcOrd="0" destOrd="0" presId="urn:microsoft.com/office/officeart/2005/8/layout/hierarchy1"/>
    <dgm:cxn modelId="{714C89D0-DB7C-4714-8E21-13EF2078A5C3}" type="presOf" srcId="{7405E9B3-1891-4592-AD0D-669B392A0497}" destId="{8D1B5AEA-4CAA-4CB7-B01D-BA28CD02C3F4}" srcOrd="0" destOrd="0" presId="urn:microsoft.com/office/officeart/2005/8/layout/hierarchy1"/>
    <dgm:cxn modelId="{FEDB2239-A8AD-4D17-9434-DFBE25ECE1AA}" type="presOf" srcId="{AD03A3B3-6B63-45F9-B000-56A4089B24DF}" destId="{E22C3719-00DE-4812-88E9-3A9A8517371E}" srcOrd="0" destOrd="0" presId="urn:microsoft.com/office/officeart/2005/8/layout/hierarchy1"/>
    <dgm:cxn modelId="{6FDC787C-67CB-4851-AF75-7E9184B15F76}" type="presParOf" srcId="{15B4A614-0A9F-4EB6-8994-929EDDB2F18E}" destId="{C7AA6A0D-9D4E-4F9F-9470-D0B16595F266}" srcOrd="0" destOrd="0" presId="urn:microsoft.com/office/officeart/2005/8/layout/hierarchy1"/>
    <dgm:cxn modelId="{D62F0F83-1FE5-4623-999D-340DF64F07C4}" type="presParOf" srcId="{C7AA6A0D-9D4E-4F9F-9470-D0B16595F266}" destId="{3289E4BC-5CB2-4314-9A12-CF98E7B3672F}" srcOrd="0" destOrd="0" presId="urn:microsoft.com/office/officeart/2005/8/layout/hierarchy1"/>
    <dgm:cxn modelId="{3AC2CCD7-7589-49F9-B010-E7FEA8D3EE84}" type="presParOf" srcId="{3289E4BC-5CB2-4314-9A12-CF98E7B3672F}" destId="{4D1A534B-F516-45DD-9F84-201A8E9F96D3}" srcOrd="0" destOrd="0" presId="urn:microsoft.com/office/officeart/2005/8/layout/hierarchy1"/>
    <dgm:cxn modelId="{4B317D4C-757F-499F-8C4C-43FD08FB89A9}" type="presParOf" srcId="{3289E4BC-5CB2-4314-9A12-CF98E7B3672F}" destId="{8D1B5AEA-4CAA-4CB7-B01D-BA28CD02C3F4}" srcOrd="1" destOrd="0" presId="urn:microsoft.com/office/officeart/2005/8/layout/hierarchy1"/>
    <dgm:cxn modelId="{76395F9F-2228-4D22-8816-08B99D084622}" type="presParOf" srcId="{C7AA6A0D-9D4E-4F9F-9470-D0B16595F266}" destId="{BC8D1793-AA5D-4053-BE48-E6C183A3978B}" srcOrd="1" destOrd="0" presId="urn:microsoft.com/office/officeart/2005/8/layout/hierarchy1"/>
    <dgm:cxn modelId="{CACE2D7F-E71B-478E-ADA0-51D31C606988}" type="presParOf" srcId="{BC8D1793-AA5D-4053-BE48-E6C183A3978B}" destId="{90BDD2BE-F8F7-45D9-A6AF-6DBDE6D6D537}" srcOrd="0" destOrd="0" presId="urn:microsoft.com/office/officeart/2005/8/layout/hierarchy1"/>
    <dgm:cxn modelId="{81E0F81D-3633-466E-8820-7E69A7F88B9B}" type="presParOf" srcId="{BC8D1793-AA5D-4053-BE48-E6C183A3978B}" destId="{A206D330-0BDE-4C2E-852A-E9FAB0AB0F0B}" srcOrd="1" destOrd="0" presId="urn:microsoft.com/office/officeart/2005/8/layout/hierarchy1"/>
    <dgm:cxn modelId="{32AF8D95-2C98-4883-8EA8-6148C2AFF138}" type="presParOf" srcId="{A206D330-0BDE-4C2E-852A-E9FAB0AB0F0B}" destId="{80E738ED-9AEF-4990-8938-6A8D0B9AE2D9}" srcOrd="0" destOrd="0" presId="urn:microsoft.com/office/officeart/2005/8/layout/hierarchy1"/>
    <dgm:cxn modelId="{69F35EB5-F30F-43C3-A982-2EC959FBC7F2}" type="presParOf" srcId="{80E738ED-9AEF-4990-8938-6A8D0B9AE2D9}" destId="{E2170936-77A4-42E8-94BF-40DE9ACC2D8B}" srcOrd="0" destOrd="0" presId="urn:microsoft.com/office/officeart/2005/8/layout/hierarchy1"/>
    <dgm:cxn modelId="{28B148AF-674A-4569-BF71-D96901223D7F}" type="presParOf" srcId="{80E738ED-9AEF-4990-8938-6A8D0B9AE2D9}" destId="{E22C3719-00DE-4812-88E9-3A9A8517371E}" srcOrd="1" destOrd="0" presId="urn:microsoft.com/office/officeart/2005/8/layout/hierarchy1"/>
    <dgm:cxn modelId="{A9148DAE-D16C-4F75-855F-4138D0AABEE7}" type="presParOf" srcId="{A206D330-0BDE-4C2E-852A-E9FAB0AB0F0B}" destId="{9523A5B0-2B26-4185-BE0B-D357BA9D5FB5}" srcOrd="1" destOrd="0" presId="urn:microsoft.com/office/officeart/2005/8/layout/hierarchy1"/>
    <dgm:cxn modelId="{4E73C0B0-8BFB-4401-926F-CF0579F3614D}" type="presParOf" srcId="{9523A5B0-2B26-4185-BE0B-D357BA9D5FB5}" destId="{C747747F-F6EB-4CC0-91F5-C3ECA6F1303E}" srcOrd="0" destOrd="0" presId="urn:microsoft.com/office/officeart/2005/8/layout/hierarchy1"/>
    <dgm:cxn modelId="{318A31BA-031F-4CC8-9EB4-4F135FEFE519}" type="presParOf" srcId="{9523A5B0-2B26-4185-BE0B-D357BA9D5FB5}" destId="{DBC92DE3-39EF-4A06-90D6-6409CB9A36DB}" srcOrd="1" destOrd="0" presId="urn:microsoft.com/office/officeart/2005/8/layout/hierarchy1"/>
    <dgm:cxn modelId="{0B41A8D4-51CD-4401-8578-C9BCD47B201D}" type="presParOf" srcId="{DBC92DE3-39EF-4A06-90D6-6409CB9A36DB}" destId="{A0744AC9-3FF8-4DB4-AAE8-1AA579BE9333}" srcOrd="0" destOrd="0" presId="urn:microsoft.com/office/officeart/2005/8/layout/hierarchy1"/>
    <dgm:cxn modelId="{15417C84-AB9E-4A60-9B5E-CC942DF7F156}" type="presParOf" srcId="{A0744AC9-3FF8-4DB4-AAE8-1AA579BE9333}" destId="{02101E1C-9C01-4728-A5D3-07ACEC9D3480}" srcOrd="0" destOrd="0" presId="urn:microsoft.com/office/officeart/2005/8/layout/hierarchy1"/>
    <dgm:cxn modelId="{26A1697D-50CA-4F01-934B-A3A34CA61396}" type="presParOf" srcId="{A0744AC9-3FF8-4DB4-AAE8-1AA579BE9333}" destId="{D5C77FDB-61EF-4FA4-91E8-B98CA5A0AAAE}" srcOrd="1" destOrd="0" presId="urn:microsoft.com/office/officeart/2005/8/layout/hierarchy1"/>
    <dgm:cxn modelId="{FB5C3C15-1CD6-4B29-BC79-00B9C67AC2E0}" type="presParOf" srcId="{DBC92DE3-39EF-4A06-90D6-6409CB9A36DB}" destId="{94757FE6-8963-44F5-9C91-FF1AD22C7CE8}" srcOrd="1" destOrd="0" presId="urn:microsoft.com/office/officeart/2005/8/layout/hierarchy1"/>
    <dgm:cxn modelId="{A78CE7CD-03F4-4C96-98B4-74BA503F8FA1}" type="presParOf" srcId="{BC8D1793-AA5D-4053-BE48-E6C183A3978B}" destId="{DD59B751-D125-4770-82DE-DD0B2573ECC5}" srcOrd="2" destOrd="0" presId="urn:microsoft.com/office/officeart/2005/8/layout/hierarchy1"/>
    <dgm:cxn modelId="{4B48D449-600B-42C9-8BCF-0F65F079D8C3}" type="presParOf" srcId="{BC8D1793-AA5D-4053-BE48-E6C183A3978B}" destId="{C1DE4CBC-8188-41C2-9D1F-A25C412D57DE}" srcOrd="3" destOrd="0" presId="urn:microsoft.com/office/officeart/2005/8/layout/hierarchy1"/>
    <dgm:cxn modelId="{00281A9D-2FF9-4564-9F3E-084ECDDFD71D}" type="presParOf" srcId="{C1DE4CBC-8188-41C2-9D1F-A25C412D57DE}" destId="{68E9EBED-3699-4A6E-A47D-C2F2E08EF519}" srcOrd="0" destOrd="0" presId="urn:microsoft.com/office/officeart/2005/8/layout/hierarchy1"/>
    <dgm:cxn modelId="{D11C93C2-6D38-489D-BE14-CACC652869E4}" type="presParOf" srcId="{68E9EBED-3699-4A6E-A47D-C2F2E08EF519}" destId="{457C8A54-399A-4677-A4E8-34794B8E024B}" srcOrd="0" destOrd="0" presId="urn:microsoft.com/office/officeart/2005/8/layout/hierarchy1"/>
    <dgm:cxn modelId="{BFF14738-2C14-422F-AF8B-1B680704B1F7}" type="presParOf" srcId="{68E9EBED-3699-4A6E-A47D-C2F2E08EF519}" destId="{2C1FE341-5EC4-4597-A037-12E4F900875A}" srcOrd="1" destOrd="0" presId="urn:microsoft.com/office/officeart/2005/8/layout/hierarchy1"/>
    <dgm:cxn modelId="{CB6F069C-68D7-4B6B-820B-50190B6FBECB}" type="presParOf" srcId="{C1DE4CBC-8188-41C2-9D1F-A25C412D57DE}" destId="{C641E860-9BDA-4AED-9AF3-1DD6EE3437D2}" srcOrd="1" destOrd="0" presId="urn:microsoft.com/office/officeart/2005/8/layout/hierarchy1"/>
    <dgm:cxn modelId="{9F63F984-0802-415E-BB21-51DF873C744E}" type="presParOf" srcId="{C641E860-9BDA-4AED-9AF3-1DD6EE3437D2}" destId="{3CD34E76-F9CA-4FDF-974D-7B8E0BC1C304}" srcOrd="0" destOrd="0" presId="urn:microsoft.com/office/officeart/2005/8/layout/hierarchy1"/>
    <dgm:cxn modelId="{82A6962D-1D8E-484F-8ABF-DCF369B7B997}" type="presParOf" srcId="{C641E860-9BDA-4AED-9AF3-1DD6EE3437D2}" destId="{CEEBC9E3-8309-40A0-937A-E1740EAE8E71}" srcOrd="1" destOrd="0" presId="urn:microsoft.com/office/officeart/2005/8/layout/hierarchy1"/>
    <dgm:cxn modelId="{5F5CED0D-46AE-4308-A78F-99C26D6D3E56}" type="presParOf" srcId="{CEEBC9E3-8309-40A0-937A-E1740EAE8E71}" destId="{83D1E21E-D0A8-4861-9FCA-A7E11B7FD9F0}" srcOrd="0" destOrd="0" presId="urn:microsoft.com/office/officeart/2005/8/layout/hierarchy1"/>
    <dgm:cxn modelId="{2D302973-3BBB-4E0A-A33D-C3466FCCFDC8}" type="presParOf" srcId="{83D1E21E-D0A8-4861-9FCA-A7E11B7FD9F0}" destId="{B6D9789F-E75C-4755-BA87-15FB59301A52}" srcOrd="0" destOrd="0" presId="urn:microsoft.com/office/officeart/2005/8/layout/hierarchy1"/>
    <dgm:cxn modelId="{2B65C5AB-6B2C-41B3-982F-E1D1DCC31E0E}" type="presParOf" srcId="{83D1E21E-D0A8-4861-9FCA-A7E11B7FD9F0}" destId="{FB6C0157-0D5F-42C4-BE06-F3A0A1D0477D}" srcOrd="1" destOrd="0" presId="urn:microsoft.com/office/officeart/2005/8/layout/hierarchy1"/>
    <dgm:cxn modelId="{F5EDD3DD-E982-4B51-9AA4-E19CE2179548}" type="presParOf" srcId="{CEEBC9E3-8309-40A0-937A-E1740EAE8E71}" destId="{3E66538E-7E85-414A-8589-23FE3922F12D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446563C-B0DB-4E72-B0D4-4A61C46E6B79}" type="doc">
      <dgm:prSet loTypeId="urn:microsoft.com/office/officeart/2005/8/layout/hierarchy1" loCatId="hierarchy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A7312E52-750C-4718-9F3E-DDD367421424}">
      <dgm:prSet phldrT="[Текст]" custT="1"/>
      <dgm:spPr/>
      <dgm:t>
        <a:bodyPr/>
        <a:lstStyle/>
        <a:p>
          <a:r>
            <a:rPr lang="ru-RU" sz="2400" b="0" dirty="0" smtClean="0"/>
            <a:t>Основные водораздельные хребты</a:t>
          </a:r>
          <a:endParaRPr lang="ru-RU" sz="2400" b="0" dirty="0"/>
        </a:p>
      </dgm:t>
    </dgm:pt>
    <dgm:pt modelId="{38A5123E-8142-4F39-8E59-68D9070EBB45}" type="parTrans" cxnId="{D0B20B5B-A7D4-4562-8D71-D236A8DB19D2}">
      <dgm:prSet/>
      <dgm:spPr/>
      <dgm:t>
        <a:bodyPr/>
        <a:lstStyle/>
        <a:p>
          <a:endParaRPr lang="ru-RU" sz="1200"/>
        </a:p>
      </dgm:t>
    </dgm:pt>
    <dgm:pt modelId="{BE4E13A5-6B84-4302-AFF4-189A7DDB7303}" type="sibTrans" cxnId="{D0B20B5B-A7D4-4562-8D71-D236A8DB19D2}">
      <dgm:prSet/>
      <dgm:spPr/>
      <dgm:t>
        <a:bodyPr/>
        <a:lstStyle/>
        <a:p>
          <a:endParaRPr lang="ru-RU" sz="1200"/>
        </a:p>
      </dgm:t>
    </dgm:pt>
    <dgm:pt modelId="{3F13E550-AD28-42BE-B8EA-77767450E801}">
      <dgm:prSet phldrT="[Текст]" custT="1"/>
      <dgm:spPr/>
      <dgm:t>
        <a:bodyPr/>
        <a:lstStyle/>
        <a:p>
          <a:r>
            <a:rPr lang="ru-RU" sz="2000" b="0" dirty="0" smtClean="0"/>
            <a:t>Исследовательский кряж (западный) </a:t>
          </a:r>
          <a:endParaRPr lang="ru-RU" sz="2000" b="0" dirty="0"/>
        </a:p>
      </dgm:t>
    </dgm:pt>
    <dgm:pt modelId="{097A185E-117A-4092-B2FE-B518337D52E0}" type="parTrans" cxnId="{5DD769CE-0B4A-4F27-A381-0102F737A9ED}">
      <dgm:prSet/>
      <dgm:spPr/>
      <dgm:t>
        <a:bodyPr/>
        <a:lstStyle/>
        <a:p>
          <a:endParaRPr lang="ru-RU" sz="1200"/>
        </a:p>
      </dgm:t>
    </dgm:pt>
    <dgm:pt modelId="{4B83B701-D22F-48CA-AE13-22478234011B}" type="sibTrans" cxnId="{5DD769CE-0B4A-4F27-A381-0102F737A9ED}">
      <dgm:prSet/>
      <dgm:spPr/>
      <dgm:t>
        <a:bodyPr/>
        <a:lstStyle/>
        <a:p>
          <a:endParaRPr lang="ru-RU" sz="1200"/>
        </a:p>
      </dgm:t>
    </dgm:pt>
    <dgm:pt modelId="{51151C3B-F0B5-44E3-8065-701B7A32EE71}">
      <dgm:prSet phldrT="[Текст]" custT="1"/>
      <dgm:spPr/>
      <dgm:t>
        <a:bodyPr/>
        <a:lstStyle/>
        <a:p>
          <a:r>
            <a:rPr lang="ru-RU" sz="1800" b="0" dirty="0" err="1" smtClean="0"/>
            <a:t>Народо-Итьинский</a:t>
          </a:r>
          <a:r>
            <a:rPr lang="ru-RU" sz="1800" b="0" dirty="0" smtClean="0"/>
            <a:t> кряж(восточный)</a:t>
          </a:r>
          <a:endParaRPr lang="ru-RU" sz="1800" b="0" dirty="0"/>
        </a:p>
      </dgm:t>
    </dgm:pt>
    <dgm:pt modelId="{71B8A283-AFCB-4BD3-81FB-9875D88A88FA}" type="parTrans" cxnId="{9B8F6403-20AF-4037-B5D8-207CDAF4741E}">
      <dgm:prSet/>
      <dgm:spPr/>
      <dgm:t>
        <a:bodyPr/>
        <a:lstStyle/>
        <a:p>
          <a:endParaRPr lang="ru-RU" sz="1200"/>
        </a:p>
      </dgm:t>
    </dgm:pt>
    <dgm:pt modelId="{DAA2894B-56DC-4781-B2D4-0BB17DE8D476}" type="sibTrans" cxnId="{9B8F6403-20AF-4037-B5D8-207CDAF4741E}">
      <dgm:prSet/>
      <dgm:spPr/>
      <dgm:t>
        <a:bodyPr/>
        <a:lstStyle/>
        <a:p>
          <a:endParaRPr lang="ru-RU" sz="1200"/>
        </a:p>
      </dgm:t>
    </dgm:pt>
    <dgm:pt modelId="{2AE07D52-C89A-4F20-A4FA-E1F183DC3DF9}" type="pres">
      <dgm:prSet presAssocID="{7446563C-B0DB-4E72-B0D4-4A61C46E6B79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22EEF1D-95F0-41E4-86F8-8FEE7B1D27D9}" type="pres">
      <dgm:prSet presAssocID="{A7312E52-750C-4718-9F3E-DDD367421424}" presName="hierRoot1" presStyleCnt="0"/>
      <dgm:spPr/>
      <dgm:t>
        <a:bodyPr/>
        <a:lstStyle/>
        <a:p>
          <a:endParaRPr lang="ru-RU"/>
        </a:p>
      </dgm:t>
    </dgm:pt>
    <dgm:pt modelId="{4467583C-7B9F-4404-9397-E8F70788E515}" type="pres">
      <dgm:prSet presAssocID="{A7312E52-750C-4718-9F3E-DDD367421424}" presName="composite" presStyleCnt="0"/>
      <dgm:spPr/>
      <dgm:t>
        <a:bodyPr/>
        <a:lstStyle/>
        <a:p>
          <a:endParaRPr lang="ru-RU"/>
        </a:p>
      </dgm:t>
    </dgm:pt>
    <dgm:pt modelId="{7DE62782-4053-4715-A02B-C6B9AE150B80}" type="pres">
      <dgm:prSet presAssocID="{A7312E52-750C-4718-9F3E-DDD367421424}" presName="background" presStyleLbl="node0" presStyleIdx="0" presStyleCnt="1"/>
      <dgm:spPr/>
      <dgm:t>
        <a:bodyPr/>
        <a:lstStyle/>
        <a:p>
          <a:endParaRPr lang="ru-RU"/>
        </a:p>
      </dgm:t>
    </dgm:pt>
    <dgm:pt modelId="{A62C7A05-17C8-433F-A4FE-E2B2EFC4E40E}" type="pres">
      <dgm:prSet presAssocID="{A7312E52-750C-4718-9F3E-DDD367421424}" presName="text" presStyleLbl="fgAcc0" presStyleIdx="0" presStyleCnt="1" custScaleX="16625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7E6FC67-8F13-4D14-86A4-CB72D5422C11}" type="pres">
      <dgm:prSet presAssocID="{A7312E52-750C-4718-9F3E-DDD367421424}" presName="hierChild2" presStyleCnt="0"/>
      <dgm:spPr/>
      <dgm:t>
        <a:bodyPr/>
        <a:lstStyle/>
        <a:p>
          <a:endParaRPr lang="ru-RU"/>
        </a:p>
      </dgm:t>
    </dgm:pt>
    <dgm:pt modelId="{2FC5282B-A48F-4AF8-BA96-7F6600957D33}" type="pres">
      <dgm:prSet presAssocID="{097A185E-117A-4092-B2FE-B518337D52E0}" presName="Name10" presStyleLbl="parChTrans1D2" presStyleIdx="0" presStyleCnt="2"/>
      <dgm:spPr/>
      <dgm:t>
        <a:bodyPr/>
        <a:lstStyle/>
        <a:p>
          <a:endParaRPr lang="ru-RU"/>
        </a:p>
      </dgm:t>
    </dgm:pt>
    <dgm:pt modelId="{7243B246-23FD-4C1F-A9A8-4FD04EFD6AFB}" type="pres">
      <dgm:prSet presAssocID="{3F13E550-AD28-42BE-B8EA-77767450E801}" presName="hierRoot2" presStyleCnt="0"/>
      <dgm:spPr/>
      <dgm:t>
        <a:bodyPr/>
        <a:lstStyle/>
        <a:p>
          <a:endParaRPr lang="ru-RU"/>
        </a:p>
      </dgm:t>
    </dgm:pt>
    <dgm:pt modelId="{D8718830-4B0F-4D0C-83EC-3E8C962DE56E}" type="pres">
      <dgm:prSet presAssocID="{3F13E550-AD28-42BE-B8EA-77767450E801}" presName="composite2" presStyleCnt="0"/>
      <dgm:spPr/>
      <dgm:t>
        <a:bodyPr/>
        <a:lstStyle/>
        <a:p>
          <a:endParaRPr lang="ru-RU"/>
        </a:p>
      </dgm:t>
    </dgm:pt>
    <dgm:pt modelId="{294FC277-AB64-4390-BE3A-834462A9EDC7}" type="pres">
      <dgm:prSet presAssocID="{3F13E550-AD28-42BE-B8EA-77767450E801}" presName="background2" presStyleLbl="node2" presStyleIdx="0" presStyleCnt="2"/>
      <dgm:spPr/>
      <dgm:t>
        <a:bodyPr/>
        <a:lstStyle/>
        <a:p>
          <a:endParaRPr lang="ru-RU"/>
        </a:p>
      </dgm:t>
    </dgm:pt>
    <dgm:pt modelId="{91B5B1E3-8B6F-4B6D-BBA6-88886EE75233}" type="pres">
      <dgm:prSet presAssocID="{3F13E550-AD28-42BE-B8EA-77767450E801}" presName="text2" presStyleLbl="fgAcc2" presStyleIdx="0" presStyleCnt="2" custScaleX="130973" custScaleY="8346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2FB1FFF-677D-464D-89EE-BEE3C1C4415A}" type="pres">
      <dgm:prSet presAssocID="{3F13E550-AD28-42BE-B8EA-77767450E801}" presName="hierChild3" presStyleCnt="0"/>
      <dgm:spPr/>
      <dgm:t>
        <a:bodyPr/>
        <a:lstStyle/>
        <a:p>
          <a:endParaRPr lang="ru-RU"/>
        </a:p>
      </dgm:t>
    </dgm:pt>
    <dgm:pt modelId="{D1DBBCFE-CAA1-41BE-A65D-A42B43883D11}" type="pres">
      <dgm:prSet presAssocID="{71B8A283-AFCB-4BD3-81FB-9875D88A88FA}" presName="Name10" presStyleLbl="parChTrans1D2" presStyleIdx="1" presStyleCnt="2"/>
      <dgm:spPr/>
      <dgm:t>
        <a:bodyPr/>
        <a:lstStyle/>
        <a:p>
          <a:endParaRPr lang="ru-RU"/>
        </a:p>
      </dgm:t>
    </dgm:pt>
    <dgm:pt modelId="{A56DA8F7-5F6F-455A-9A57-9DCBB1CCDF65}" type="pres">
      <dgm:prSet presAssocID="{51151C3B-F0B5-44E3-8065-701B7A32EE71}" presName="hierRoot2" presStyleCnt="0"/>
      <dgm:spPr/>
      <dgm:t>
        <a:bodyPr/>
        <a:lstStyle/>
        <a:p>
          <a:endParaRPr lang="ru-RU"/>
        </a:p>
      </dgm:t>
    </dgm:pt>
    <dgm:pt modelId="{AD188FDA-5BC0-4DF9-AD45-139173918F7B}" type="pres">
      <dgm:prSet presAssocID="{51151C3B-F0B5-44E3-8065-701B7A32EE71}" presName="composite2" presStyleCnt="0"/>
      <dgm:spPr/>
      <dgm:t>
        <a:bodyPr/>
        <a:lstStyle/>
        <a:p>
          <a:endParaRPr lang="ru-RU"/>
        </a:p>
      </dgm:t>
    </dgm:pt>
    <dgm:pt modelId="{BA9D0D36-C784-4DA8-AB85-EB0471A1F2E3}" type="pres">
      <dgm:prSet presAssocID="{51151C3B-F0B5-44E3-8065-701B7A32EE71}" presName="background2" presStyleLbl="node2" presStyleIdx="1" presStyleCnt="2"/>
      <dgm:spPr/>
      <dgm:t>
        <a:bodyPr/>
        <a:lstStyle/>
        <a:p>
          <a:endParaRPr lang="ru-RU"/>
        </a:p>
      </dgm:t>
    </dgm:pt>
    <dgm:pt modelId="{269C69D9-4858-42CC-89BA-1EC3EED46C00}" type="pres">
      <dgm:prSet presAssocID="{51151C3B-F0B5-44E3-8065-701B7A32EE71}" presName="text2" presStyleLbl="fgAcc2" presStyleIdx="1" presStyleCnt="2" custScaleX="129353" custScaleY="7863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C3463F0-D393-4198-ABDC-FFD8FD404FF1}" type="pres">
      <dgm:prSet presAssocID="{51151C3B-F0B5-44E3-8065-701B7A32EE71}" presName="hierChild3" presStyleCnt="0"/>
      <dgm:spPr/>
      <dgm:t>
        <a:bodyPr/>
        <a:lstStyle/>
        <a:p>
          <a:endParaRPr lang="ru-RU"/>
        </a:p>
      </dgm:t>
    </dgm:pt>
  </dgm:ptLst>
  <dgm:cxnLst>
    <dgm:cxn modelId="{9B8F6403-20AF-4037-B5D8-207CDAF4741E}" srcId="{A7312E52-750C-4718-9F3E-DDD367421424}" destId="{51151C3B-F0B5-44E3-8065-701B7A32EE71}" srcOrd="1" destOrd="0" parTransId="{71B8A283-AFCB-4BD3-81FB-9875D88A88FA}" sibTransId="{DAA2894B-56DC-4781-B2D4-0BB17DE8D476}"/>
    <dgm:cxn modelId="{D0B20B5B-A7D4-4562-8D71-D236A8DB19D2}" srcId="{7446563C-B0DB-4E72-B0D4-4A61C46E6B79}" destId="{A7312E52-750C-4718-9F3E-DDD367421424}" srcOrd="0" destOrd="0" parTransId="{38A5123E-8142-4F39-8E59-68D9070EBB45}" sibTransId="{BE4E13A5-6B84-4302-AFF4-189A7DDB7303}"/>
    <dgm:cxn modelId="{9DBAE0B9-09C8-426D-9434-56B042E0F886}" type="presOf" srcId="{097A185E-117A-4092-B2FE-B518337D52E0}" destId="{2FC5282B-A48F-4AF8-BA96-7F6600957D33}" srcOrd="0" destOrd="0" presId="urn:microsoft.com/office/officeart/2005/8/layout/hierarchy1"/>
    <dgm:cxn modelId="{AFFB0C4A-21A8-453D-B2B3-BF164442C1BF}" type="presOf" srcId="{7446563C-B0DB-4E72-B0D4-4A61C46E6B79}" destId="{2AE07D52-C89A-4F20-A4FA-E1F183DC3DF9}" srcOrd="0" destOrd="0" presId="urn:microsoft.com/office/officeart/2005/8/layout/hierarchy1"/>
    <dgm:cxn modelId="{AC597A15-66F4-47D3-9D3A-AFD388253675}" type="presOf" srcId="{A7312E52-750C-4718-9F3E-DDD367421424}" destId="{A62C7A05-17C8-433F-A4FE-E2B2EFC4E40E}" srcOrd="0" destOrd="0" presId="urn:microsoft.com/office/officeart/2005/8/layout/hierarchy1"/>
    <dgm:cxn modelId="{A0E01731-A6F3-48B3-954E-296BA9F6324D}" type="presOf" srcId="{51151C3B-F0B5-44E3-8065-701B7A32EE71}" destId="{269C69D9-4858-42CC-89BA-1EC3EED46C00}" srcOrd="0" destOrd="0" presId="urn:microsoft.com/office/officeart/2005/8/layout/hierarchy1"/>
    <dgm:cxn modelId="{F4316E3D-D3C7-4A03-A73B-8F6F8014C6B1}" type="presOf" srcId="{71B8A283-AFCB-4BD3-81FB-9875D88A88FA}" destId="{D1DBBCFE-CAA1-41BE-A65D-A42B43883D11}" srcOrd="0" destOrd="0" presId="urn:microsoft.com/office/officeart/2005/8/layout/hierarchy1"/>
    <dgm:cxn modelId="{D58A8A2B-AA58-4FD9-BB63-60DF4E5D326B}" type="presOf" srcId="{3F13E550-AD28-42BE-B8EA-77767450E801}" destId="{91B5B1E3-8B6F-4B6D-BBA6-88886EE75233}" srcOrd="0" destOrd="0" presId="urn:microsoft.com/office/officeart/2005/8/layout/hierarchy1"/>
    <dgm:cxn modelId="{5DD769CE-0B4A-4F27-A381-0102F737A9ED}" srcId="{A7312E52-750C-4718-9F3E-DDD367421424}" destId="{3F13E550-AD28-42BE-B8EA-77767450E801}" srcOrd="0" destOrd="0" parTransId="{097A185E-117A-4092-B2FE-B518337D52E0}" sibTransId="{4B83B701-D22F-48CA-AE13-22478234011B}"/>
    <dgm:cxn modelId="{F3059899-331A-4D6C-85D7-6231FA222B7B}" type="presParOf" srcId="{2AE07D52-C89A-4F20-A4FA-E1F183DC3DF9}" destId="{322EEF1D-95F0-41E4-86F8-8FEE7B1D27D9}" srcOrd="0" destOrd="0" presId="urn:microsoft.com/office/officeart/2005/8/layout/hierarchy1"/>
    <dgm:cxn modelId="{4FE2B28C-74D2-4DD3-BFD7-239AF0978296}" type="presParOf" srcId="{322EEF1D-95F0-41E4-86F8-8FEE7B1D27D9}" destId="{4467583C-7B9F-4404-9397-E8F70788E515}" srcOrd="0" destOrd="0" presId="urn:microsoft.com/office/officeart/2005/8/layout/hierarchy1"/>
    <dgm:cxn modelId="{AE2572FB-BF91-4043-8119-E9696AA5CDDE}" type="presParOf" srcId="{4467583C-7B9F-4404-9397-E8F70788E515}" destId="{7DE62782-4053-4715-A02B-C6B9AE150B80}" srcOrd="0" destOrd="0" presId="urn:microsoft.com/office/officeart/2005/8/layout/hierarchy1"/>
    <dgm:cxn modelId="{2CC23848-96C3-4933-9FC5-7B6AABEBCFAF}" type="presParOf" srcId="{4467583C-7B9F-4404-9397-E8F70788E515}" destId="{A62C7A05-17C8-433F-A4FE-E2B2EFC4E40E}" srcOrd="1" destOrd="0" presId="urn:microsoft.com/office/officeart/2005/8/layout/hierarchy1"/>
    <dgm:cxn modelId="{CA189CF1-87CE-4DA3-B6CF-845AC048CC77}" type="presParOf" srcId="{322EEF1D-95F0-41E4-86F8-8FEE7B1D27D9}" destId="{67E6FC67-8F13-4D14-86A4-CB72D5422C11}" srcOrd="1" destOrd="0" presId="urn:microsoft.com/office/officeart/2005/8/layout/hierarchy1"/>
    <dgm:cxn modelId="{09003921-E106-4A24-BB38-BCB01075D8B2}" type="presParOf" srcId="{67E6FC67-8F13-4D14-86A4-CB72D5422C11}" destId="{2FC5282B-A48F-4AF8-BA96-7F6600957D33}" srcOrd="0" destOrd="0" presId="urn:microsoft.com/office/officeart/2005/8/layout/hierarchy1"/>
    <dgm:cxn modelId="{217C6838-A145-4DE4-9EC7-8E1460FBF844}" type="presParOf" srcId="{67E6FC67-8F13-4D14-86A4-CB72D5422C11}" destId="{7243B246-23FD-4C1F-A9A8-4FD04EFD6AFB}" srcOrd="1" destOrd="0" presId="urn:microsoft.com/office/officeart/2005/8/layout/hierarchy1"/>
    <dgm:cxn modelId="{8726B41C-6B4F-44B7-88F5-413A0A759C46}" type="presParOf" srcId="{7243B246-23FD-4C1F-A9A8-4FD04EFD6AFB}" destId="{D8718830-4B0F-4D0C-83EC-3E8C962DE56E}" srcOrd="0" destOrd="0" presId="urn:microsoft.com/office/officeart/2005/8/layout/hierarchy1"/>
    <dgm:cxn modelId="{D20C3667-E6AA-495F-B95C-1884EE7EB7FB}" type="presParOf" srcId="{D8718830-4B0F-4D0C-83EC-3E8C962DE56E}" destId="{294FC277-AB64-4390-BE3A-834462A9EDC7}" srcOrd="0" destOrd="0" presId="urn:microsoft.com/office/officeart/2005/8/layout/hierarchy1"/>
    <dgm:cxn modelId="{770A5963-5C54-45D1-BA31-81C0E24E2E4D}" type="presParOf" srcId="{D8718830-4B0F-4D0C-83EC-3E8C962DE56E}" destId="{91B5B1E3-8B6F-4B6D-BBA6-88886EE75233}" srcOrd="1" destOrd="0" presId="urn:microsoft.com/office/officeart/2005/8/layout/hierarchy1"/>
    <dgm:cxn modelId="{1668AA83-8674-4691-82FF-D58EC35E530B}" type="presParOf" srcId="{7243B246-23FD-4C1F-A9A8-4FD04EFD6AFB}" destId="{D2FB1FFF-677D-464D-89EE-BEE3C1C4415A}" srcOrd="1" destOrd="0" presId="urn:microsoft.com/office/officeart/2005/8/layout/hierarchy1"/>
    <dgm:cxn modelId="{3E93A8DF-CA2A-4733-8E5C-62B2FA539B93}" type="presParOf" srcId="{67E6FC67-8F13-4D14-86A4-CB72D5422C11}" destId="{D1DBBCFE-CAA1-41BE-A65D-A42B43883D11}" srcOrd="2" destOrd="0" presId="urn:microsoft.com/office/officeart/2005/8/layout/hierarchy1"/>
    <dgm:cxn modelId="{824AC1B2-C755-4093-BEAF-D0FBF482C79A}" type="presParOf" srcId="{67E6FC67-8F13-4D14-86A4-CB72D5422C11}" destId="{A56DA8F7-5F6F-455A-9A57-9DCBB1CCDF65}" srcOrd="3" destOrd="0" presId="urn:microsoft.com/office/officeart/2005/8/layout/hierarchy1"/>
    <dgm:cxn modelId="{E86D7C99-974C-454A-A45E-CD1A16DD0841}" type="presParOf" srcId="{A56DA8F7-5F6F-455A-9A57-9DCBB1CCDF65}" destId="{AD188FDA-5BC0-4DF9-AD45-139173918F7B}" srcOrd="0" destOrd="0" presId="urn:microsoft.com/office/officeart/2005/8/layout/hierarchy1"/>
    <dgm:cxn modelId="{310F4886-0C52-4998-920D-82A6F59F2C98}" type="presParOf" srcId="{AD188FDA-5BC0-4DF9-AD45-139173918F7B}" destId="{BA9D0D36-C784-4DA8-AB85-EB0471A1F2E3}" srcOrd="0" destOrd="0" presId="urn:microsoft.com/office/officeart/2005/8/layout/hierarchy1"/>
    <dgm:cxn modelId="{FA471EE7-1A42-43D3-B8B0-E75C09936454}" type="presParOf" srcId="{AD188FDA-5BC0-4DF9-AD45-139173918F7B}" destId="{269C69D9-4858-42CC-89BA-1EC3EED46C00}" srcOrd="1" destOrd="0" presId="urn:microsoft.com/office/officeart/2005/8/layout/hierarchy1"/>
    <dgm:cxn modelId="{46FDA599-DD7B-4301-A7E1-1E2DCEA68CB8}" type="presParOf" srcId="{A56DA8F7-5F6F-455A-9A57-9DCBB1CCDF65}" destId="{1C3463F0-D393-4198-ABDC-FFD8FD404FF1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CD34E76-F9CA-4FDF-974D-7B8E0BC1C304}">
      <dsp:nvSpPr>
        <dsp:cNvPr id="0" name=""/>
        <dsp:cNvSpPr/>
      </dsp:nvSpPr>
      <dsp:spPr>
        <a:xfrm>
          <a:off x="6548936" y="3283440"/>
          <a:ext cx="91440" cy="50028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6438"/>
              </a:lnTo>
              <a:lnTo>
                <a:pt x="58139" y="286438"/>
              </a:lnTo>
              <a:lnTo>
                <a:pt x="58139" y="500288"/>
              </a:lnTo>
            </a:path>
          </a:pathLst>
        </a:custGeom>
        <a:noFill/>
        <a:ln w="25400" cap="flat" cmpd="sng" algn="ctr">
          <a:solidFill>
            <a:schemeClr val="accent5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59B751-D125-4770-82DE-DD0B2573ECC5}">
      <dsp:nvSpPr>
        <dsp:cNvPr id="0" name=""/>
        <dsp:cNvSpPr/>
      </dsp:nvSpPr>
      <dsp:spPr>
        <a:xfrm>
          <a:off x="4445338" y="1469484"/>
          <a:ext cx="2149317" cy="6713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57517"/>
              </a:lnTo>
              <a:lnTo>
                <a:pt x="2149317" y="457517"/>
              </a:lnTo>
              <a:lnTo>
                <a:pt x="2149317" y="671368"/>
              </a:lnTo>
            </a:path>
          </a:pathLst>
        </a:custGeom>
        <a:noFill/>
        <a:ln w="25400" cap="flat" cmpd="sng" algn="ctr">
          <a:solidFill>
            <a:schemeClr val="accent5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47747F-F6EB-4CC0-91F5-C3ECA6F1303E}">
      <dsp:nvSpPr>
        <dsp:cNvPr id="0" name=""/>
        <dsp:cNvSpPr/>
      </dsp:nvSpPr>
      <dsp:spPr>
        <a:xfrm>
          <a:off x="2067160" y="3283440"/>
          <a:ext cx="91440" cy="50028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6438"/>
              </a:lnTo>
              <a:lnTo>
                <a:pt x="74459" y="286438"/>
              </a:lnTo>
              <a:lnTo>
                <a:pt x="74459" y="500288"/>
              </a:lnTo>
            </a:path>
          </a:pathLst>
        </a:custGeom>
        <a:noFill/>
        <a:ln w="25400" cap="flat" cmpd="sng" algn="ctr">
          <a:solidFill>
            <a:schemeClr val="accent5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BDD2BE-F8F7-45D9-A6AF-6DBDE6D6D537}">
      <dsp:nvSpPr>
        <dsp:cNvPr id="0" name=""/>
        <dsp:cNvSpPr/>
      </dsp:nvSpPr>
      <dsp:spPr>
        <a:xfrm>
          <a:off x="2112880" y="1469484"/>
          <a:ext cx="2332457" cy="671368"/>
        </a:xfrm>
        <a:custGeom>
          <a:avLst/>
          <a:gdLst/>
          <a:ahLst/>
          <a:cxnLst/>
          <a:rect l="0" t="0" r="0" b="0"/>
          <a:pathLst>
            <a:path>
              <a:moveTo>
                <a:pt x="2332457" y="0"/>
              </a:moveTo>
              <a:lnTo>
                <a:pt x="2332457" y="457517"/>
              </a:lnTo>
              <a:lnTo>
                <a:pt x="0" y="457517"/>
              </a:lnTo>
              <a:lnTo>
                <a:pt x="0" y="671368"/>
              </a:lnTo>
            </a:path>
          </a:pathLst>
        </a:custGeom>
        <a:noFill/>
        <a:ln w="25400" cap="flat" cmpd="sng" algn="ctr">
          <a:solidFill>
            <a:schemeClr val="accent5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1A534B-F516-45DD-9F84-201A8E9F96D3}">
      <dsp:nvSpPr>
        <dsp:cNvPr id="0" name=""/>
        <dsp:cNvSpPr/>
      </dsp:nvSpPr>
      <dsp:spPr>
        <a:xfrm>
          <a:off x="3097492" y="3631"/>
          <a:ext cx="2695691" cy="146585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shade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shade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shade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8D1B5AEA-4CAA-4CB7-B01D-BA28CD02C3F4}">
      <dsp:nvSpPr>
        <dsp:cNvPr id="0" name=""/>
        <dsp:cNvSpPr/>
      </dsp:nvSpPr>
      <dsp:spPr>
        <a:xfrm>
          <a:off x="3353984" y="247298"/>
          <a:ext cx="2695691" cy="146585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Версии происхождения названия</a:t>
          </a:r>
          <a:endParaRPr lang="ru-RU" sz="2400" kern="1200" dirty="0"/>
        </a:p>
      </dsp:txBody>
      <dsp:txXfrm>
        <a:off x="3353984" y="247298"/>
        <a:ext cx="2695691" cy="1465852"/>
      </dsp:txXfrm>
    </dsp:sp>
    <dsp:sp modelId="{E2170936-77A4-42E8-94BF-40DE9ACC2D8B}">
      <dsp:nvSpPr>
        <dsp:cNvPr id="0" name=""/>
        <dsp:cNvSpPr/>
      </dsp:nvSpPr>
      <dsp:spPr>
        <a:xfrm>
          <a:off x="958666" y="2140852"/>
          <a:ext cx="2308429" cy="114258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shade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shade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shade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E22C3719-00DE-4812-88E9-3A9A8517371E}">
      <dsp:nvSpPr>
        <dsp:cNvPr id="0" name=""/>
        <dsp:cNvSpPr/>
      </dsp:nvSpPr>
      <dsp:spPr>
        <a:xfrm>
          <a:off x="1215158" y="2384520"/>
          <a:ext cx="2308429" cy="114258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Тюркская</a:t>
          </a:r>
          <a:endParaRPr lang="ru-RU" sz="3200" kern="1200" dirty="0"/>
        </a:p>
      </dsp:txBody>
      <dsp:txXfrm>
        <a:off x="1215158" y="2384520"/>
        <a:ext cx="2308429" cy="1142588"/>
      </dsp:txXfrm>
    </dsp:sp>
    <dsp:sp modelId="{02101E1C-9C01-4728-A5D3-07ACEC9D3480}">
      <dsp:nvSpPr>
        <dsp:cNvPr id="0" name=""/>
        <dsp:cNvSpPr/>
      </dsp:nvSpPr>
      <dsp:spPr>
        <a:xfrm>
          <a:off x="104350" y="3783729"/>
          <a:ext cx="4074540" cy="175112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tint val="99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tint val="99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tint val="99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D5C77FDB-61EF-4FA4-91E8-B98CA5A0AAAE}">
      <dsp:nvSpPr>
        <dsp:cNvPr id="0" name=""/>
        <dsp:cNvSpPr/>
      </dsp:nvSpPr>
      <dsp:spPr>
        <a:xfrm>
          <a:off x="360843" y="4027396"/>
          <a:ext cx="4074540" cy="175112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«</a:t>
          </a:r>
          <a:r>
            <a:rPr lang="ru-RU" sz="2400" kern="1200" dirty="0" err="1" smtClean="0"/>
            <a:t>Уралтау</a:t>
          </a:r>
          <a:r>
            <a:rPr lang="ru-RU" sz="2400" kern="1200" dirty="0" smtClean="0"/>
            <a:t>»- опоясывающаяся гора. Название «Пояс» можно считать удачной калькой с тюркского названия Урал.</a:t>
          </a:r>
          <a:endParaRPr lang="ru-RU" sz="2400" kern="1200" dirty="0"/>
        </a:p>
      </dsp:txBody>
      <dsp:txXfrm>
        <a:off x="360843" y="4027396"/>
        <a:ext cx="4074540" cy="1751122"/>
      </dsp:txXfrm>
    </dsp:sp>
    <dsp:sp modelId="{457C8A54-399A-4677-A4E8-34794B8E024B}">
      <dsp:nvSpPr>
        <dsp:cNvPr id="0" name=""/>
        <dsp:cNvSpPr/>
      </dsp:nvSpPr>
      <dsp:spPr>
        <a:xfrm>
          <a:off x="5257301" y="2140852"/>
          <a:ext cx="2674708" cy="114258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shade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shade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shade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2C1FE341-5EC4-4597-A037-12E4F900875A}">
      <dsp:nvSpPr>
        <dsp:cNvPr id="0" name=""/>
        <dsp:cNvSpPr/>
      </dsp:nvSpPr>
      <dsp:spPr>
        <a:xfrm>
          <a:off x="5513794" y="2384520"/>
          <a:ext cx="2674708" cy="114258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Финно-угорская (мансийская)</a:t>
          </a:r>
          <a:endParaRPr lang="ru-RU" sz="2800" kern="1200" dirty="0"/>
        </a:p>
      </dsp:txBody>
      <dsp:txXfrm>
        <a:off x="5513794" y="2384520"/>
        <a:ext cx="2674708" cy="1142588"/>
      </dsp:txXfrm>
    </dsp:sp>
    <dsp:sp modelId="{B6D9789F-E75C-4755-BA87-15FB59301A52}">
      <dsp:nvSpPr>
        <dsp:cNvPr id="0" name=""/>
        <dsp:cNvSpPr/>
      </dsp:nvSpPr>
      <dsp:spPr>
        <a:xfrm>
          <a:off x="4675554" y="3783729"/>
          <a:ext cx="3863041" cy="179866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tint val="99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tint val="99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tint val="99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FB6C0157-0D5F-42C4-BE06-F3A0A1D0477D}">
      <dsp:nvSpPr>
        <dsp:cNvPr id="0" name=""/>
        <dsp:cNvSpPr/>
      </dsp:nvSpPr>
      <dsp:spPr>
        <a:xfrm>
          <a:off x="4932046" y="4027396"/>
          <a:ext cx="3863041" cy="179866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0" kern="1200" dirty="0" smtClean="0"/>
            <a:t>Ковальский  выводил название из </a:t>
          </a:r>
          <a:r>
            <a:rPr lang="ru-RU" sz="2200" b="0" kern="1200" dirty="0" err="1" smtClean="0"/>
            <a:t>манс</a:t>
          </a:r>
          <a:r>
            <a:rPr lang="ru-RU" sz="2200" b="0" kern="1200" dirty="0" smtClean="0"/>
            <a:t>. Ур «гора». Но предположение о тюркском названии Урал более правдоподобна.</a:t>
          </a:r>
          <a:endParaRPr lang="ru-RU" sz="2200" b="0" kern="1200" dirty="0"/>
        </a:p>
      </dsp:txBody>
      <dsp:txXfrm>
        <a:off x="4932046" y="4027396"/>
        <a:ext cx="3863041" cy="179866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1DBBCFE-CAA1-41BE-A65D-A42B43883D11}">
      <dsp:nvSpPr>
        <dsp:cNvPr id="0" name=""/>
        <dsp:cNvSpPr/>
      </dsp:nvSpPr>
      <dsp:spPr>
        <a:xfrm>
          <a:off x="4349749" y="1318315"/>
          <a:ext cx="1587082" cy="6025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0653"/>
              </a:lnTo>
              <a:lnTo>
                <a:pt x="1587082" y="410653"/>
              </a:lnTo>
              <a:lnTo>
                <a:pt x="1587082" y="602598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C5282B-A48F-4AF8-BA96-7F6600957D33}">
      <dsp:nvSpPr>
        <dsp:cNvPr id="0" name=""/>
        <dsp:cNvSpPr/>
      </dsp:nvSpPr>
      <dsp:spPr>
        <a:xfrm>
          <a:off x="2779450" y="1318315"/>
          <a:ext cx="1570299" cy="602598"/>
        </a:xfrm>
        <a:custGeom>
          <a:avLst/>
          <a:gdLst/>
          <a:ahLst/>
          <a:cxnLst/>
          <a:rect l="0" t="0" r="0" b="0"/>
          <a:pathLst>
            <a:path>
              <a:moveTo>
                <a:pt x="1570299" y="0"/>
              </a:moveTo>
              <a:lnTo>
                <a:pt x="1570299" y="410653"/>
              </a:lnTo>
              <a:lnTo>
                <a:pt x="0" y="410653"/>
              </a:lnTo>
              <a:lnTo>
                <a:pt x="0" y="602598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DE62782-4053-4715-A02B-C6B9AE150B80}">
      <dsp:nvSpPr>
        <dsp:cNvPr id="0" name=""/>
        <dsp:cNvSpPr/>
      </dsp:nvSpPr>
      <dsp:spPr>
        <a:xfrm>
          <a:off x="2627410" y="2612"/>
          <a:ext cx="3444676" cy="131570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A62C7A05-17C8-433F-A4FE-E2B2EFC4E40E}">
      <dsp:nvSpPr>
        <dsp:cNvPr id="0" name=""/>
        <dsp:cNvSpPr/>
      </dsp:nvSpPr>
      <dsp:spPr>
        <a:xfrm>
          <a:off x="2857630" y="221320"/>
          <a:ext cx="3444676" cy="131570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0" kern="1200" dirty="0" smtClean="0"/>
            <a:t>Основные водораздельные хребты</a:t>
          </a:r>
          <a:endParaRPr lang="ru-RU" sz="2400" b="0" kern="1200" dirty="0"/>
        </a:p>
      </dsp:txBody>
      <dsp:txXfrm>
        <a:off x="2857630" y="221320"/>
        <a:ext cx="3444676" cy="1315703"/>
      </dsp:txXfrm>
    </dsp:sp>
    <dsp:sp modelId="{294FC277-AB64-4390-BE3A-834462A9EDC7}">
      <dsp:nvSpPr>
        <dsp:cNvPr id="0" name=""/>
        <dsp:cNvSpPr/>
      </dsp:nvSpPr>
      <dsp:spPr>
        <a:xfrm>
          <a:off x="1422587" y="1920914"/>
          <a:ext cx="2713726" cy="109812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91B5B1E3-8B6F-4B6D-BBA6-88886EE75233}">
      <dsp:nvSpPr>
        <dsp:cNvPr id="0" name=""/>
        <dsp:cNvSpPr/>
      </dsp:nvSpPr>
      <dsp:spPr>
        <a:xfrm>
          <a:off x="1652806" y="2139622"/>
          <a:ext cx="2713726" cy="10981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/>
            <a:t>Исследовательский кряж (западный) </a:t>
          </a:r>
          <a:endParaRPr lang="ru-RU" sz="2000" b="0" kern="1200" dirty="0"/>
        </a:p>
      </dsp:txBody>
      <dsp:txXfrm>
        <a:off x="1652806" y="2139622"/>
        <a:ext cx="2713726" cy="1098125"/>
      </dsp:txXfrm>
    </dsp:sp>
    <dsp:sp modelId="{BA9D0D36-C784-4DA8-AB85-EB0471A1F2E3}">
      <dsp:nvSpPr>
        <dsp:cNvPr id="0" name=""/>
        <dsp:cNvSpPr/>
      </dsp:nvSpPr>
      <dsp:spPr>
        <a:xfrm>
          <a:off x="4596751" y="1920914"/>
          <a:ext cx="2680160" cy="103456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269C69D9-4858-42CC-89BA-1EC3EED46C00}">
      <dsp:nvSpPr>
        <dsp:cNvPr id="0" name=""/>
        <dsp:cNvSpPr/>
      </dsp:nvSpPr>
      <dsp:spPr>
        <a:xfrm>
          <a:off x="4826970" y="2139622"/>
          <a:ext cx="2680160" cy="103456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kern="1200" dirty="0" err="1" smtClean="0"/>
            <a:t>Народо-Итьинский</a:t>
          </a:r>
          <a:r>
            <a:rPr lang="ru-RU" sz="1800" b="0" kern="1200" dirty="0" smtClean="0"/>
            <a:t> кряж(восточный)</a:t>
          </a:r>
          <a:endParaRPr lang="ru-RU" sz="1800" b="0" kern="1200" dirty="0"/>
        </a:p>
      </dsp:txBody>
      <dsp:txXfrm>
        <a:off x="4826970" y="2139622"/>
        <a:ext cx="2680160" cy="10345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C917B11-ADA7-404B-ACC5-DC2D56E4C113}" type="datetimeFigureOut">
              <a:rPr lang="ru-RU"/>
              <a:pPr>
                <a:defRPr/>
              </a:pPr>
              <a:t>05.12.2011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FC28ED9-B787-49BE-815B-CB04C91582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DDEF124-4824-4CC3-B343-0B953F9DDBF4}" type="datetimeFigureOut">
              <a:rPr lang="ru-RU"/>
              <a:pPr>
                <a:defRPr/>
              </a:pPr>
              <a:t>05.12.2011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7497CFA-CAB1-403F-A471-C2A6297E82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E857360-F9ED-473F-B18B-09402AC866BA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845F1E-1E21-47A7-9884-8007A696CA8F}" type="datetimeFigureOut">
              <a:rPr lang="ru-RU"/>
              <a:pPr>
                <a:defRPr/>
              </a:pPr>
              <a:t>05.12.2011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6013F-16E2-47EB-BB0E-2092DA2E0D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C73A01-D07F-4E54-A34C-262DA835D585}" type="datetimeFigureOut">
              <a:rPr lang="ru-RU"/>
              <a:pPr>
                <a:defRPr/>
              </a:pPr>
              <a:t>05.12.2011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AA80A-3517-44E9-A8A7-98F6B62CD6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0BD4FF-1D2C-4142-A1B9-91FBFAD2B6E7}" type="datetimeFigureOut">
              <a:rPr lang="ru-RU"/>
              <a:pPr>
                <a:defRPr/>
              </a:pPr>
              <a:t>05.12.2011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FCBFE6-4EA2-45F5-AC4C-5C7DEDA168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4C0F0-EE33-4F7C-B765-2AED6FAA8ABA}" type="datetimeFigureOut">
              <a:rPr lang="ru-RU"/>
              <a:pPr>
                <a:defRPr/>
              </a:pPr>
              <a:t>05.12.2011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995500-44DC-44DB-A59A-2088090CAD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BF0237-4705-4B14-A85D-567C237A3B7A}" type="datetimeFigureOut">
              <a:rPr lang="ru-RU"/>
              <a:pPr>
                <a:defRPr/>
              </a:pPr>
              <a:t>05.12.2011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E3A27C-E9E6-4FAF-9881-36BF1EE815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FFF722-382E-46F4-A184-03CAE8F53614}" type="datetimeFigureOut">
              <a:rPr lang="ru-RU"/>
              <a:pPr>
                <a:defRPr/>
              </a:pPr>
              <a:t>05.12.2011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067253-53B9-4231-A01F-E49C09D901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E0A78-2E0B-45B9-ADD7-276AD5C05297}" type="datetimeFigureOut">
              <a:rPr lang="ru-RU"/>
              <a:pPr>
                <a:defRPr/>
              </a:pPr>
              <a:t>05.12.2011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405055-D872-4933-AA2F-E6870A8323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246CED-B22C-49E4-B603-F282535314EB}" type="datetimeFigureOut">
              <a:rPr lang="ru-RU"/>
              <a:pPr>
                <a:defRPr/>
              </a:pPr>
              <a:t>05.12.2011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89EF14-8AE7-45C4-BF6F-178BAF5C60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0ECB62-23C1-459E-92C2-22B5BA46DC7B}" type="datetimeFigureOut">
              <a:rPr lang="ru-RU"/>
              <a:pPr>
                <a:defRPr/>
              </a:pPr>
              <a:t>05.12.2011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30B754-0DB9-491D-AB69-49F9E63761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A78E0-E285-4165-86CD-6609500468EE}" type="datetimeFigureOut">
              <a:rPr lang="ru-RU"/>
              <a:pPr>
                <a:defRPr/>
              </a:pPr>
              <a:t>05.12.2011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00C895-6AAE-4045-B9D4-FFCB0F6C22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194691-9CCC-4CEF-B5BB-BE0BE85C48E0}" type="datetimeFigureOut">
              <a:rPr lang="ru-RU"/>
              <a:pPr>
                <a:defRPr/>
              </a:pPr>
              <a:t>05.12.2011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892A8E-9CFD-4909-BD96-C567540049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>
                <a:alpha val="32000"/>
              </a:srgbClr>
            </a:gs>
            <a:gs pos="25000">
              <a:srgbClr val="FF6633">
                <a:alpha val="26000"/>
              </a:srgbClr>
            </a:gs>
            <a:gs pos="50000">
              <a:srgbClr val="FFFF00">
                <a:alpha val="60000"/>
              </a:srgbClr>
            </a:gs>
            <a:gs pos="75000">
              <a:srgbClr val="01A78F">
                <a:alpha val="45000"/>
              </a:srgbClr>
            </a:gs>
            <a:gs pos="100000">
              <a:srgbClr val="3366FF">
                <a:alpha val="54000"/>
              </a:srgb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564DF5F-8FF6-4794-B7EF-57C9F05CFACD}" type="datetimeFigureOut">
              <a:rPr lang="ru-RU"/>
              <a:pPr>
                <a:defRPr/>
              </a:pPr>
              <a:t>05.12.2011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7F67163-569A-4616-8CEE-93E93EA410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Microsoft_Office_Excel1.xls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Microsoft_Office_Excel2.xls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>
                <a:alpha val="32000"/>
              </a:srgbClr>
            </a:gs>
            <a:gs pos="25000">
              <a:srgbClr val="FF6633">
                <a:alpha val="26000"/>
              </a:srgbClr>
            </a:gs>
            <a:gs pos="50000">
              <a:srgbClr val="FFFF00">
                <a:alpha val="60000"/>
              </a:srgbClr>
            </a:gs>
            <a:gs pos="75000">
              <a:srgbClr val="01A78F">
                <a:alpha val="45000"/>
              </a:srgbClr>
            </a:gs>
            <a:gs pos="100000">
              <a:srgbClr val="3366FF">
                <a:alpha val="54000"/>
              </a:srgb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276872"/>
            <a:ext cx="8229600" cy="11430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96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Gabriola" pitchFamily="82" charset="0"/>
                <a:cs typeface="Times New Roman" pitchFamily="18" charset="0"/>
              </a:rPr>
              <a:t>Топонимика вершин Приполярного Урала</a:t>
            </a:r>
            <a:endParaRPr lang="ru-RU" sz="9600" dirty="0">
              <a:ln>
                <a:solidFill>
                  <a:srgbClr val="002060"/>
                </a:solidFill>
              </a:ln>
              <a:solidFill>
                <a:srgbClr val="002060"/>
              </a:solidFill>
              <a:latin typeface="Gabriola" pitchFamily="82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7000" t="-4000" r="-1000" b="-3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620713"/>
          <a:ext cx="9144000" cy="6237287"/>
        </p:xfrm>
        <a:graphic>
          <a:graphicData uri="http://schemas.openxmlformats.org/drawingml/2006/table">
            <a:tbl>
              <a:tblPr/>
              <a:tblGrid>
                <a:gridCol w="1320800"/>
                <a:gridCol w="1695450"/>
                <a:gridCol w="1319213"/>
                <a:gridCol w="3162300"/>
                <a:gridCol w="1646237"/>
              </a:tblGrid>
              <a:tr h="5794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Объект</a:t>
                      </a:r>
                    </a:p>
                  </a:txBody>
                  <a:tcPr marL="36733" marR="367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Назвали местные жители</a:t>
                      </a:r>
                    </a:p>
                  </a:txBody>
                  <a:tcPr marL="36733" marR="367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На карте Регули</a:t>
                      </a:r>
                    </a:p>
                  </a:txBody>
                  <a:tcPr marL="36733" marR="367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Названия  в записях  ученых </a:t>
                      </a:r>
                    </a:p>
                  </a:txBody>
                  <a:tcPr marL="36733" marR="367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Ненецкое название</a:t>
                      </a:r>
                    </a:p>
                  </a:txBody>
                  <a:tcPr marL="36733" marR="367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7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Саблинский хребет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6733" marR="367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Главный пик Сабли действительно напоминает острый клинок, взметнувшийся к небесам. </a:t>
                      </a:r>
                    </a:p>
                  </a:txBody>
                  <a:tcPr marL="36733" marR="367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Пунгк Ур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36733" marR="367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По Туркину  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и </a:t>
                      </a:r>
                      <a:r>
                        <a:rPr kumimoji="0" lang="ru-RU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Саблюй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- 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"Остроконечный».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По Гофману</a:t>
                      </a:r>
                      <a:r>
                        <a:rPr kumimoji="0" lang="ru-RU" sz="20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: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Сабля-Из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- "Гора Сабля"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По Б.В. </a:t>
                      </a:r>
                      <a:r>
                        <a:rPr kumimoji="0" lang="ru-RU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Безносов</a:t>
                      </a:r>
                      <a:r>
                        <a:rPr kumimoji="0" lang="ru-RU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приводит легенду коми народа , 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что есть "</a:t>
                      </a:r>
                      <a:r>
                        <a:rPr kumimoji="0" lang="ru-RU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Саблинский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хозяин, строгий, жестокий и недоступный, несущийся по горам в виде крутящегося столба; таким его видят иногда смельчаки, рискнувшие подниматься на Саблю.</a:t>
                      </a:r>
                    </a:p>
                  </a:txBody>
                  <a:tcPr marL="36733" marR="367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Саук-Пай - "Острая гора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»</a:t>
                      </a:r>
                    </a:p>
                  </a:txBody>
                  <a:tcPr marL="36733" marR="3673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286" name="TextBox 4"/>
          <p:cNvSpPr txBox="1">
            <a:spLocks noChangeArrowheads="1"/>
          </p:cNvSpPr>
          <p:nvPr/>
        </p:nvSpPr>
        <p:spPr bwMode="auto">
          <a:xfrm>
            <a:off x="1258888" y="0"/>
            <a:ext cx="7129462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>
                <a:solidFill>
                  <a:srgbClr val="002060"/>
                </a:solidFill>
                <a:latin typeface="Gabriola" pitchFamily="82" charset="0"/>
              </a:rPr>
              <a:t>Вершины Исследовательского кряжа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0"/>
          <a:ext cx="9144000" cy="6880225"/>
        </p:xfrm>
        <a:graphic>
          <a:graphicData uri="http://schemas.openxmlformats.org/drawingml/2006/table">
            <a:tbl>
              <a:tblPr/>
              <a:tblGrid>
                <a:gridCol w="1012825"/>
                <a:gridCol w="2479675"/>
                <a:gridCol w="1800225"/>
                <a:gridCol w="1357313"/>
                <a:gridCol w="1301750"/>
                <a:gridCol w="1192212"/>
              </a:tblGrid>
              <a:tr h="538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Объект</a:t>
                      </a:r>
                    </a:p>
                  </a:txBody>
                  <a:tcPr marL="40646" marR="406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Назвали местные жители</a:t>
                      </a:r>
                    </a:p>
                  </a:txBody>
                  <a:tcPr marL="40646" marR="406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В записях ученых</a:t>
                      </a:r>
                    </a:p>
                  </a:txBody>
                  <a:tcPr marL="40646" marR="406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Ненецкое название</a:t>
                      </a:r>
                    </a:p>
                  </a:txBody>
                  <a:tcPr marL="40646" marR="406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Коми название</a:t>
                      </a:r>
                    </a:p>
                  </a:txBody>
                  <a:tcPr marL="40646" marR="406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Мансийское название</a:t>
                      </a:r>
                    </a:p>
                  </a:txBody>
                  <a:tcPr marL="40646" marR="406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198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Манарага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0646" marR="406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Согласно ведийским преданиям, прапредок людей Ману, спасаясь от потопа, прикрепил свой корабль к рогу огромной рыбы и остановился на отроге горы, которая была названа «Склоном Ману». Форма горы очень необычна и своими «сторожевыми башнями» напоминает медвежью лапу.</a:t>
                      </a:r>
                    </a:p>
                  </a:txBody>
                  <a:tcPr marL="40646" marR="406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По Гофману: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  По этой вершине гора получила своё самоедское имя, которое , значит "Медвежья лапа".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 </a:t>
                      </a:r>
                    </a:p>
                  </a:txBody>
                  <a:tcPr marL="40646" marR="406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«Подобная медвежьей лапе»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0646" marR="406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Сизим-Юра - "Семиголовая"    «похожа на пальцы медвежьей лапы; или как семь голов».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0646" marR="406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Медвежья лапа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0646" marR="4064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t="-6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0"/>
          <a:ext cx="9144000" cy="6904038"/>
        </p:xfrm>
        <a:graphic>
          <a:graphicData uri="http://schemas.openxmlformats.org/drawingml/2006/table">
            <a:tbl>
              <a:tblPr/>
              <a:tblGrid>
                <a:gridCol w="468313"/>
                <a:gridCol w="1366837"/>
                <a:gridCol w="1008063"/>
                <a:gridCol w="2665412"/>
                <a:gridCol w="1295400"/>
                <a:gridCol w="1152525"/>
                <a:gridCol w="1187450"/>
              </a:tblGrid>
              <a:tr h="908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43870" marR="4387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Называли местные жители</a:t>
                      </a:r>
                    </a:p>
                  </a:txBody>
                  <a:tcPr marL="43870" marR="4387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На карте Регули</a:t>
                      </a:r>
                    </a:p>
                  </a:txBody>
                  <a:tcPr marL="43870" marR="4387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В записях ученых</a:t>
                      </a:r>
                    </a:p>
                  </a:txBody>
                  <a:tcPr marL="43870" marR="4387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Ненецкое название</a:t>
                      </a:r>
                    </a:p>
                  </a:txBody>
                  <a:tcPr marL="43870" marR="4387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Коми название</a:t>
                      </a:r>
                    </a:p>
                  </a:txBody>
                  <a:tcPr marL="43870" marR="4387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Мансийское название</a:t>
                      </a:r>
                    </a:p>
                  </a:txBody>
                  <a:tcPr marL="43870" marR="4387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57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Н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Р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Д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Н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я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3870" marR="4387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1)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в честь советского народа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2) Связано с рекой Народа.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3870" marR="4387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г..Норати р.Норати я 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3870" marR="4387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на схеме штейгера </a:t>
                      </a:r>
                      <a:r>
                        <a:rPr kumimoji="0" lang="ru-RU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И.Е. Пономарева 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река Народа называется </a:t>
                      </a:r>
                      <a:r>
                        <a:rPr kumimoji="0" lang="ru-RU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Народыя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в книге </a:t>
                      </a:r>
                      <a:r>
                        <a:rPr kumimoji="0" lang="ru-RU" sz="2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Н.Подревского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- река </a:t>
                      </a:r>
                      <a:r>
                        <a:rPr kumimoji="0" lang="ru-RU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Нарута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недавно </a:t>
                      </a:r>
                      <a:r>
                        <a:rPr kumimoji="0" lang="ru-RU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Е. И. </a:t>
                      </a:r>
                      <a:r>
                        <a:rPr kumimoji="0" lang="ru-RU" sz="2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Ромбандеева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 «Река, собирающая бревна».  </a:t>
                      </a:r>
                    </a:p>
                  </a:txBody>
                  <a:tcPr marL="43870" marR="4387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Река Народа  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3870" marR="4387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Народная, Людная  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3870" marR="4387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Нарота 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3870" marR="4387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/>
              <a:tblGrid>
                <a:gridCol w="1436688"/>
                <a:gridCol w="3495675"/>
                <a:gridCol w="2171700"/>
                <a:gridCol w="2039937"/>
              </a:tblGrid>
              <a:tr h="8572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объект</a:t>
                      </a:r>
                    </a:p>
                  </a:txBody>
                  <a:tcPr marL="58057" marR="580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В записях ученых</a:t>
                      </a:r>
                    </a:p>
                  </a:txBody>
                  <a:tcPr marL="58057" marR="580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Ненецкое название</a:t>
                      </a:r>
                    </a:p>
                  </a:txBody>
                  <a:tcPr marL="58057" marR="580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Коми название</a:t>
                      </a:r>
                    </a:p>
                  </a:txBody>
                  <a:tcPr marL="58057" marR="580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007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Лимбеко-из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8057" marR="580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По Туркину</a:t>
                      </a:r>
                      <a:r>
                        <a:rPr kumimoji="0" lang="ru-RU" sz="2400" b="0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: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лимбя — «орел», лимбяко — уменьшительное к слову лимбя «возможно, данные названия связанны с Лимбеко-собственным именем мужчины, рождение которого совпало с наступлением месяца орел (января).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8057" marR="580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«орел»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8057" marR="580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Из- «камень, гора, хребет»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8057" marR="580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323850" y="333375"/>
            <a:ext cx="8229600" cy="2132013"/>
          </a:xfrm>
          <a:ln>
            <a:solidFill>
              <a:srgbClr val="002060"/>
            </a:solidFill>
          </a:ln>
        </p:spPr>
        <p:txBody>
          <a:bodyPr/>
          <a:lstStyle/>
          <a:p>
            <a:pPr eaLnBrk="1" hangingPunct="1"/>
            <a:r>
              <a:rPr lang="ru-RU" sz="4000" b="1" smtClean="0">
                <a:solidFill>
                  <a:srgbClr val="002060"/>
                </a:solidFill>
                <a:latin typeface="Gabriola" pitchFamily="82" charset="0"/>
              </a:rPr>
              <a:t> Цель:</a:t>
            </a:r>
            <a:r>
              <a:rPr lang="ru-RU" sz="4000" smtClean="0">
                <a:solidFill>
                  <a:srgbClr val="002060"/>
                </a:solidFill>
                <a:latin typeface="Gabriola" pitchFamily="82" charset="0"/>
              </a:rPr>
              <a:t/>
            </a:r>
            <a:br>
              <a:rPr lang="ru-RU" sz="4000" smtClean="0">
                <a:solidFill>
                  <a:srgbClr val="002060"/>
                </a:solidFill>
                <a:latin typeface="Gabriola" pitchFamily="82" charset="0"/>
              </a:rPr>
            </a:br>
            <a:r>
              <a:rPr lang="ru-RU" sz="4000" smtClean="0">
                <a:solidFill>
                  <a:srgbClr val="002060"/>
                </a:solidFill>
                <a:latin typeface="Gabriola" pitchFamily="82" charset="0"/>
              </a:rPr>
              <a:t>Исследовать происхождение и смысловое значение  вершин Приполярного Урала.</a:t>
            </a:r>
            <a:br>
              <a:rPr lang="ru-RU" sz="4000" smtClean="0">
                <a:solidFill>
                  <a:srgbClr val="002060"/>
                </a:solidFill>
                <a:latin typeface="Gabriola" pitchFamily="82" charset="0"/>
              </a:rPr>
            </a:br>
            <a:r>
              <a:rPr lang="ru-RU" sz="4000" smtClean="0">
                <a:solidFill>
                  <a:srgbClr val="002060"/>
                </a:solidFill>
                <a:latin typeface="Gabriola" pitchFamily="82" charset="0"/>
              </a:rPr>
              <a:t>                           </a:t>
            </a:r>
            <a:r>
              <a:rPr lang="ru-RU" sz="4000" b="1" smtClean="0">
                <a:solidFill>
                  <a:srgbClr val="002060"/>
                </a:solidFill>
                <a:latin typeface="Gabriola" pitchFamily="82" charset="0"/>
              </a:rPr>
              <a:t> </a:t>
            </a:r>
            <a:endParaRPr lang="ru-RU" sz="4000" smtClean="0">
              <a:solidFill>
                <a:srgbClr val="002060"/>
              </a:solidFill>
              <a:latin typeface="Gabriola" pitchFamily="82" charset="0"/>
            </a:endParaRPr>
          </a:p>
        </p:txBody>
      </p:sp>
      <p:sp>
        <p:nvSpPr>
          <p:cNvPr id="5123" name="Прямоугольник 2"/>
          <p:cNvSpPr>
            <a:spLocks noChangeArrowheads="1"/>
          </p:cNvSpPr>
          <p:nvPr/>
        </p:nvSpPr>
        <p:spPr bwMode="auto">
          <a:xfrm>
            <a:off x="323850" y="2636838"/>
            <a:ext cx="8208963" cy="3046412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>
                <a:solidFill>
                  <a:srgbClr val="002060"/>
                </a:solidFill>
                <a:latin typeface="Gabriola" pitchFamily="82" charset="0"/>
              </a:rPr>
              <a:t> </a:t>
            </a:r>
            <a:r>
              <a:rPr lang="ru-RU" sz="3200" b="1">
                <a:solidFill>
                  <a:srgbClr val="002060"/>
                </a:solidFill>
                <a:latin typeface="Gabriola" pitchFamily="82" charset="0"/>
              </a:rPr>
              <a:t>Задачи: </a:t>
            </a:r>
            <a:r>
              <a:rPr lang="ru-RU" sz="3200">
                <a:solidFill>
                  <a:srgbClr val="002060"/>
                </a:solidFill>
                <a:latin typeface="Gabriola" pitchFamily="82" charset="0"/>
              </a:rPr>
              <a:t/>
            </a:r>
            <a:br>
              <a:rPr lang="ru-RU" sz="3200">
                <a:solidFill>
                  <a:srgbClr val="002060"/>
                </a:solidFill>
                <a:latin typeface="Gabriola" pitchFamily="82" charset="0"/>
              </a:rPr>
            </a:br>
            <a:r>
              <a:rPr lang="ru-RU" sz="3200">
                <a:solidFill>
                  <a:srgbClr val="002060"/>
                </a:solidFill>
                <a:latin typeface="Gabriola" pitchFamily="82" charset="0"/>
              </a:rPr>
              <a:t>1) Познакомиться с общей характеристикой НП «Югыд-ва», с природой Приполярного Урала</a:t>
            </a:r>
            <a:br>
              <a:rPr lang="ru-RU" sz="3200">
                <a:solidFill>
                  <a:srgbClr val="002060"/>
                </a:solidFill>
                <a:latin typeface="Gabriola" pitchFamily="82" charset="0"/>
              </a:rPr>
            </a:br>
            <a:r>
              <a:rPr lang="ru-RU" sz="3200">
                <a:solidFill>
                  <a:srgbClr val="002060"/>
                </a:solidFill>
                <a:latin typeface="Gabriola" pitchFamily="82" charset="0"/>
              </a:rPr>
              <a:t>2) Систематизировать топонимические названия вершин и проанализировать их смысловое значение. </a:t>
            </a:r>
            <a:br>
              <a:rPr lang="ru-RU" sz="3200">
                <a:solidFill>
                  <a:srgbClr val="002060"/>
                </a:solidFill>
                <a:latin typeface="Gabriola" pitchFamily="82" charset="0"/>
              </a:rPr>
            </a:br>
            <a:endParaRPr lang="ru-RU" sz="3200">
              <a:solidFill>
                <a:srgbClr val="002060"/>
              </a:solidFill>
              <a:latin typeface="Gabriola" pitchFamily="82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/>
              <a:tblGrid>
                <a:gridCol w="2065338"/>
                <a:gridCol w="4424362"/>
                <a:gridCol w="2654300"/>
              </a:tblGrid>
              <a:tr h="1158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объект</a:t>
                      </a:r>
                    </a:p>
                  </a:txBody>
                  <a:tcPr marL="58057" marR="580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В записях ученых</a:t>
                      </a:r>
                    </a:p>
                  </a:txBody>
                  <a:tcPr marL="58057" marR="580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коми название</a:t>
                      </a:r>
                    </a:p>
                  </a:txBody>
                  <a:tcPr marL="58057" marR="580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99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маяк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8057" marR="580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Г. А. Чернов :</a:t>
                      </a:r>
                      <a:r>
                        <a:rPr kumimoji="0" lang="ru-RU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«С Маяка открывается вид на широкие просторы окружающей местности (поэтому охотники и назвали гору «Маяком»)»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8057" marR="580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Ера-Из — «Лосиный Камень» (йора — «лось»).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8057" marR="580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0"/>
          <a:ext cx="9144000" cy="6381750"/>
        </p:xfrm>
        <a:graphic>
          <a:graphicData uri="http://schemas.openxmlformats.org/drawingml/2006/table">
            <a:tbl>
              <a:tblPr/>
              <a:tblGrid>
                <a:gridCol w="3776663"/>
                <a:gridCol w="5367337"/>
              </a:tblGrid>
              <a:tr h="7651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объект</a:t>
                      </a:r>
                    </a:p>
                  </a:txBody>
                  <a:tcPr marL="58057" marR="580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Местные жители</a:t>
                      </a:r>
                    </a:p>
                  </a:txBody>
                  <a:tcPr marL="58057" marR="580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1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Колокольня</a:t>
                      </a:r>
                      <a:endParaRPr kumimoji="0" lang="ru-RU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8057" marR="580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имеет характерную пирамидальную форму. Название дано местными охотниками. Название дано местными охотниками.</a:t>
                      </a:r>
                      <a:endParaRPr kumimoji="0" lang="ru-RU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8057" marR="580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0"/>
          <a:ext cx="9144000" cy="6472238"/>
        </p:xfrm>
        <a:graphic>
          <a:graphicData uri="http://schemas.openxmlformats.org/drawingml/2006/table">
            <a:tbl>
              <a:tblPr/>
              <a:tblGrid>
                <a:gridCol w="1436688"/>
                <a:gridCol w="2039937"/>
                <a:gridCol w="3402013"/>
                <a:gridCol w="2265362"/>
              </a:tblGrid>
              <a:tr h="549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объект</a:t>
                      </a:r>
                    </a:p>
                  </a:txBody>
                  <a:tcPr marL="58057" marR="580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местные</a:t>
                      </a:r>
                    </a:p>
                  </a:txBody>
                  <a:tcPr marL="58057" marR="580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В записях ученых</a:t>
                      </a:r>
                    </a:p>
                  </a:txBody>
                  <a:tcPr marL="58057" marR="580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Ненецкое название</a:t>
                      </a:r>
                    </a:p>
                  </a:txBody>
                  <a:tcPr marL="58057" marR="580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22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Хребет Неприступный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8057" marR="580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У хребта очень крутые склоны, он высок и труднопреодолим. Отсюда и название.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8057" marR="580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В письменных источниках и картах XIX — начала XX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в.  Гору называли </a:t>
                      </a:r>
                      <a:r>
                        <a:rPr kumimoji="0" lang="ru-RU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Пареко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(</a:t>
                      </a:r>
                      <a:r>
                        <a:rPr kumimoji="0" lang="ru-RU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Паре-Ко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). Но название звучит </a:t>
                      </a:r>
                      <a:r>
                        <a:rPr kumimoji="0" lang="ru-RU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Парнэко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, как было записано в экспедиции 1985 г.  </a:t>
                      </a:r>
                      <a:r>
                        <a:rPr kumimoji="0" lang="ru-RU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Ороним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Парнэко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легко отождествляется с картографическим гидронимом </a:t>
                      </a:r>
                      <a:r>
                        <a:rPr kumimoji="0" lang="ru-RU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Парнук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(в местном произношении тоже </a:t>
                      </a:r>
                      <a:r>
                        <a:rPr kumimoji="0" lang="ru-RU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Парнэко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). Неизвестно, что первично — название труднопреодолимого хребта или бурной речки.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8057" marR="580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«</a:t>
                      </a:r>
                      <a:r>
                        <a:rPr kumimoji="0" lang="ru-RU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Ведьмочка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» (</a:t>
                      </a:r>
                      <a:r>
                        <a:rPr kumimoji="0" lang="ru-RU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парнэ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— «ведьма», ко — уменьшительный суффикс).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8057" marR="580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868363"/>
          </a:xfrm>
        </p:spPr>
        <p:txBody>
          <a:bodyPr/>
          <a:lstStyle/>
          <a:p>
            <a:pPr eaLnBrk="1" hangingPunct="1"/>
            <a:r>
              <a:rPr lang="ru-RU" sz="4800" smtClean="0">
                <a:solidFill>
                  <a:srgbClr val="002060"/>
                </a:solidFill>
                <a:latin typeface="Gabriola" pitchFamily="82" charset="0"/>
              </a:rPr>
              <a:t>Вершины Народо-Итьинского кряжа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765175"/>
          <a:ext cx="9144000" cy="6107113"/>
        </p:xfrm>
        <a:graphic>
          <a:graphicData uri="http://schemas.openxmlformats.org/drawingml/2006/table">
            <a:tbl>
              <a:tblPr/>
              <a:tblGrid>
                <a:gridCol w="1174750"/>
                <a:gridCol w="3109913"/>
                <a:gridCol w="1522412"/>
                <a:gridCol w="1668463"/>
                <a:gridCol w="1668462"/>
              </a:tblGrid>
              <a:tr h="6397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объект</a:t>
                      </a:r>
                    </a:p>
                  </a:txBody>
                  <a:tcPr marL="58057" marR="580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В записях ученых</a:t>
                      </a:r>
                    </a:p>
                  </a:txBody>
                  <a:tcPr marL="58057" marR="580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Ненецкое название</a:t>
                      </a:r>
                    </a:p>
                  </a:txBody>
                  <a:tcPr marL="58057" marR="580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Коми название</a:t>
                      </a:r>
                    </a:p>
                  </a:txBody>
                  <a:tcPr marL="58057" marR="580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Мансийское название</a:t>
                      </a:r>
                    </a:p>
                  </a:txBody>
                  <a:tcPr marL="58057" marR="580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67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Пай-Ер (южный)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8057" marR="580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Регули и Юрьев 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приводят другое название южного Пай-Ера — Войкалди, Бой-Халди, но пока не установлено, из какого языка это название и что оно означает. Возможно, оно искажено. Во второй половине текущего столетия на картах вместо названия Пай-Ер стало фигурировать Грубе-Из — по одному из истоков Хулги реке Грубею.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8057" marR="580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«Владыка гор».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8057" marR="580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Грубе-из «Крутой Камень», «Крутая река».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8057" marR="580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Сакв-Талях-Нёр-Ойка — «Хозяин Урала в вершине Ляпина» (река Ляпин по-мансийски Сакв).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8057" marR="580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/>
              <a:tblGrid>
                <a:gridCol w="1547813"/>
                <a:gridCol w="4214812"/>
                <a:gridCol w="3381375"/>
              </a:tblGrid>
              <a:tr h="1108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объект</a:t>
                      </a:r>
                    </a:p>
                  </a:txBody>
                  <a:tcPr marL="58057" marR="580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Назвали местные жители</a:t>
                      </a:r>
                    </a:p>
                  </a:txBody>
                  <a:tcPr marL="58057" marR="580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Коми  название</a:t>
                      </a:r>
                    </a:p>
                  </a:txBody>
                  <a:tcPr marL="58057" marR="580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49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Селэм-Из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8057" marR="580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Жители поселка Саранпауль рассказывают, что это название дано по форме горы. Подобные названия встречаются в оронимии многих народов. Обычно метафора порождается формой или центральным положением горы.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8057" marR="580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сьöлöм — «сердце», из — «камень», «гора», «хребет», то есть «Сердце-Камень».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8057" marR="580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/>
              <a:tblGrid>
                <a:gridCol w="2379663"/>
                <a:gridCol w="3382962"/>
                <a:gridCol w="3381375"/>
              </a:tblGrid>
              <a:tr h="508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объект</a:t>
                      </a:r>
                    </a:p>
                  </a:txBody>
                  <a:tcPr marL="58057" marR="580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Назвали местные  жители</a:t>
                      </a:r>
                    </a:p>
                  </a:txBody>
                  <a:tcPr marL="58057" marR="580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Коми  название</a:t>
                      </a:r>
                    </a:p>
                  </a:txBody>
                  <a:tcPr marL="58057" marR="580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50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Лешак-Манюку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8057" marR="580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Вершина явно получила название за свой мрачный вид (крутые склоны, темный цвет).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8057" marR="580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лешак — «леший», манюку — «каменная гора», т. е. «Камень лешего», «Чертов Камень».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58057" marR="5805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Диаграмма 3"/>
          <p:cNvGraphicFramePr>
            <a:graphicFrameLocks/>
          </p:cNvGraphicFramePr>
          <p:nvPr/>
        </p:nvGraphicFramePr>
        <p:xfrm>
          <a:off x="-50800" y="209550"/>
          <a:ext cx="9245600" cy="6699250"/>
        </p:xfrm>
        <a:graphic>
          <a:graphicData uri="http://schemas.openxmlformats.org/presentationml/2006/ole">
            <p:oleObj spid="_x0000_s1026" r:id="rId3" imgW="9242337" imgH="6700085" progId="Excel.Chart.8">
              <p:embed/>
            </p:oleObj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Диаграмма 2"/>
          <p:cNvGraphicFramePr>
            <a:graphicFrameLocks/>
          </p:cNvGraphicFramePr>
          <p:nvPr/>
        </p:nvGraphicFramePr>
        <p:xfrm>
          <a:off x="-50800" y="-50800"/>
          <a:ext cx="9245600" cy="6959600"/>
        </p:xfrm>
        <a:graphic>
          <a:graphicData uri="http://schemas.openxmlformats.org/presentationml/2006/ole">
            <p:oleObj spid="_x0000_s2050" name="Диаграмма" r:id="rId3" imgW="9248898" imgH="6172200" progId="Excel.Chart.8">
              <p:embed/>
            </p:oleObj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"/>
          <p:cNvSpPr>
            <a:spLocks noChangeArrowheads="1"/>
          </p:cNvSpPr>
          <p:nvPr/>
        </p:nvSpPr>
        <p:spPr bwMode="auto">
          <a:xfrm>
            <a:off x="323850" y="579438"/>
            <a:ext cx="8532813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3200" b="1">
                <a:solidFill>
                  <a:srgbClr val="002060"/>
                </a:solidFill>
                <a:latin typeface="Gabriola" pitchFamily="82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3200" b="1">
                <a:solidFill>
                  <a:srgbClr val="002060"/>
                </a:solidFill>
                <a:latin typeface="Gabriola" pitchFamily="82" charset="0"/>
                <a:cs typeface="Times New Roman" pitchFamily="18" charset="0"/>
              </a:rPr>
              <a:t>Изучение топонимов – изучение истории края, его освоение и развитие. Все это способствует привлечению туритов к данной территории.  Необходимо уже сегодня рассказывать о красоте и привлекательности Приполярного Урала,  проводить экспедиции, фестивали и разного рода мероприятия, изучать и собирать материалы, популяризовать и раскрывать туристический  потенциал этого богатого туристического края.  </a:t>
            </a:r>
          </a:p>
          <a:p>
            <a:pPr algn="just" eaLnBrk="0" hangingPunct="0"/>
            <a:r>
              <a:rPr lang="ru-RU" sz="3200" b="1">
                <a:solidFill>
                  <a:srgbClr val="002060"/>
                </a:solidFill>
                <a:latin typeface="Gabriola" pitchFamily="82" charset="0"/>
                <a:cs typeface="Times New Roman" pitchFamily="18" charset="0"/>
              </a:rPr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72200" y="5877272"/>
            <a:ext cx="2385589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n w="3175">
                  <a:solidFill>
                    <a:srgbClr val="002060"/>
                  </a:solidFill>
                </a:ln>
                <a:solidFill>
                  <a:srgbClr val="002060"/>
                </a:solidFill>
                <a:latin typeface="+mn-lt"/>
                <a:cs typeface="+mn-cs"/>
              </a:rPr>
              <a:t>Спасибо за внимание!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002060"/>
                </a:solidFill>
              </a:rPr>
              <a:t>«Югыд-ва»</a:t>
            </a:r>
          </a:p>
        </p:txBody>
      </p:sp>
      <p:sp>
        <p:nvSpPr>
          <p:cNvPr id="6147" name="TextBox 2"/>
          <p:cNvSpPr txBox="1">
            <a:spLocks noChangeArrowheads="1"/>
          </p:cNvSpPr>
          <p:nvPr/>
        </p:nvSpPr>
        <p:spPr bwMode="auto">
          <a:xfrm>
            <a:off x="611188" y="1557338"/>
            <a:ext cx="7921625" cy="3786187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rgbClr val="002060"/>
                </a:solidFill>
                <a:latin typeface="Gabriola" pitchFamily="82" charset="0"/>
              </a:rPr>
              <a:t>На языке коми означает «Чистая вода». Парк расположен на западных склонах Приполярного и Северного Урала, на границе Европы и Азии. На его территории находятся высочайшие вершины Приполярного и Северного Урала.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260350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Приполярный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Урал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1" name="Rectangle 1"/>
          <p:cNvSpPr>
            <a:spLocks noChangeArrowheads="1"/>
          </p:cNvSpPr>
          <p:nvPr/>
        </p:nvSpPr>
        <p:spPr bwMode="auto">
          <a:xfrm>
            <a:off x="4502150" y="1268413"/>
            <a:ext cx="464185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/>
            <a:r>
              <a:rPr lang="ru-RU" sz="2800" b="1">
                <a:latin typeface="Calibri" pitchFamily="34" charset="0"/>
                <a:ea typeface="Times New Roman" pitchFamily="18" charset="0"/>
                <a:cs typeface="Calibri" pitchFamily="34" charset="0"/>
              </a:rPr>
              <a:t>«Человек в горах,</a:t>
            </a:r>
            <a:endParaRPr lang="ru-RU">
              <a:ea typeface="Times New Roman" pitchFamily="18" charset="0"/>
              <a:cs typeface="Calibri" pitchFamily="34" charset="0"/>
            </a:endParaRPr>
          </a:p>
          <a:p>
            <a:pPr algn="r" eaLnBrk="0" hangingPunct="0"/>
            <a:r>
              <a:rPr lang="ru-RU" sz="2800" b="1">
                <a:latin typeface="Calibri" pitchFamily="34" charset="0"/>
                <a:ea typeface="Times New Roman" pitchFamily="18" charset="0"/>
                <a:cs typeface="Calibri" pitchFamily="34" charset="0"/>
              </a:rPr>
              <a:t>что слезинка на ресницах…»</a:t>
            </a:r>
            <a:endParaRPr lang="ru-RU" sz="3200">
              <a:ea typeface="Times New Roman" pitchFamily="18" charset="0"/>
              <a:cs typeface="Calibri" pitchFamily="34" charset="0"/>
            </a:endParaRPr>
          </a:p>
        </p:txBody>
      </p:sp>
      <p:sp>
        <p:nvSpPr>
          <p:cNvPr id="7172" name="Rectangle 2"/>
          <p:cNvSpPr>
            <a:spLocks noChangeArrowheads="1"/>
          </p:cNvSpPr>
          <p:nvPr/>
        </p:nvSpPr>
        <p:spPr bwMode="auto">
          <a:xfrm>
            <a:off x="0" y="2133600"/>
            <a:ext cx="9144000" cy="41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>
              <a:buFont typeface="Arial" charset="0"/>
              <a:buChar char="•"/>
              <a:tabLst>
                <a:tab pos="3662363" algn="l"/>
              </a:tabLst>
            </a:pPr>
            <a:r>
              <a:rPr lang="ru-RU" sz="4400">
                <a:solidFill>
                  <a:srgbClr val="002060"/>
                </a:solidFill>
                <a:latin typeface="Gabriola" pitchFamily="82" charset="0"/>
              </a:rPr>
              <a:t>Это горная система в России, простирающаяся от истоков реки Ляпин (Хулга) на севере до горы Тельпосиз на юге.  </a:t>
            </a:r>
          </a:p>
          <a:p>
            <a:pPr indent="450850">
              <a:tabLst>
                <a:tab pos="3662363" algn="l"/>
              </a:tabLst>
            </a:pPr>
            <a:endParaRPr lang="ru-RU" sz="4400">
              <a:solidFill>
                <a:srgbClr val="002060"/>
              </a:solidFill>
              <a:latin typeface="Gabriola" pitchFamily="82" charset="0"/>
            </a:endParaRPr>
          </a:p>
          <a:p>
            <a:pPr indent="450850" eaLnBrk="0" hangingPunct="0">
              <a:buFont typeface="Arial" charset="0"/>
              <a:buChar char="•"/>
              <a:tabLst>
                <a:tab pos="3662363" algn="l"/>
              </a:tabLst>
            </a:pPr>
            <a:r>
              <a:rPr lang="ru-RU" sz="4400">
                <a:solidFill>
                  <a:srgbClr val="002060"/>
                </a:solidFill>
                <a:latin typeface="Gabriola" pitchFamily="82" charset="0"/>
              </a:rPr>
              <a:t>Приполярный Урал – наиболее высокая часть Уральских гор.   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pPr eaLnBrk="1" hangingPunct="1"/>
            <a:r>
              <a:rPr lang="ru-RU" smtClean="0">
                <a:solidFill>
                  <a:srgbClr val="002060"/>
                </a:solidFill>
              </a:rPr>
              <a:t>Топонимика Урала</a:t>
            </a:r>
          </a:p>
        </p:txBody>
      </p:sp>
      <p:graphicFrame>
        <p:nvGraphicFramePr>
          <p:cNvPr id="3" name="Схема 2"/>
          <p:cNvGraphicFramePr/>
          <p:nvPr/>
        </p:nvGraphicFramePr>
        <p:xfrm>
          <a:off x="0" y="857232"/>
          <a:ext cx="8858280" cy="60007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85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385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385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385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4925" y="0"/>
          <a:ext cx="9109075" cy="68151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30383"/>
                <a:gridCol w="7778121"/>
              </a:tblGrid>
              <a:tr h="39544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Урал</a:t>
                      </a:r>
                      <a:endParaRPr lang="ru-RU" sz="1600" b="1" dirty="0"/>
                    </a:p>
                  </a:txBody>
                  <a:tcPr/>
                </a:tc>
              </a:tr>
              <a:tr h="390028">
                <a:tc>
                  <a:txBody>
                    <a:bodyPr/>
                    <a:lstStyle/>
                    <a:p>
                      <a:pPr algn="ctr"/>
                      <a:r>
                        <a:rPr lang="ru-RU" sz="14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Древние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Рифейские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или Гиперборейские горы</a:t>
                      </a:r>
                      <a:endParaRPr lang="ru-RU" dirty="0"/>
                    </a:p>
                  </a:txBody>
                  <a:tcPr/>
                </a:tc>
              </a:tr>
              <a:tr h="555295">
                <a:tc>
                  <a:txBody>
                    <a:bodyPr/>
                    <a:lstStyle/>
                    <a:p>
                      <a:pPr algn="ctr"/>
                      <a:r>
                        <a:rPr lang="ru-RU" sz="14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средневековые географы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Пояс, Камень, Каменный Пояс, Земной Пояс.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487536">
                <a:tc>
                  <a:txBody>
                    <a:bodyPr/>
                    <a:lstStyle/>
                    <a:p>
                      <a:pPr algn="ctr"/>
                      <a:r>
                        <a:rPr lang="ru-RU" sz="12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русские первопроходцы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Камень</a:t>
                      </a:r>
                      <a:endParaRPr lang="ru-RU" dirty="0"/>
                    </a:p>
                  </a:txBody>
                  <a:tcPr/>
                </a:tc>
              </a:tr>
              <a:tr h="395445">
                <a:tc>
                  <a:txBody>
                    <a:bodyPr/>
                    <a:lstStyle/>
                    <a:p>
                      <a:pPr algn="ctr"/>
                      <a:r>
                        <a:rPr lang="ru-RU" sz="14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ненцы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Игарка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Пэ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(«Большие Камни»)</a:t>
                      </a:r>
                      <a:endParaRPr lang="ru-RU" dirty="0"/>
                    </a:p>
                  </a:txBody>
                  <a:tcPr/>
                </a:tc>
              </a:tr>
              <a:tr h="395445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Ханты 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Кев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(«Камень»)</a:t>
                      </a:r>
                      <a:endParaRPr lang="ru-RU" dirty="0"/>
                    </a:p>
                  </a:txBody>
                  <a:tcPr/>
                </a:tc>
              </a:tr>
              <a:tr h="395445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манси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Нёр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(«Камень»),  </a:t>
                      </a:r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Саранпал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нёр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dirty="0"/>
                    </a:p>
                  </a:txBody>
                  <a:tcPr/>
                </a:tc>
              </a:tr>
              <a:tr h="395445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коми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Из («Камень»), </a:t>
                      </a:r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Ыджид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из («большой камень»)</a:t>
                      </a:r>
                      <a:endParaRPr lang="ru-RU" dirty="0"/>
                    </a:p>
                  </a:txBody>
                  <a:tcPr/>
                </a:tc>
              </a:tr>
              <a:tr h="682550">
                <a:tc>
                  <a:txBody>
                    <a:bodyPr/>
                    <a:lstStyle/>
                    <a:p>
                      <a:pPr algn="ctr"/>
                      <a:r>
                        <a:rPr lang="ru-RU" sz="14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В. Н.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Татищева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«Пояс» , и связывает его с тюркским глаголом </a:t>
                      </a:r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уралу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оралу — «опоясываться».</a:t>
                      </a:r>
                      <a:endParaRPr lang="ru-RU" dirty="0"/>
                    </a:p>
                  </a:txBody>
                  <a:tcPr/>
                </a:tc>
              </a:tr>
              <a:tr h="1560114">
                <a:tc>
                  <a:txBody>
                    <a:bodyPr/>
                    <a:lstStyle/>
                    <a:p>
                      <a:pPr algn="ctr"/>
                      <a:r>
                        <a:rPr lang="ru-RU" sz="14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И. Г. </a:t>
                      </a:r>
                      <a:r>
                        <a:rPr lang="ru-RU" sz="1400" b="1" i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Добродомов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переход Арал в Урал объясним на почве древних </a:t>
                      </a:r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чувашско-бул-гарских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диалектов.</a:t>
                      </a:r>
                      <a:r>
                        <a:rPr lang="ru-RU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Он считает ,что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фактически должно быть Урал(</a:t>
                      </a:r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ь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това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гора.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682550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Башкирские предания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Урал-батыр («богатырь Урал»), который храбро бился с врагами башкирского народа — разными духами и чудищами. </a:t>
                      </a:r>
                      <a:endParaRPr lang="ru-RU" dirty="0"/>
                    </a:p>
                  </a:txBody>
                  <a:tcPr/>
                </a:tc>
              </a:tr>
              <a:tr h="395445">
                <a:tc>
                  <a:txBody>
                    <a:bodyPr/>
                    <a:lstStyle/>
                    <a:p>
                      <a:pPr algn="ctr"/>
                      <a:r>
                        <a:rPr lang="ru-RU" sz="14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Е. Н. Шумилов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Урал — монгольского происхождения . Хурал </a:t>
                      </a:r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уул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то есть «Собрание гор». 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4868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</a:rPr>
              <a:t>Топонимика вершин Приполярного Урала</a:t>
            </a:r>
            <a:endParaRPr lang="ru-RU" sz="3600" dirty="0">
              <a:ln>
                <a:solidFill>
                  <a:srgbClr val="002060"/>
                </a:solidFill>
              </a:ln>
              <a:solidFill>
                <a:srgbClr val="002060"/>
              </a:solidFill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0" y="980728"/>
          <a:ext cx="8929718" cy="3240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244" name="Rectangle 1"/>
          <p:cNvSpPr>
            <a:spLocks noChangeArrowheads="1"/>
          </p:cNvSpPr>
          <p:nvPr/>
        </p:nvSpPr>
        <p:spPr bwMode="auto">
          <a:xfrm rot="10800000" flipV="1">
            <a:off x="-1588" y="4303713"/>
            <a:ext cx="9145588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>
              <a:buFont typeface="Arial" charset="0"/>
              <a:buChar char="•"/>
              <a:tabLst>
                <a:tab pos="3662363" algn="l"/>
              </a:tabLst>
            </a:pPr>
            <a:r>
              <a:rPr lang="ru-RU" sz="4000">
                <a:solidFill>
                  <a:srgbClr val="002060"/>
                </a:solidFill>
                <a:latin typeface="Gabriola" pitchFamily="82" charset="0"/>
              </a:rPr>
              <a:t>Значительная часть названий появилась в честь географических и геологических открытий. Однако некоторые из вершин носят ненецкие, мансийские, коми и другие названия.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85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385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385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385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1159</TotalTime>
  <Words>1075</Words>
  <Application>Microsoft Office PowerPoint</Application>
  <PresentationFormat>Экран (4:3)</PresentationFormat>
  <Paragraphs>150</Paragraphs>
  <Slides>32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8" baseType="lpstr">
      <vt:lpstr>Arial</vt:lpstr>
      <vt:lpstr>Calibri</vt:lpstr>
      <vt:lpstr>Gabriola</vt:lpstr>
      <vt:lpstr>Times New Roman</vt:lpstr>
      <vt:lpstr>Тема Office</vt:lpstr>
      <vt:lpstr>Диаграмма Microsoft Office Excel</vt:lpstr>
      <vt:lpstr>Топонимика вершин Приполярного Урала</vt:lpstr>
      <vt:lpstr> Цель: Исследовать происхождение и смысловое значение  вершин Приполярного Урала.                             </vt:lpstr>
      <vt:lpstr>Слайд 3</vt:lpstr>
      <vt:lpstr>«Югыд-ва»</vt:lpstr>
      <vt:lpstr>Слайд 5</vt:lpstr>
      <vt:lpstr>Приполярный Урал</vt:lpstr>
      <vt:lpstr>Топонимика Урала</vt:lpstr>
      <vt:lpstr>Слайд 8</vt:lpstr>
      <vt:lpstr>Топонимика вершин Приполярного Урала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Вершины Народо-Итьинского кряжа</vt:lpstr>
      <vt:lpstr>Слайд 28</vt:lpstr>
      <vt:lpstr>Слайд 29</vt:lpstr>
      <vt:lpstr>Слайд 30</vt:lpstr>
      <vt:lpstr>Слайд 31</vt:lpstr>
      <vt:lpstr>Слайд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Топонимика вершин Приполярного Урала</dc:title>
  <dc:creator>Алена</dc:creator>
  <cp:lastModifiedBy>Алена</cp:lastModifiedBy>
  <cp:revision>110</cp:revision>
  <dcterms:created xsi:type="dcterms:W3CDTF">2011-11-26T10:18:01Z</dcterms:created>
  <dcterms:modified xsi:type="dcterms:W3CDTF">2011-12-05T17:39:44Z</dcterms:modified>
</cp:coreProperties>
</file>