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71" r:id="rId3"/>
    <p:sldId id="257" r:id="rId4"/>
    <p:sldId id="315" r:id="rId5"/>
    <p:sldId id="328" r:id="rId6"/>
    <p:sldId id="326" r:id="rId7"/>
    <p:sldId id="319" r:id="rId8"/>
    <p:sldId id="316" r:id="rId9"/>
    <p:sldId id="317" r:id="rId10"/>
    <p:sldId id="318" r:id="rId11"/>
    <p:sldId id="320" r:id="rId12"/>
    <p:sldId id="321" r:id="rId13"/>
    <p:sldId id="323" r:id="rId14"/>
    <p:sldId id="324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10" Type="http://schemas.openxmlformats.org/officeDocument/2006/relationships/image" Target="../media/image15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36A04-A049-4B4D-AD1C-E93FAD3D106A}" type="datetimeFigureOut">
              <a:rPr lang="ru-RU" smtClean="0"/>
              <a:pPr/>
              <a:t>01.09.2011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5677E-61E4-49C7-8520-BF56A4C8FB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5677E-61E4-49C7-8520-BF56A4C8FBA4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F1DF7-BE69-44FF-B272-DDF4C76768C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5" Type="http://schemas.openxmlformats.org/officeDocument/2006/relationships/oleObject" Target="../embeddings/oleObject24.bin"/><Relationship Id="rId4" Type="http://schemas.openxmlformats.org/officeDocument/2006/relationships/oleObject" Target="../embeddings/oleObject2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3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2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Relationship Id="rId9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ll Users\Документы\Мои рисунки\Образцы рисунков\3LCCAL3VWXVCAR01R14CAJKKEKDCA9G7WIFCA9G0LL8CAHXM5S7CAJ4CQ01CAATPEOJCALZBEMYCAB90X5HCA9SGP0JCA3J21JGCA2JOKWVCASJTJ29CAKEGE54CATC0ZUACAR0HD83CAU4RQXFCA3F8E4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460" y="836640"/>
            <a:ext cx="2706624" cy="179222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700" y="3140960"/>
            <a:ext cx="8892600" cy="1752600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endParaRPr lang="ru-RU" b="1" i="1" u="sng" spc="3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ru-RU" sz="4400" b="1" i="1" u="sng" cap="all" spc="3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Алгебраические дроби</a:t>
            </a:r>
            <a:endParaRPr lang="ru-RU" sz="4000" b="1" i="1" u="sng" cap="all" spc="3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0751" y="5013220"/>
            <a:ext cx="762260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914400" indent="-914400" algn="ctr"/>
            <a:r>
              <a:rPr lang="en-US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 Первые представления о рациональных</a:t>
            </a:r>
          </a:p>
          <a:p>
            <a:pPr marL="914400" indent="-914400" algn="ctr"/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уравнениях</a:t>
            </a:r>
          </a:p>
          <a:p>
            <a:pPr marL="914400" indent="-914400" algn="ctr"/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(уроки  </a:t>
            </a:r>
            <a:r>
              <a:rPr lang="en-US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19 </a:t>
            </a:r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en-US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20</a:t>
            </a:r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).</a:t>
            </a:r>
            <a:endParaRPr lang="ru-RU" sz="28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pic>
        <p:nvPicPr>
          <p:cNvPr id="1028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868180" y="2060810"/>
            <a:ext cx="1584220" cy="158422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411700" y="26056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 класс</a:t>
            </a:r>
            <a:b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алгебра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8676570" y="9806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470" y="116540"/>
            <a:ext cx="748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Рассмотрим пример 3. 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		Решить уравнение.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068430" y="908650"/>
          <a:ext cx="3007140" cy="1093505"/>
        </p:xfrm>
        <a:graphic>
          <a:graphicData uri="http://schemas.openxmlformats.org/presentationml/2006/ole">
            <p:oleObj spid="_x0000_s169985" name="Формула" r:id="rId4" imgW="1117440" imgH="406080" progId="Equation.3">
              <p:embed/>
            </p:oleObj>
          </a:graphicData>
        </a:graphic>
      </p:graphicFrame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2257425" y="2951163"/>
          <a:ext cx="3587750" cy="1093787"/>
        </p:xfrm>
        <a:graphic>
          <a:graphicData uri="http://schemas.openxmlformats.org/presentationml/2006/ole">
            <p:oleObj spid="_x0000_s169986" name="Формула" r:id="rId5" imgW="1333440" imgH="406080" progId="Equation.3">
              <p:embed/>
            </p:oleObj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467430" y="2041660"/>
            <a:ext cx="7754046" cy="840865"/>
            <a:chOff x="467430" y="2041660"/>
            <a:chExt cx="7754046" cy="840865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563860" y="2041660"/>
              <a:ext cx="165301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F79646">
                      <a:lumMod val="75000"/>
                    </a:srgbClr>
                  </a:solidFill>
                </a:rPr>
                <a:t>Решение </a:t>
              </a:r>
              <a:endParaRPr lang="ru-RU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7430" y="2420860"/>
              <a:ext cx="77540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/>
                <a:t>Это - рациональное уравнение. Перепишем его в виде: 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396183" y="2166290"/>
            <a:ext cx="914400" cy="914400"/>
            <a:chOff x="3958966" y="4472196"/>
            <a:chExt cx="914400" cy="914400"/>
          </a:xfrm>
        </p:grpSpPr>
        <p:sp>
          <p:nvSpPr>
            <p:cNvPr id="13" name="Дуга 12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67930" y="5013220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х - 2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727962" y="2192254"/>
            <a:ext cx="914400" cy="914400"/>
            <a:chOff x="3958966" y="4472196"/>
            <a:chExt cx="914400" cy="914400"/>
          </a:xfrm>
        </p:grpSpPr>
        <p:sp>
          <p:nvSpPr>
            <p:cNvPr id="16" name="Дуга 15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67930" y="5013220"/>
              <a:ext cx="6286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х + 2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484473" y="2447636"/>
            <a:ext cx="1316386" cy="914400"/>
            <a:chOff x="3742936" y="4472196"/>
            <a:chExt cx="1316386" cy="914400"/>
          </a:xfrm>
        </p:grpSpPr>
        <p:sp>
          <p:nvSpPr>
            <p:cNvPr id="19" name="Дуга 18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742936" y="4904256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(х - 2)(х + 2)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69988" name="Object 4"/>
          <p:cNvGraphicFramePr>
            <a:graphicFrameLocks noChangeAspect="1"/>
          </p:cNvGraphicFramePr>
          <p:nvPr/>
        </p:nvGraphicFramePr>
        <p:xfrm>
          <a:off x="849313" y="4064000"/>
          <a:ext cx="7138987" cy="1162050"/>
        </p:xfrm>
        <a:graphic>
          <a:graphicData uri="http://schemas.openxmlformats.org/presentationml/2006/ole">
            <p:oleObj spid="_x0000_s169988" name="Формула" r:id="rId6" imgW="2654280" imgH="431640" progId="Equation.3">
              <p:embed/>
            </p:oleObj>
          </a:graphicData>
        </a:graphic>
      </p:graphicFrame>
      <p:graphicFrame>
        <p:nvGraphicFramePr>
          <p:cNvPr id="169989" name="Object 5"/>
          <p:cNvGraphicFramePr>
            <a:graphicFrameLocks noChangeAspect="1"/>
          </p:cNvGraphicFramePr>
          <p:nvPr/>
        </p:nvGraphicFramePr>
        <p:xfrm>
          <a:off x="1600200" y="5357813"/>
          <a:ext cx="5637213" cy="1195387"/>
        </p:xfrm>
        <a:graphic>
          <a:graphicData uri="http://schemas.openxmlformats.org/presentationml/2006/ole">
            <p:oleObj spid="_x0000_s169989" name="Формула" r:id="rId7" imgW="2095200" imgH="444240" progId="Equation.3">
              <p:embed/>
            </p:oleObj>
          </a:graphicData>
        </a:graphic>
      </p:graphicFrame>
      <p:cxnSp>
        <p:nvCxnSpPr>
          <p:cNvPr id="23" name="Прямая соединительная линия 22"/>
          <p:cNvCxnSpPr/>
          <p:nvPr/>
        </p:nvCxnSpPr>
        <p:spPr>
          <a:xfrm>
            <a:off x="1993028" y="5877340"/>
            <a:ext cx="64809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785772" y="5877340"/>
            <a:ext cx="64809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843760" y="5877340"/>
            <a:ext cx="6480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603846" y="5877340"/>
            <a:ext cx="6480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299428" y="5877340"/>
            <a:ext cx="6480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11</a:t>
            </a:fld>
            <a:endParaRPr lang="ru-RU" dirty="0"/>
          </a:p>
        </p:txBody>
      </p:sp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1259540" y="260560"/>
          <a:ext cx="3382962" cy="1195388"/>
        </p:xfrm>
        <a:graphic>
          <a:graphicData uri="http://schemas.openxmlformats.org/presentationml/2006/ole">
            <p:oleObj spid="_x0000_s173058" name="Формула" r:id="rId4" imgW="1257120" imgH="444240" progId="Equation.3">
              <p:embed/>
            </p:oleObj>
          </a:graphicData>
        </a:graphic>
      </p:graphicFrame>
      <p:graphicFrame>
        <p:nvGraphicFramePr>
          <p:cNvPr id="173059" name="Object 3"/>
          <p:cNvGraphicFramePr>
            <a:graphicFrameLocks noChangeAspect="1"/>
          </p:cNvGraphicFramePr>
          <p:nvPr/>
        </p:nvGraphicFramePr>
        <p:xfrm>
          <a:off x="4784725" y="266700"/>
          <a:ext cx="2903538" cy="1162050"/>
        </p:xfrm>
        <a:graphic>
          <a:graphicData uri="http://schemas.openxmlformats.org/presentationml/2006/ole">
            <p:oleObj spid="_x0000_s173059" name="Формула" r:id="rId5" imgW="1079280" imgH="431640" progId="Equation.3">
              <p:embed/>
            </p:oleObj>
          </a:graphicData>
        </a:graphic>
      </p:graphicFrame>
      <p:graphicFrame>
        <p:nvGraphicFramePr>
          <p:cNvPr id="173060" name="Object 4"/>
          <p:cNvGraphicFramePr>
            <a:graphicFrameLocks noChangeAspect="1"/>
          </p:cNvGraphicFramePr>
          <p:nvPr/>
        </p:nvGraphicFramePr>
        <p:xfrm>
          <a:off x="2771750" y="1484730"/>
          <a:ext cx="3348037" cy="1162050"/>
        </p:xfrm>
        <a:graphic>
          <a:graphicData uri="http://schemas.openxmlformats.org/presentationml/2006/ole">
            <p:oleObj spid="_x0000_s173060" name="Формула" r:id="rId6" imgW="1244520" imgH="431640" progId="Equation.3">
              <p:embed/>
            </p:oleObj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704850" y="2565400"/>
            <a:ext cx="7719169" cy="1079500"/>
            <a:chOff x="308279" y="2565400"/>
            <a:chExt cx="7719169" cy="1079500"/>
          </a:xfrm>
        </p:grpSpPr>
        <p:graphicFrame>
          <p:nvGraphicFramePr>
            <p:cNvPr id="9" name="Объект 8"/>
            <p:cNvGraphicFramePr>
              <a:graphicFrameLocks noChangeAspect="1"/>
            </p:cNvGraphicFramePr>
            <p:nvPr/>
          </p:nvGraphicFramePr>
          <p:xfrm>
            <a:off x="308279" y="2565400"/>
            <a:ext cx="3048000" cy="1079500"/>
          </p:xfrm>
          <a:graphic>
            <a:graphicData uri="http://schemas.openxmlformats.org/presentationml/2006/ole">
              <p:oleObj spid="_x0000_s173061" name="Формула" r:id="rId7" imgW="1218960" imgH="431640" progId="Equation.3">
                <p:embed/>
              </p:oleObj>
            </a:graphicData>
          </a:graphic>
        </p:graphicFrame>
        <p:sp>
          <p:nvSpPr>
            <p:cNvPr id="10" name="TextBox 9"/>
            <p:cNvSpPr txBox="1"/>
            <p:nvPr/>
          </p:nvSpPr>
          <p:spPr>
            <a:xfrm>
              <a:off x="3419840" y="2780910"/>
              <a:ext cx="46076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</a:rPr>
                <a:t>- условие равенства нулю дроби</a:t>
              </a:r>
              <a:endParaRPr lang="ru-RU" sz="2400" b="1" i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755470" y="3645030"/>
          <a:ext cx="1936750" cy="1651000"/>
        </p:xfrm>
        <a:graphic>
          <a:graphicData uri="http://schemas.openxmlformats.org/presentationml/2006/ole">
            <p:oleObj spid="_x0000_s173062" name="Формула" r:id="rId8" imgW="774360" imgH="660240" progId="Equation.3">
              <p:embed/>
            </p:oleObj>
          </a:graphicData>
        </a:graphic>
      </p:graphicFrame>
      <p:graphicFrame>
        <p:nvGraphicFramePr>
          <p:cNvPr id="173063" name="Object 7"/>
          <p:cNvGraphicFramePr>
            <a:graphicFrameLocks noChangeAspect="1"/>
          </p:cNvGraphicFramePr>
          <p:nvPr/>
        </p:nvGraphicFramePr>
        <p:xfrm>
          <a:off x="3419840" y="3645030"/>
          <a:ext cx="1047750" cy="1619250"/>
        </p:xfrm>
        <a:graphic>
          <a:graphicData uri="http://schemas.openxmlformats.org/presentationml/2006/ole">
            <p:oleObj spid="_x0000_s173063" name="Формула" r:id="rId9" imgW="419040" imgH="647640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499990" y="3212970"/>
            <a:ext cx="46440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Подставим эти числа в </a:t>
            </a:r>
          </a:p>
          <a:p>
            <a:r>
              <a:rPr lang="ru-RU" sz="2400" b="1" i="1" dirty="0" smtClean="0"/>
              <a:t>знаменатель. Поскольку  ни при х = 0 , ни при  х = 8 знаменатель не обращается в нуль, оба значения  являются  корнями уравнения.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83460" y="5844682"/>
            <a:ext cx="2419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79646">
                    <a:lumMod val="75000"/>
                  </a:srgbClr>
                </a:solidFill>
              </a:rPr>
              <a:t>Ответ:  </a:t>
            </a:r>
            <a:r>
              <a:rPr lang="ru-RU" sz="2800" b="1" i="1" dirty="0" smtClean="0"/>
              <a:t>0,   8.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3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7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162" y="0"/>
            <a:ext cx="87956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50"/>
                </a:solidFill>
              </a:rPr>
              <a:t>Задача. </a:t>
            </a:r>
          </a:p>
          <a:p>
            <a:r>
              <a:rPr lang="ru-RU" sz="2400" b="1" i="1" dirty="0" smtClean="0"/>
              <a:t>Лодка прошла по течению реки 10 км и против течения 6 км, </a:t>
            </a:r>
          </a:p>
          <a:p>
            <a:r>
              <a:rPr lang="ru-RU" sz="2400" b="1" i="1" dirty="0" smtClean="0"/>
              <a:t>затратив на весь путь 2 часа. Чему равна собственная </a:t>
            </a:r>
          </a:p>
          <a:p>
            <a:r>
              <a:rPr lang="ru-RU" sz="2400" b="1" i="1" dirty="0" smtClean="0"/>
              <a:t>скорость лодки, если скорость течения реки 2 км/ч?</a:t>
            </a:r>
            <a:endParaRPr lang="ru-RU" sz="24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786881" y="1412720"/>
            <a:ext cx="1371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</a:rPr>
              <a:t>Решение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430" y="1772770"/>
            <a:ext cx="82091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1 этап.</a:t>
            </a:r>
          </a:p>
          <a:p>
            <a:pPr algn="ctr"/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Составление математической модели.</a:t>
            </a:r>
          </a:p>
          <a:p>
            <a:r>
              <a:rPr lang="ru-RU" sz="2000" b="1" i="1" dirty="0" smtClean="0"/>
              <a:t>Пусть  х км/ч – собственная скорость лодки, тогда  по течению </a:t>
            </a:r>
            <a:endParaRPr lang="en-US" sz="2000" b="1" i="1" dirty="0" smtClean="0"/>
          </a:p>
          <a:p>
            <a:r>
              <a:rPr lang="ru-RU" sz="2000" b="1" i="1" dirty="0" smtClean="0"/>
              <a:t>реки она плывет со скоростью  (х + 2) км/ч, а против течения  </a:t>
            </a:r>
            <a:endParaRPr lang="en-US" sz="2000" b="1" i="1" dirty="0" smtClean="0"/>
          </a:p>
          <a:p>
            <a:r>
              <a:rPr lang="ru-RU" sz="2000" b="1" i="1" dirty="0" smtClean="0"/>
              <a:t>со скоростью  - (х - 2) км/ч.</a:t>
            </a:r>
            <a:endParaRPr lang="ru-RU" sz="2000" b="1" i="1" dirty="0"/>
          </a:p>
        </p:txBody>
      </p:sp>
      <p:grpSp>
        <p:nvGrpSpPr>
          <p:cNvPr id="8" name="Группа 8"/>
          <p:cNvGrpSpPr/>
          <p:nvPr/>
        </p:nvGrpSpPr>
        <p:grpSpPr>
          <a:xfrm>
            <a:off x="755470" y="3000636"/>
            <a:ext cx="7062544" cy="792110"/>
            <a:chOff x="539440" y="3467202"/>
            <a:chExt cx="5405250" cy="792110"/>
          </a:xfrm>
        </p:grpSpPr>
        <p:sp>
          <p:nvSpPr>
            <p:cNvPr id="5" name="TextBox 4"/>
            <p:cNvSpPr txBox="1"/>
            <p:nvPr/>
          </p:nvSpPr>
          <p:spPr>
            <a:xfrm>
              <a:off x="539440" y="3645030"/>
              <a:ext cx="46070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/>
                <a:t>Время затраченное на 10 км по течению: </a:t>
              </a:r>
              <a:endParaRPr lang="ru-RU" sz="2400" b="1" i="1" dirty="0"/>
            </a:p>
          </p:txBody>
        </p:sp>
        <p:graphicFrame>
          <p:nvGraphicFramePr>
            <p:cNvPr id="7" name="Объект 6"/>
            <p:cNvGraphicFramePr>
              <a:graphicFrameLocks noChangeAspect="1"/>
            </p:cNvGraphicFramePr>
            <p:nvPr/>
          </p:nvGraphicFramePr>
          <p:xfrm>
            <a:off x="5004060" y="3467202"/>
            <a:ext cx="940630" cy="792110"/>
          </p:xfrm>
          <a:graphic>
            <a:graphicData uri="http://schemas.openxmlformats.org/presentationml/2006/ole">
              <p:oleObj spid="_x0000_s174082" name="Формула" r:id="rId3" imgW="482400" imgH="406080" progId="Equation.3">
                <p:embed/>
              </p:oleObj>
            </a:graphicData>
          </a:graphic>
        </p:graphicFrame>
      </p:grpSp>
      <p:grpSp>
        <p:nvGrpSpPr>
          <p:cNvPr id="9" name="Группа 10"/>
          <p:cNvGrpSpPr/>
          <p:nvPr/>
        </p:nvGrpSpPr>
        <p:grpSpPr>
          <a:xfrm>
            <a:off x="758468" y="3521944"/>
            <a:ext cx="7846092" cy="1019449"/>
            <a:chOff x="539440" y="4149100"/>
            <a:chExt cx="6140749" cy="1019449"/>
          </a:xfrm>
        </p:grpSpPr>
        <p:sp>
          <p:nvSpPr>
            <p:cNvPr id="6" name="TextBox 5"/>
            <p:cNvSpPr txBox="1"/>
            <p:nvPr/>
          </p:nvSpPr>
          <p:spPr>
            <a:xfrm>
              <a:off x="539440" y="4149100"/>
              <a:ext cx="53552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b="1" i="1" dirty="0" smtClean="0"/>
            </a:p>
            <a:p>
              <a:r>
                <a:rPr lang="ru-RU" sz="2400" b="1" i="1" dirty="0" smtClean="0"/>
                <a:t>Время затраченное на 6 км против течения: </a:t>
              </a:r>
              <a:endParaRPr lang="ru-RU" sz="2400" b="1" i="1" dirty="0"/>
            </a:p>
          </p:txBody>
        </p:sp>
        <p:graphicFrame>
          <p:nvGraphicFramePr>
            <p:cNvPr id="4099" name="Object 3"/>
            <p:cNvGraphicFramePr>
              <a:graphicFrameLocks noChangeAspect="1"/>
            </p:cNvGraphicFramePr>
            <p:nvPr/>
          </p:nvGraphicFramePr>
          <p:xfrm>
            <a:off x="5456019" y="4376387"/>
            <a:ext cx="1224170" cy="792162"/>
          </p:xfrm>
          <a:graphic>
            <a:graphicData uri="http://schemas.openxmlformats.org/presentationml/2006/ole">
              <p:oleObj spid="_x0000_s174083" name="Формула" r:id="rId4" imgW="482400" imgH="406080" progId="Equation.3">
                <p:embed/>
              </p:oleObj>
            </a:graphicData>
          </a:graphic>
        </p:graphicFrame>
      </p:grpSp>
      <p:sp>
        <p:nvSpPr>
          <p:cNvPr id="12" name="TextBox 11"/>
          <p:cNvSpPr txBox="1"/>
          <p:nvPr/>
        </p:nvSpPr>
        <p:spPr>
          <a:xfrm>
            <a:off x="763770" y="4600542"/>
            <a:ext cx="6665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По условию задачи на весь путь затрачено 2 ч.</a:t>
            </a:r>
            <a:endParaRPr lang="ru-RU" sz="2400" b="1" i="1" dirty="0"/>
          </a:p>
        </p:txBody>
      </p:sp>
      <p:grpSp>
        <p:nvGrpSpPr>
          <p:cNvPr id="10" name="Группа 14"/>
          <p:cNvGrpSpPr/>
          <p:nvPr/>
        </p:nvGrpSpPr>
        <p:grpSpPr>
          <a:xfrm>
            <a:off x="755470" y="5013168"/>
            <a:ext cx="6192860" cy="1008192"/>
            <a:chOff x="611450" y="5157240"/>
            <a:chExt cx="5602205" cy="936182"/>
          </a:xfrm>
        </p:grpSpPr>
        <p:sp>
          <p:nvSpPr>
            <p:cNvPr id="13" name="TextBox 12"/>
            <p:cNvSpPr txBox="1"/>
            <p:nvPr/>
          </p:nvSpPr>
          <p:spPr>
            <a:xfrm>
              <a:off x="611450" y="5517290"/>
              <a:ext cx="2813975" cy="4286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/>
                <a:t>Получаем уравнение:</a:t>
              </a:r>
              <a:endParaRPr lang="ru-RU" sz="2400" b="1" i="1" dirty="0"/>
            </a:p>
          </p:txBody>
        </p:sp>
        <p:graphicFrame>
          <p:nvGraphicFramePr>
            <p:cNvPr id="14" name="Объект 13"/>
            <p:cNvGraphicFramePr>
              <a:graphicFrameLocks noChangeAspect="1"/>
            </p:cNvGraphicFramePr>
            <p:nvPr/>
          </p:nvGraphicFramePr>
          <p:xfrm>
            <a:off x="3635870" y="5157240"/>
            <a:ext cx="2577785" cy="936182"/>
          </p:xfrm>
          <a:graphic>
            <a:graphicData uri="http://schemas.openxmlformats.org/presentationml/2006/ole">
              <p:oleObj spid="_x0000_s174084" name="Формула" r:id="rId5" imgW="1117440" imgH="406080" progId="Equation.3">
                <p:embed/>
              </p:oleObj>
            </a:graphicData>
          </a:graphic>
        </p:graphicFrame>
      </p:grp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z="1100" dirty="0" smtClean="0"/>
              <a:t>01.07.2011</a:t>
            </a:r>
            <a:endParaRPr lang="ru-RU" sz="1100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z="1100" smtClean="0"/>
              <a:pPr/>
              <a:t>12</a:t>
            </a:fld>
            <a:endParaRPr lang="ru-RU" sz="1100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100" dirty="0" smtClean="0"/>
              <a:t>Кравченко Г. М.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339690" y="2132820"/>
            <a:ext cx="42546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3 этап. 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Ответ на вопрос задачи.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410" y="3068950"/>
            <a:ext cx="8464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Нужно  выяснить, чему равна собственная скорость лодки,</a:t>
            </a:r>
          </a:p>
          <a:p>
            <a:r>
              <a:rPr lang="ru-RU" sz="2400" b="1" i="1" dirty="0" smtClean="0"/>
              <a:t>т. е. чему равно значение х?</a:t>
            </a:r>
            <a:endParaRPr lang="ru-RU" sz="24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979640" y="4077090"/>
            <a:ext cx="5049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Мы получили, что  х = 0,  либо х = 8.</a:t>
            </a:r>
            <a:endParaRPr lang="ru-RU" sz="24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23410" y="4509150"/>
            <a:ext cx="8380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Собственная скорость лодки не может быть равна 0 км/ч.</a:t>
            </a:r>
            <a:endParaRPr lang="ru-RU" sz="2400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395420" y="5085230"/>
            <a:ext cx="7327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Значит собственная скорость лодки -равна 8 км/ч.</a:t>
            </a:r>
            <a:endParaRPr lang="ru-RU" sz="2400" b="1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83460" y="5844682"/>
            <a:ext cx="6795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79646">
                    <a:lumMod val="75000"/>
                  </a:srgbClr>
                </a:solidFill>
              </a:rPr>
              <a:t>Ответ: </a:t>
            </a:r>
            <a:r>
              <a:rPr lang="ru-RU" sz="2400" b="1" i="1" dirty="0" smtClean="0"/>
              <a:t>8 км/ч – собственная скорость лодки.</a:t>
            </a:r>
            <a:endParaRPr lang="ru-RU" sz="1600" dirty="0"/>
          </a:p>
        </p:txBody>
      </p:sp>
      <p:grpSp>
        <p:nvGrpSpPr>
          <p:cNvPr id="21" name="Группа 20"/>
          <p:cNvGrpSpPr/>
          <p:nvPr/>
        </p:nvGrpSpPr>
        <p:grpSpPr>
          <a:xfrm>
            <a:off x="251400" y="0"/>
            <a:ext cx="8584466" cy="2180989"/>
            <a:chOff x="251400" y="0"/>
            <a:chExt cx="8584466" cy="2180989"/>
          </a:xfrm>
        </p:grpSpPr>
        <p:sp>
          <p:nvSpPr>
            <p:cNvPr id="2" name="TextBox 1"/>
            <p:cNvSpPr txBox="1"/>
            <p:nvPr/>
          </p:nvSpPr>
          <p:spPr>
            <a:xfrm>
              <a:off x="251400" y="0"/>
              <a:ext cx="8584466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2 этап. </a:t>
              </a:r>
            </a:p>
            <a:p>
              <a:pPr algn="ctr"/>
              <a:r>
                <a:rPr lang="ru-RU" sz="2800" b="1" i="1" dirty="0" smtClean="0">
                  <a:solidFill>
                    <a:schemeClr val="accent6">
                      <a:lumMod val="75000"/>
                    </a:schemeClr>
                  </a:solidFill>
                </a:rPr>
                <a:t>Работа с составленной математической моделью.</a:t>
              </a:r>
              <a:endParaRPr lang="ru-RU" sz="2800" b="1" i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3410" y="980660"/>
              <a:ext cx="813713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rgbClr val="FF0000"/>
                  </a:solidFill>
                </a:rPr>
                <a:t>Внимание!</a:t>
              </a:r>
            </a:p>
            <a:p>
              <a:pPr algn="ctr"/>
              <a:r>
                <a:rPr lang="ru-RU" sz="2400" b="1" i="1" dirty="0" smtClean="0"/>
                <a:t>Это уравнение решено при решении примера 3.</a:t>
              </a:r>
            </a:p>
            <a:p>
              <a:pPr algn="ctr"/>
              <a:r>
                <a:rPr lang="ru-RU" sz="2400" b="1" i="1" dirty="0" smtClean="0"/>
                <a:t>х = 0, или х = 8. </a:t>
              </a:r>
              <a:endParaRPr lang="ru-RU" sz="2400" b="1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6569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i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Ответить на вопросы:</a:t>
            </a:r>
            <a:endParaRPr lang="ru-RU" sz="4800" b="1" i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5700" y="1760657"/>
            <a:ext cx="88926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800" b="1" i="1" dirty="0" smtClean="0"/>
              <a:t>Какое выражение называется </a:t>
            </a:r>
            <a:r>
              <a:rPr lang="ru-RU" sz="2800" b="1" i="1" dirty="0" smtClean="0">
                <a:solidFill>
                  <a:srgbClr val="FF0000"/>
                </a:solidFill>
              </a:rPr>
              <a:t>рациональным? </a:t>
            </a:r>
            <a:r>
              <a:rPr lang="ru-RU" sz="2800" b="1" i="1" dirty="0" smtClean="0"/>
              <a:t>Привести пример рационального алгебраического выражения.</a:t>
            </a:r>
            <a:endParaRPr lang="ru-RU" sz="2800" b="1" i="1" dirty="0" smtClean="0">
              <a:solidFill>
                <a:srgbClr val="FF0000"/>
              </a:solidFill>
            </a:endParaRPr>
          </a:p>
          <a:p>
            <a:pPr marL="457200" indent="-457200">
              <a:buAutoNum type="arabicPeriod"/>
            </a:pPr>
            <a:r>
              <a:rPr lang="ru-RU" sz="2800" b="1" i="1" dirty="0" smtClean="0"/>
              <a:t>В каком случае дробь не имеет смысла? Что называют допустимыми значениями   дроби?</a:t>
            </a:r>
          </a:p>
          <a:p>
            <a:pPr marL="457200" indent="-457200">
              <a:buAutoNum type="arabicPeriod"/>
            </a:pPr>
            <a:r>
              <a:rPr lang="ru-RU" sz="2800" b="1" i="1" dirty="0" smtClean="0"/>
              <a:t>Каково условие равенства алгебраической  дроби нулю?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440" y="2348850"/>
            <a:ext cx="8137130" cy="286232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600" b="1" i="1" dirty="0" smtClean="0"/>
              <a:t>Повторить правила решения и оформления линейных уравнений;</a:t>
            </a:r>
            <a:endParaRPr lang="ru-RU" sz="36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3600" b="1" i="1" dirty="0" smtClean="0"/>
              <a:t>Изучить правила решения рациональных уравнений;</a:t>
            </a:r>
            <a:endParaRPr lang="ru-RU" sz="36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3600" b="1" i="1" dirty="0" smtClean="0">
                <a:solidFill>
                  <a:schemeClr val="tx1"/>
                </a:solidFill>
              </a:rPr>
              <a:t>Научиться решать уравнения.</a:t>
            </a:r>
            <a:endParaRPr lang="ru-RU" sz="3600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40" y="260560"/>
            <a:ext cx="22000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400" b="1" i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Цели: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pic>
        <p:nvPicPr>
          <p:cNvPr id="10" name="Picture 4" descr="C:\Documents and Settings\All Users\Документы\Мои рисунки\Образцы рисунков\WP6CAOETMLGCAJS66PICAFBVECJCAC3E2LVCAC3MBDYCAHKG0SRCALYZIL5CAJLOHK9CA3F9IM8CAYJZC6MCAM1SU86CA6X75BICAPMCXGWCA31NQV5CAL51XEZCAM3FFV4CA2Q1E1HCAQLHT5PCATXE11U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4FA"/>
              </a:clrFrom>
              <a:clrTo>
                <a:srgbClr val="FFF4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444260" y="404580"/>
            <a:ext cx="1584220" cy="1584220"/>
          </a:xfrm>
          <a:prstGeom prst="rect">
            <a:avLst/>
          </a:prstGeom>
          <a:noFill/>
        </p:spPr>
      </p:pic>
      <p:pic>
        <p:nvPicPr>
          <p:cNvPr id="11" name="Picture 2" descr="C:\Documents and Settings\All Users\Документы\Мои рисунки\Образцы рисунков\3LCCAL3VWXVCAR01R14CAJKKEKDCA9G7WIFCA9G0LL8CAHXM5S7CAJ4CQ01CAATPEOJCALZBEMYCAB90X5HCA9SGP0JCA3J21JGCA2JOKWVCASJTJ29CAKEGE54CATC0ZUACAR0HD83CAU4RQXFCA3F8E4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430" y="0"/>
            <a:ext cx="2706624" cy="1792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B050"/>
                </a:solidFill>
              </a:rPr>
              <a:t>Вспомним!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47659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 Правила решения уравнений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370" y="510907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i="1" dirty="0" smtClean="0">
                <a:solidFill>
                  <a:srgbClr val="FF0000"/>
                </a:solidFill>
              </a:rPr>
              <a:t>Линейное уравнение  с одним неизвестным - </a:t>
            </a:r>
            <a:r>
              <a:rPr lang="ru-RU" sz="2400" b="1" i="1" dirty="0" smtClean="0"/>
              <a:t>это уравнение, которое можно привести к виду </a:t>
            </a:r>
            <a:r>
              <a:rPr lang="en-US" sz="2400" b="1" i="1" dirty="0" smtClean="0">
                <a:solidFill>
                  <a:srgbClr val="FF0000"/>
                </a:solidFill>
              </a:rPr>
              <a:t>ax = b,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 smtClean="0"/>
              <a:t>где</a:t>
            </a:r>
            <a:r>
              <a:rPr lang="ru-RU" sz="2400" b="1" i="1" dirty="0" smtClean="0">
                <a:solidFill>
                  <a:srgbClr val="FF0000"/>
                </a:solidFill>
              </a:rPr>
              <a:t>  а ≠ 0</a:t>
            </a:r>
            <a:r>
              <a:rPr lang="ru-RU" sz="2400" b="1" i="1" dirty="0" smtClean="0"/>
              <a:t>, с помощью переноса слагаемых и приведения подобных слагаемых.</a:t>
            </a:r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3707880" y="6492875"/>
            <a:ext cx="2895600" cy="365125"/>
          </a:xfrm>
        </p:spPr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03810" y="1236850"/>
            <a:ext cx="54727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Корни уравнения не изменятся ,</a:t>
            </a:r>
          </a:p>
          <a:p>
            <a:r>
              <a:rPr lang="ru-RU" sz="2400" b="1" dirty="0" smtClean="0"/>
              <a:t> если:</a:t>
            </a:r>
          </a:p>
          <a:p>
            <a:pPr marL="514350" indent="-514350"/>
            <a:r>
              <a:rPr lang="ru-RU" sz="2400" b="1" dirty="0" smtClean="0"/>
              <a:t>1) его обе части умножить или разделить  на одно и  то же число, не равное нулю;</a:t>
            </a:r>
          </a:p>
          <a:p>
            <a:pPr marL="514350" indent="-514350"/>
            <a:r>
              <a:rPr lang="ru-RU" sz="2400" b="1" dirty="0" smtClean="0"/>
              <a:t>2) какое-нибудь слагаемое перенести из  одной части уравнения в другую,  изменив при этом его знак.</a:t>
            </a:r>
            <a:endParaRPr lang="ru-RU" sz="2400" b="1" dirty="0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467430" y="980660"/>
          <a:ext cx="2222023" cy="3888540"/>
        </p:xfrm>
        <a:graphic>
          <a:graphicData uri="http://schemas.openxmlformats.org/presentationml/2006/ole">
            <p:oleObj spid="_x0000_s145413" name="Формула" r:id="rId4" imgW="863280" imgH="1511280" progId="Equation.3">
              <p:embed/>
            </p:oleObj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1403560" y="476590"/>
            <a:ext cx="648090" cy="936130"/>
            <a:chOff x="3958966" y="4472196"/>
            <a:chExt cx="914400" cy="936130"/>
          </a:xfrm>
        </p:grpSpPr>
        <p:sp>
          <p:nvSpPr>
            <p:cNvPr id="12" name="Дуга 11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33360" y="503899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3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123660" y="548600"/>
            <a:ext cx="648090" cy="936130"/>
            <a:chOff x="3958966" y="4472196"/>
            <a:chExt cx="914400" cy="936130"/>
          </a:xfrm>
        </p:grpSpPr>
        <p:sp>
          <p:nvSpPr>
            <p:cNvPr id="20" name="Дуга 19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33360" y="503899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3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01.07.2011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</a:rPr>
              <a:t>Кравченко Г. М.</a:t>
            </a: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430" y="2204830"/>
            <a:ext cx="77689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B050"/>
                </a:solidFill>
              </a:rPr>
              <a:t>Алгоритм нахождения допустимых</a:t>
            </a:r>
          </a:p>
          <a:p>
            <a:pPr algn="ctr"/>
            <a:r>
              <a:rPr lang="ru-RU" sz="2800" b="1" i="1" dirty="0" smtClean="0">
                <a:solidFill>
                  <a:srgbClr val="00B050"/>
                </a:solidFill>
              </a:rPr>
              <a:t> значений дроби:</a:t>
            </a:r>
            <a:endParaRPr lang="ru-RU" sz="2800" b="1" i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410" y="3340185"/>
            <a:ext cx="856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800" b="1" i="1" dirty="0" smtClean="0">
                <a:solidFill>
                  <a:prstClr val="black"/>
                </a:solidFill>
              </a:rPr>
              <a:t>Находят значение переменной, при которых знаменатель дроби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обращается в нуль.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400" y="4851223"/>
            <a:ext cx="856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prstClr val="black"/>
                </a:solidFill>
              </a:rPr>
              <a:t>2. Затем </a:t>
            </a:r>
            <a:r>
              <a:rPr lang="ru-RU" sz="2800" b="1" i="1" dirty="0" smtClean="0">
                <a:solidFill>
                  <a:srgbClr val="FF0000"/>
                </a:solidFill>
              </a:rPr>
              <a:t>исключают эти значения </a:t>
            </a:r>
            <a:r>
              <a:rPr lang="ru-RU" sz="2800" b="1" i="1" dirty="0" smtClean="0">
                <a:solidFill>
                  <a:prstClr val="black"/>
                </a:solidFill>
              </a:rPr>
              <a:t>из множества всех чисел.</a:t>
            </a:r>
            <a:endParaRPr lang="ru-RU" sz="2800" b="1" i="1" dirty="0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410" y="980660"/>
            <a:ext cx="85691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Допустимые значения дроби – 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это такие значения, при  которых знаменатель дроби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не обращается в нуль.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2387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B050"/>
                </a:solidFill>
              </a:rPr>
              <a:t>Вспомним!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Заголовок 8"/>
          <p:cNvSpPr txBox="1">
            <a:spLocks/>
          </p:cNvSpPr>
          <p:nvPr/>
        </p:nvSpPr>
        <p:spPr>
          <a:xfrm>
            <a:off x="457200" y="-27480"/>
            <a:ext cx="8229600" cy="1143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Изучение новой темы</a:t>
            </a:r>
            <a:endParaRPr kumimoji="0" lang="ru-RU" sz="4800" b="1" i="1" u="none" strike="noStrike" kern="1200" cap="none" spc="50" normalizeH="0" baseline="0" noProof="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Содержимое 7"/>
          <p:cNvSpPr txBox="1">
            <a:spLocks/>
          </p:cNvSpPr>
          <p:nvPr/>
        </p:nvSpPr>
        <p:spPr>
          <a:xfrm>
            <a:off x="323410" y="1371099"/>
            <a:ext cx="8507410" cy="2850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   Рациональное выражение –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алгебраическое    выражение составленное из чисел и переменных с помощью арифметических операций и возведения в натуральную степень.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		Р(х) – рациональное выражение, тогда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          Р(х) = 0 называют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рациональным уравнением.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7405" y="4779213"/>
            <a:ext cx="856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Для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решения  рациональных уравнений </a:t>
            </a:r>
            <a:r>
              <a:rPr lang="ru-RU" sz="2800" b="1" i="1" dirty="0" smtClean="0"/>
              <a:t>применяют те же правила, что и для линейных уравнений.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6</a:t>
            </a:fld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611450" y="548600"/>
            <a:ext cx="7802713" cy="3046988"/>
            <a:chOff x="611450" y="548600"/>
            <a:chExt cx="7802713" cy="3046988"/>
          </a:xfrm>
        </p:grpSpPr>
        <p:sp>
          <p:nvSpPr>
            <p:cNvPr id="6" name="TextBox 5"/>
            <p:cNvSpPr txBox="1"/>
            <p:nvPr/>
          </p:nvSpPr>
          <p:spPr>
            <a:xfrm>
              <a:off x="611450" y="548600"/>
              <a:ext cx="7802713" cy="30469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b="1" i="1" dirty="0" smtClean="0">
                  <a:solidFill>
                    <a:srgbClr val="FF0000"/>
                  </a:solidFill>
                </a:rPr>
                <a:t>Внимание!</a:t>
              </a:r>
            </a:p>
            <a:p>
              <a:endParaRPr lang="en-US" sz="3200" b="1" i="1" dirty="0" smtClean="0"/>
            </a:p>
            <a:p>
              <a:r>
                <a:rPr lang="ru-RU" sz="3200" b="1" i="1" dirty="0" smtClean="0"/>
                <a:t>К дроби                  нужно относиться </a:t>
              </a:r>
            </a:p>
            <a:p>
              <a:endParaRPr lang="ru-RU" sz="3200" b="1" i="1" dirty="0" smtClean="0"/>
            </a:p>
            <a:p>
              <a:r>
                <a:rPr lang="ru-RU" sz="3200" b="1" i="1" dirty="0" smtClean="0"/>
                <a:t>уважительно! Сначала воспользоваться </a:t>
              </a:r>
            </a:p>
            <a:p>
              <a:r>
                <a:rPr lang="ru-RU" sz="3200" b="1" i="1" dirty="0" smtClean="0"/>
                <a:t>условием  </a:t>
              </a:r>
              <a:r>
                <a:rPr lang="ru-RU" sz="3200" b="1" i="1" dirty="0" smtClean="0">
                  <a:solidFill>
                    <a:srgbClr val="FF0000"/>
                  </a:solidFill>
                </a:rPr>
                <a:t>а = 0, </a:t>
              </a:r>
              <a:r>
                <a:rPr lang="ru-RU" sz="3200" b="1" i="1" dirty="0" smtClean="0"/>
                <a:t>а затем </a:t>
              </a:r>
              <a:r>
                <a:rPr lang="ru-RU" sz="3200" b="1" i="1" dirty="0" smtClean="0">
                  <a:solidFill>
                    <a:srgbClr val="FF0000"/>
                  </a:solidFill>
                </a:rPr>
                <a:t>проверить </a:t>
              </a:r>
              <a:r>
                <a:rPr lang="en-US" sz="3200" b="1" i="1" dirty="0" smtClean="0">
                  <a:solidFill>
                    <a:srgbClr val="FF0000"/>
                  </a:solidFill>
                </a:rPr>
                <a:t>b ≠ 0</a:t>
              </a:r>
              <a:r>
                <a:rPr lang="ru-RU" sz="3200" b="1" i="1" dirty="0" smtClean="0">
                  <a:solidFill>
                    <a:srgbClr val="FF0000"/>
                  </a:solidFill>
                </a:rPr>
                <a:t>.</a:t>
              </a:r>
              <a:endParaRPr lang="ru-RU" sz="3200" b="1" i="1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Объект 6"/>
            <p:cNvGraphicFramePr>
              <a:graphicFrameLocks noChangeAspect="1"/>
            </p:cNvGraphicFramePr>
            <p:nvPr/>
          </p:nvGraphicFramePr>
          <p:xfrm>
            <a:off x="2211999" y="1159787"/>
            <a:ext cx="1368190" cy="1316754"/>
          </p:xfrm>
          <a:graphic>
            <a:graphicData uri="http://schemas.openxmlformats.org/presentationml/2006/ole">
              <p:oleObj spid="_x0000_s171009" name="Формула" r:id="rId4" imgW="444240" imgH="406080" progId="Equation.3">
                <p:embed/>
              </p:oleObj>
            </a:graphicData>
          </a:graphic>
        </p:graphicFrame>
      </p:grpSp>
      <p:sp>
        <p:nvSpPr>
          <p:cNvPr id="9" name="Прямоугольник 8"/>
          <p:cNvSpPr/>
          <p:nvPr/>
        </p:nvSpPr>
        <p:spPr>
          <a:xfrm>
            <a:off x="467430" y="4653170"/>
            <a:ext cx="82091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 smtClean="0">
                <a:solidFill>
                  <a:prstClr val="black"/>
                </a:solidFill>
              </a:rPr>
              <a:t>Рассмотрим на примерах </a:t>
            </a:r>
            <a:r>
              <a:rPr lang="ru-RU" sz="2800" b="1" i="1" dirty="0" smtClean="0">
                <a:solidFill>
                  <a:srgbClr val="FF0000"/>
                </a:solidFill>
              </a:rPr>
              <a:t>правила решения </a:t>
            </a:r>
            <a:r>
              <a:rPr lang="ru-RU" sz="2800" b="1" i="1" dirty="0" smtClean="0">
                <a:solidFill>
                  <a:prstClr val="black"/>
                </a:solidFill>
              </a:rPr>
              <a:t>рациональных уравнений.</a:t>
            </a:r>
            <a:endParaRPr lang="ru-RU" sz="2800" b="1" i="1" dirty="0" smtClean="0">
              <a:solidFill>
                <a:srgbClr val="F79646">
                  <a:lumMod val="5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470" y="404580"/>
            <a:ext cx="748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Рассмотрим пример 1. 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		Решить уравнение.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744746" y="1268700"/>
          <a:ext cx="3654508" cy="1008140"/>
        </p:xfrm>
        <a:graphic>
          <a:graphicData uri="http://schemas.openxmlformats.org/presentationml/2006/ole">
            <p:oleObj spid="_x0000_s165890" name="Формула" r:id="rId4" imgW="1473120" imgH="406080" progId="Equation.3">
              <p:embed/>
            </p:oleObj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563860" y="2041660"/>
            <a:ext cx="1653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F79646">
                    <a:lumMod val="75000"/>
                  </a:srgbClr>
                </a:solidFill>
              </a:rPr>
              <a:t>Решение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7430" y="2420860"/>
            <a:ext cx="5080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Выполним действия в левой части:</a:t>
            </a:r>
            <a:endParaRPr lang="ru-RU" sz="2400" b="1" i="1" dirty="0"/>
          </a:p>
        </p:txBody>
      </p:sp>
      <p:graphicFrame>
        <p:nvGraphicFramePr>
          <p:cNvPr id="165891" name="Object 3"/>
          <p:cNvGraphicFramePr>
            <a:graphicFrameLocks noChangeAspect="1"/>
          </p:cNvGraphicFramePr>
          <p:nvPr/>
        </p:nvGraphicFramePr>
        <p:xfrm>
          <a:off x="467430" y="2852920"/>
          <a:ext cx="3369127" cy="1008140"/>
        </p:xfrm>
        <a:graphic>
          <a:graphicData uri="http://schemas.openxmlformats.org/presentationml/2006/ole">
            <p:oleObj spid="_x0000_s165891" name="Формула" r:id="rId5" imgW="1358640" imgH="406080" progId="Equation.3">
              <p:embed/>
            </p:oleObj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827480" y="2132820"/>
            <a:ext cx="914400" cy="914400"/>
            <a:chOff x="3958966" y="4472196"/>
            <a:chExt cx="914400" cy="914400"/>
          </a:xfrm>
        </p:grpSpPr>
        <p:sp>
          <p:nvSpPr>
            <p:cNvPr id="12" name="Дуга 11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67930" y="50132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4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123660" y="2154550"/>
            <a:ext cx="914400" cy="914400"/>
            <a:chOff x="3958966" y="4472196"/>
            <a:chExt cx="914400" cy="914400"/>
          </a:xfrm>
        </p:grpSpPr>
        <p:sp>
          <p:nvSpPr>
            <p:cNvPr id="15" name="Дуга 14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67930" y="50132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5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059790" y="2204830"/>
            <a:ext cx="914400" cy="914400"/>
            <a:chOff x="3958966" y="4472196"/>
            <a:chExt cx="914400" cy="914400"/>
          </a:xfrm>
        </p:grpSpPr>
        <p:sp>
          <p:nvSpPr>
            <p:cNvPr id="18" name="Дуга 17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067930" y="501322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20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65893" name="Object 5"/>
          <p:cNvGraphicFramePr>
            <a:graphicFrameLocks noChangeAspect="1"/>
          </p:cNvGraphicFramePr>
          <p:nvPr/>
        </p:nvGraphicFramePr>
        <p:xfrm>
          <a:off x="3483727" y="2852738"/>
          <a:ext cx="4976813" cy="1008062"/>
        </p:xfrm>
        <a:graphic>
          <a:graphicData uri="http://schemas.openxmlformats.org/presentationml/2006/ole">
            <p:oleObj spid="_x0000_s165893" name="Формула" r:id="rId6" imgW="2006280" imgH="406080" progId="Equation.3">
              <p:embed/>
            </p:oleObj>
          </a:graphicData>
        </a:graphic>
      </p:graphicFrame>
      <p:graphicFrame>
        <p:nvGraphicFramePr>
          <p:cNvPr id="165894" name="Object 6"/>
          <p:cNvGraphicFramePr>
            <a:graphicFrameLocks noChangeAspect="1"/>
          </p:cNvGraphicFramePr>
          <p:nvPr/>
        </p:nvGraphicFramePr>
        <p:xfrm>
          <a:off x="170071" y="3861815"/>
          <a:ext cx="4221162" cy="1008063"/>
        </p:xfrm>
        <a:graphic>
          <a:graphicData uri="http://schemas.openxmlformats.org/presentationml/2006/ole">
            <p:oleObj spid="_x0000_s165894" name="Формула" r:id="rId7" imgW="1701720" imgH="406080" progId="Equation.3">
              <p:embed/>
            </p:oleObj>
          </a:graphicData>
        </a:graphic>
      </p:graphicFrame>
      <p:cxnSp>
        <p:nvCxnSpPr>
          <p:cNvPr id="23" name="Прямая соединительная линия 22"/>
          <p:cNvCxnSpPr/>
          <p:nvPr/>
        </p:nvCxnSpPr>
        <p:spPr>
          <a:xfrm>
            <a:off x="440468" y="4293120"/>
            <a:ext cx="64809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880668" y="4293120"/>
            <a:ext cx="64809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160568" y="4293120"/>
            <a:ext cx="6480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744788" y="4293120"/>
            <a:ext cx="6480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536898" y="4293120"/>
            <a:ext cx="64809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5896" name="Object 6"/>
          <p:cNvGraphicFramePr>
            <a:graphicFrameLocks noChangeAspect="1"/>
          </p:cNvGraphicFramePr>
          <p:nvPr/>
        </p:nvGraphicFramePr>
        <p:xfrm>
          <a:off x="4401018" y="3861060"/>
          <a:ext cx="1827212" cy="1008063"/>
        </p:xfrm>
        <a:graphic>
          <a:graphicData uri="http://schemas.openxmlformats.org/presentationml/2006/ole">
            <p:oleObj spid="_x0000_s165896" name="Формула" r:id="rId8" imgW="736560" imgH="406080" progId="Equation.3">
              <p:embed/>
            </p:oleObj>
          </a:graphicData>
        </a:graphic>
      </p:graphicFrame>
      <p:graphicFrame>
        <p:nvGraphicFramePr>
          <p:cNvPr id="165897" name="Object 6"/>
          <p:cNvGraphicFramePr>
            <a:graphicFrameLocks noChangeAspect="1"/>
          </p:cNvGraphicFramePr>
          <p:nvPr/>
        </p:nvGraphicFramePr>
        <p:xfrm>
          <a:off x="323410" y="4797190"/>
          <a:ext cx="2363788" cy="1008062"/>
        </p:xfrm>
        <a:graphic>
          <a:graphicData uri="http://schemas.openxmlformats.org/presentationml/2006/ole">
            <p:oleObj spid="_x0000_s165897" name="Формула" r:id="rId9" imgW="952200" imgH="406080" progId="Equation.3">
              <p:embed/>
            </p:oleObj>
          </a:graphicData>
        </a:graphic>
      </p:graphicFrame>
      <p:graphicFrame>
        <p:nvGraphicFramePr>
          <p:cNvPr id="165899" name="Object 6"/>
          <p:cNvGraphicFramePr>
            <a:graphicFrameLocks noChangeAspect="1"/>
          </p:cNvGraphicFramePr>
          <p:nvPr/>
        </p:nvGraphicFramePr>
        <p:xfrm>
          <a:off x="1619590" y="5877340"/>
          <a:ext cx="1763712" cy="473075"/>
        </p:xfrm>
        <a:graphic>
          <a:graphicData uri="http://schemas.openxmlformats.org/presentationml/2006/ole">
            <p:oleObj spid="_x0000_s165899" name="Формула" r:id="rId10" imgW="711000" imgH="190440" progId="Equation.3">
              <p:embed/>
            </p:oleObj>
          </a:graphicData>
        </a:graphic>
      </p:graphicFrame>
      <p:graphicFrame>
        <p:nvGraphicFramePr>
          <p:cNvPr id="165900" name="Object 6"/>
          <p:cNvGraphicFramePr>
            <a:graphicFrameLocks noChangeAspect="1"/>
          </p:cNvGraphicFramePr>
          <p:nvPr/>
        </p:nvGraphicFramePr>
        <p:xfrm>
          <a:off x="3491850" y="5589300"/>
          <a:ext cx="2770187" cy="1009650"/>
        </p:xfrm>
        <a:graphic>
          <a:graphicData uri="http://schemas.openxmlformats.org/presentationml/2006/ole">
            <p:oleObj spid="_x0000_s165900" name="Формула" r:id="rId11" imgW="1117440" imgH="406080" progId="Equation.3">
              <p:embed/>
            </p:oleObj>
          </a:graphicData>
        </a:graphic>
      </p:graphicFrame>
      <p:grpSp>
        <p:nvGrpSpPr>
          <p:cNvPr id="41" name="Группа 40"/>
          <p:cNvGrpSpPr/>
          <p:nvPr/>
        </p:nvGrpSpPr>
        <p:grpSpPr>
          <a:xfrm>
            <a:off x="6228230" y="5589300"/>
            <a:ext cx="2478425" cy="1009650"/>
            <a:chOff x="611450" y="5517290"/>
            <a:chExt cx="2478425" cy="1009650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611450" y="5772672"/>
              <a:ext cx="14558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F79646">
                      <a:lumMod val="75000"/>
                    </a:srgbClr>
                  </a:solidFill>
                </a:rPr>
                <a:t>Ответ:</a:t>
              </a:r>
              <a:endParaRPr lang="ru-RU" dirty="0"/>
            </a:p>
          </p:txBody>
        </p:sp>
        <p:graphicFrame>
          <p:nvGraphicFramePr>
            <p:cNvPr id="165902" name="Object 14"/>
            <p:cNvGraphicFramePr>
              <a:graphicFrameLocks noChangeAspect="1"/>
            </p:cNvGraphicFramePr>
            <p:nvPr/>
          </p:nvGraphicFramePr>
          <p:xfrm>
            <a:off x="2051650" y="5517290"/>
            <a:ext cx="1038225" cy="1009650"/>
          </p:xfrm>
          <a:graphic>
            <a:graphicData uri="http://schemas.openxmlformats.org/presentationml/2006/ole">
              <p:oleObj spid="_x0000_s165902" name="Формула" r:id="rId12" imgW="419040" imgH="406080" progId="Equation.3">
                <p:embed/>
              </p:oleObj>
            </a:graphicData>
          </a:graphic>
        </p:graphicFrame>
      </p:grpSp>
      <p:grpSp>
        <p:nvGrpSpPr>
          <p:cNvPr id="36" name="Группа 35"/>
          <p:cNvGrpSpPr/>
          <p:nvPr/>
        </p:nvGrpSpPr>
        <p:grpSpPr>
          <a:xfrm>
            <a:off x="3419840" y="4653170"/>
            <a:ext cx="4724880" cy="1258763"/>
            <a:chOff x="4260937" y="4620511"/>
            <a:chExt cx="3024821" cy="1148622"/>
          </a:xfrm>
        </p:grpSpPr>
        <p:graphicFrame>
          <p:nvGraphicFramePr>
            <p:cNvPr id="165898" name="Object 6"/>
            <p:cNvGraphicFramePr>
              <a:graphicFrameLocks noChangeAspect="1"/>
            </p:cNvGraphicFramePr>
            <p:nvPr/>
          </p:nvGraphicFramePr>
          <p:xfrm>
            <a:off x="5988476" y="4949058"/>
            <a:ext cx="1222866" cy="820075"/>
          </p:xfrm>
          <a:graphic>
            <a:graphicData uri="http://schemas.openxmlformats.org/presentationml/2006/ole">
              <p:oleObj spid="_x0000_s165898" name="Формула" r:id="rId13" imgW="927000" imgH="406080" progId="Equation.3">
                <p:embed/>
              </p:oleObj>
            </a:graphicData>
          </a:graphic>
        </p:graphicFrame>
        <p:sp>
          <p:nvSpPr>
            <p:cNvPr id="34" name="TextBox 33"/>
            <p:cNvSpPr txBox="1"/>
            <p:nvPr/>
          </p:nvSpPr>
          <p:spPr>
            <a:xfrm>
              <a:off x="4260937" y="4620511"/>
              <a:ext cx="3024821" cy="7582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/>
                <a:t>Дробь равна нулю лишь </a:t>
              </a:r>
            </a:p>
            <a:p>
              <a:r>
                <a:rPr lang="ru-RU" sz="2400" b="1" i="1" dirty="0" smtClean="0">
                  <a:solidFill>
                    <a:srgbClr val="FF0000"/>
                  </a:solidFill>
                </a:rPr>
                <a:t>при условиях:</a:t>
              </a:r>
              <a:endParaRPr lang="ru-RU" sz="2400" b="1" i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6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65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16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16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55470" y="116540"/>
            <a:ext cx="7489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Рассмотрим пример 2. </a:t>
            </a:r>
          </a:p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		Решить уравнение.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2933700" y="980660"/>
          <a:ext cx="3276600" cy="1039812"/>
        </p:xfrm>
        <a:graphic>
          <a:graphicData uri="http://schemas.openxmlformats.org/presentationml/2006/ole">
            <p:oleObj spid="_x0000_s166914" name="Формула" r:id="rId4" imgW="1320480" imgH="419040" progId="Equation.3">
              <p:embed/>
            </p:oleObj>
          </a:graphicData>
        </a:graphic>
      </p:graphicFrame>
      <p:grpSp>
        <p:nvGrpSpPr>
          <p:cNvPr id="12" name="Группа 11"/>
          <p:cNvGrpSpPr/>
          <p:nvPr/>
        </p:nvGrpSpPr>
        <p:grpSpPr>
          <a:xfrm>
            <a:off x="467430" y="2041660"/>
            <a:ext cx="7754046" cy="840865"/>
            <a:chOff x="467430" y="2041660"/>
            <a:chExt cx="7754046" cy="840865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563860" y="2041660"/>
              <a:ext cx="165301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F79646">
                      <a:lumMod val="75000"/>
                    </a:srgbClr>
                  </a:solidFill>
                </a:rPr>
                <a:t>Решение </a:t>
              </a:r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7430" y="2420860"/>
              <a:ext cx="775404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/>
                <a:t>Это - рациональное уравнение. Перепишем его в виде: </a:t>
              </a:r>
            </a:p>
          </p:txBody>
        </p:sp>
      </p:grpSp>
      <p:graphicFrame>
        <p:nvGraphicFramePr>
          <p:cNvPr id="166915" name="Object 3"/>
          <p:cNvGraphicFramePr>
            <a:graphicFrameLocks noChangeAspect="1"/>
          </p:cNvGraphicFramePr>
          <p:nvPr/>
        </p:nvGraphicFramePr>
        <p:xfrm>
          <a:off x="2697956" y="2852920"/>
          <a:ext cx="3748088" cy="1039812"/>
        </p:xfrm>
        <a:graphic>
          <a:graphicData uri="http://schemas.openxmlformats.org/presentationml/2006/ole">
            <p:oleObj spid="_x0000_s166915" name="Формула" r:id="rId5" imgW="1511280" imgH="41904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979640" y="3861060"/>
            <a:ext cx="50804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i="1" dirty="0" smtClean="0">
                <a:solidFill>
                  <a:prstClr val="black"/>
                </a:solidFill>
              </a:rPr>
              <a:t>Выполним действия в левой части:</a:t>
            </a:r>
            <a:endParaRPr lang="ru-RU" sz="2400" b="1" i="1" dirty="0">
              <a:solidFill>
                <a:prstClr val="black"/>
              </a:solidFill>
            </a:endParaRPr>
          </a:p>
        </p:txBody>
      </p:sp>
      <p:graphicFrame>
        <p:nvGraphicFramePr>
          <p:cNvPr id="166916" name="Object 4"/>
          <p:cNvGraphicFramePr>
            <a:graphicFrameLocks noChangeAspect="1"/>
          </p:cNvGraphicFramePr>
          <p:nvPr/>
        </p:nvGraphicFramePr>
        <p:xfrm>
          <a:off x="2483710" y="4437140"/>
          <a:ext cx="3340100" cy="1039813"/>
        </p:xfrm>
        <a:graphic>
          <a:graphicData uri="http://schemas.openxmlformats.org/presentationml/2006/ole">
            <p:oleObj spid="_x0000_s166916" name="Формула" r:id="rId6" imgW="1346040" imgH="419040" progId="Equation.3">
              <p:embed/>
            </p:oleObj>
          </a:graphicData>
        </a:graphic>
      </p:graphicFrame>
      <p:grpSp>
        <p:nvGrpSpPr>
          <p:cNvPr id="13" name="Группа 12"/>
          <p:cNvGrpSpPr/>
          <p:nvPr/>
        </p:nvGrpSpPr>
        <p:grpSpPr>
          <a:xfrm>
            <a:off x="2495527" y="3789570"/>
            <a:ext cx="914400" cy="914400"/>
            <a:chOff x="3958966" y="4472196"/>
            <a:chExt cx="914400" cy="914400"/>
          </a:xfrm>
        </p:grpSpPr>
        <p:sp>
          <p:nvSpPr>
            <p:cNvPr id="14" name="Дуга 13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067930" y="5013220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х - 3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215627" y="3933590"/>
            <a:ext cx="1316386" cy="914400"/>
            <a:chOff x="3742936" y="4472196"/>
            <a:chExt cx="1316386" cy="914400"/>
          </a:xfrm>
        </p:grpSpPr>
        <p:sp>
          <p:nvSpPr>
            <p:cNvPr id="17" name="Дуга 16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42936" y="4904256"/>
              <a:ext cx="1316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(х - 3)(х + 3)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511807" y="3811300"/>
            <a:ext cx="914400" cy="914400"/>
            <a:chOff x="3958966" y="4472196"/>
            <a:chExt cx="914400" cy="914400"/>
          </a:xfrm>
        </p:grpSpPr>
        <p:sp>
          <p:nvSpPr>
            <p:cNvPr id="20" name="Дуга 19"/>
            <p:cNvSpPr/>
            <p:nvPr/>
          </p:nvSpPr>
          <p:spPr>
            <a:xfrm rot="19514486" flipH="1" flipV="1">
              <a:off x="3958966" y="4472196"/>
              <a:ext cx="914400" cy="914400"/>
            </a:xfrm>
            <a:prstGeom prst="arc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33360" y="50132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i="1" dirty="0" smtClean="0">
                  <a:solidFill>
                    <a:srgbClr val="FF0000"/>
                  </a:solidFill>
                </a:rPr>
                <a:t>1</a:t>
              </a:r>
              <a:endParaRPr lang="ru-RU" b="1" i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66917" name="Object 5"/>
          <p:cNvGraphicFramePr>
            <a:graphicFrameLocks noChangeAspect="1"/>
          </p:cNvGraphicFramePr>
          <p:nvPr/>
        </p:nvGraphicFramePr>
        <p:xfrm>
          <a:off x="1043510" y="5445280"/>
          <a:ext cx="6618288" cy="1101725"/>
        </p:xfrm>
        <a:graphic>
          <a:graphicData uri="http://schemas.openxmlformats.org/presentationml/2006/ole">
            <p:oleObj spid="_x0000_s166917" name="Формула" r:id="rId7" imgW="2666880" imgH="4442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 smtClean="0"/>
              <a:t>01.07.2011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Кравченко Г. 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F1DF7-BE69-44FF-B272-DDF4C76768C6}" type="slidenum">
              <a:rPr lang="ru-RU" smtClean="0"/>
              <a:pPr/>
              <a:t>9</a:t>
            </a:fld>
            <a:endParaRPr lang="ru-RU" dirty="0"/>
          </a:p>
        </p:txBody>
      </p:sp>
      <p:graphicFrame>
        <p:nvGraphicFramePr>
          <p:cNvPr id="167939" name="Object 3"/>
          <p:cNvGraphicFramePr>
            <a:graphicFrameLocks noChangeAspect="1"/>
          </p:cNvGraphicFramePr>
          <p:nvPr/>
        </p:nvGraphicFramePr>
        <p:xfrm>
          <a:off x="2498725" y="331788"/>
          <a:ext cx="4570413" cy="1101725"/>
        </p:xfrm>
        <a:graphic>
          <a:graphicData uri="http://schemas.openxmlformats.org/presentationml/2006/ole">
            <p:oleObj spid="_x0000_s167939" name="Формула" r:id="rId4" imgW="1841400" imgH="444240" progId="Equation.3">
              <p:embed/>
            </p:oleObj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4139940" y="764630"/>
            <a:ext cx="4320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5436120" y="764630"/>
            <a:ext cx="450642" cy="838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788030" y="764630"/>
            <a:ext cx="387012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228230" y="764630"/>
            <a:ext cx="5040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7940" name="Object 4"/>
          <p:cNvGraphicFramePr>
            <a:graphicFrameLocks noChangeAspect="1"/>
          </p:cNvGraphicFramePr>
          <p:nvPr/>
        </p:nvGraphicFramePr>
        <p:xfrm>
          <a:off x="827480" y="1484730"/>
          <a:ext cx="2962275" cy="1069975"/>
        </p:xfrm>
        <a:graphic>
          <a:graphicData uri="http://schemas.openxmlformats.org/presentationml/2006/ole">
            <p:oleObj spid="_x0000_s167940" name="Формула" r:id="rId5" imgW="1193760" imgH="431640" progId="Equation.3">
              <p:embed/>
            </p:oleObj>
          </a:graphicData>
        </a:graphic>
      </p:graphicFrame>
      <p:cxnSp>
        <p:nvCxnSpPr>
          <p:cNvPr id="17" name="Прямая соединительная линия 16"/>
          <p:cNvCxnSpPr/>
          <p:nvPr/>
        </p:nvCxnSpPr>
        <p:spPr>
          <a:xfrm>
            <a:off x="3419840" y="764630"/>
            <a:ext cx="504070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7941" name="Object 5"/>
          <p:cNvGraphicFramePr>
            <a:graphicFrameLocks noChangeAspect="1"/>
          </p:cNvGraphicFramePr>
          <p:nvPr/>
        </p:nvGraphicFramePr>
        <p:xfrm>
          <a:off x="4788030" y="1484730"/>
          <a:ext cx="3214687" cy="1069975"/>
        </p:xfrm>
        <a:graphic>
          <a:graphicData uri="http://schemas.openxmlformats.org/presentationml/2006/ole">
            <p:oleObj spid="_x0000_s167941" name="Формула" r:id="rId6" imgW="1295280" imgH="431640" progId="Equation.3">
              <p:embed/>
            </p:oleObj>
          </a:graphicData>
        </a:graphic>
      </p:graphicFrame>
      <p:grpSp>
        <p:nvGrpSpPr>
          <p:cNvPr id="21" name="Группа 20"/>
          <p:cNvGrpSpPr/>
          <p:nvPr/>
        </p:nvGrpSpPr>
        <p:grpSpPr>
          <a:xfrm>
            <a:off x="719981" y="2564880"/>
            <a:ext cx="7704038" cy="1080020"/>
            <a:chOff x="323410" y="2564880"/>
            <a:chExt cx="7704038" cy="1080020"/>
          </a:xfrm>
        </p:grpSpPr>
        <p:graphicFrame>
          <p:nvGraphicFramePr>
            <p:cNvPr id="19" name="Объект 18"/>
            <p:cNvGraphicFramePr>
              <a:graphicFrameLocks noChangeAspect="1"/>
            </p:cNvGraphicFramePr>
            <p:nvPr/>
          </p:nvGraphicFramePr>
          <p:xfrm>
            <a:off x="323410" y="2564880"/>
            <a:ext cx="3017703" cy="1080020"/>
          </p:xfrm>
          <a:graphic>
            <a:graphicData uri="http://schemas.openxmlformats.org/presentationml/2006/ole">
              <p:oleObj spid="_x0000_s167942" name="Формула" r:id="rId7" imgW="1206360" imgH="431640" progId="Equation.3">
                <p:embed/>
              </p:oleObj>
            </a:graphicData>
          </a:graphic>
        </p:graphicFrame>
        <p:sp>
          <p:nvSpPr>
            <p:cNvPr id="20" name="TextBox 19"/>
            <p:cNvSpPr txBox="1"/>
            <p:nvPr/>
          </p:nvSpPr>
          <p:spPr>
            <a:xfrm>
              <a:off x="3419840" y="2780910"/>
              <a:ext cx="46076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FF0000"/>
                  </a:solidFill>
                </a:rPr>
                <a:t>- условие равенства нулю дроби</a:t>
              </a:r>
              <a:endParaRPr lang="ru-RU" sz="2400" b="1" i="1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755470" y="4005080"/>
          <a:ext cx="1301750" cy="1047750"/>
        </p:xfrm>
        <a:graphic>
          <a:graphicData uri="http://schemas.openxmlformats.org/presentationml/2006/ole">
            <p:oleObj spid="_x0000_s167943" name="Формула" r:id="rId8" imgW="520560" imgH="419040" progId="Equation.3">
              <p:embed/>
            </p:oleObj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11450" y="5013220"/>
            <a:ext cx="7777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Выполнив проверку убеждаемся, что при х = 2,5 </a:t>
            </a:r>
          </a:p>
          <a:p>
            <a:r>
              <a:rPr lang="ru-RU" sz="2400" b="1" i="1" dirty="0" smtClean="0"/>
              <a:t>знаменатель (х - 3)(х + 3) не равен нулю.</a:t>
            </a:r>
            <a:endParaRPr lang="ru-RU" sz="2400" b="1" i="1" dirty="0"/>
          </a:p>
        </p:txBody>
      </p:sp>
      <p:grpSp>
        <p:nvGrpSpPr>
          <p:cNvPr id="24" name="Группа 23"/>
          <p:cNvGrpSpPr/>
          <p:nvPr/>
        </p:nvGrpSpPr>
        <p:grpSpPr>
          <a:xfrm>
            <a:off x="683460" y="5844682"/>
            <a:ext cx="2305803" cy="523220"/>
            <a:chOff x="611450" y="5772672"/>
            <a:chExt cx="2305803" cy="52322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611450" y="5772672"/>
              <a:ext cx="14558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 smtClean="0">
                  <a:solidFill>
                    <a:srgbClr val="F79646">
                      <a:lumMod val="75000"/>
                    </a:srgbClr>
                  </a:solidFill>
                </a:rPr>
                <a:t>Ответ:</a:t>
              </a:r>
              <a:endParaRPr lang="ru-RU" dirty="0"/>
            </a:p>
          </p:txBody>
        </p:sp>
        <p:graphicFrame>
          <p:nvGraphicFramePr>
            <p:cNvPr id="26" name="Object 14"/>
            <p:cNvGraphicFramePr>
              <a:graphicFrameLocks noChangeAspect="1"/>
            </p:cNvGraphicFramePr>
            <p:nvPr/>
          </p:nvGraphicFramePr>
          <p:xfrm>
            <a:off x="2225103" y="5784278"/>
            <a:ext cx="692150" cy="474662"/>
          </p:xfrm>
          <a:graphic>
            <a:graphicData uri="http://schemas.openxmlformats.org/presentationml/2006/ole">
              <p:oleObj spid="_x0000_s167944" name="Формула" r:id="rId9" imgW="279360" imgH="19044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7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2469</TotalTime>
  <Words>748</Words>
  <Application>Microsoft Office PowerPoint</Application>
  <PresentationFormat>Экран (4:3)</PresentationFormat>
  <Paragraphs>155</Paragraphs>
  <Slides>14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Тема Office</vt:lpstr>
      <vt:lpstr>1_Тема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класс алгебра</dc:title>
  <dc:creator>Кравченко</dc:creator>
  <cp:lastModifiedBy>Кравченко</cp:lastModifiedBy>
  <cp:revision>254</cp:revision>
  <dcterms:created xsi:type="dcterms:W3CDTF">2011-06-18T13:01:16Z</dcterms:created>
  <dcterms:modified xsi:type="dcterms:W3CDTF">2011-09-01T19:52:04Z</dcterms:modified>
</cp:coreProperties>
</file>