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69" r:id="rId2"/>
    <p:sldId id="282" r:id="rId3"/>
    <p:sldId id="271" r:id="rId4"/>
    <p:sldId id="273" r:id="rId5"/>
    <p:sldId id="275" r:id="rId6"/>
    <p:sldId id="263" r:id="rId7"/>
    <p:sldId id="258" r:id="rId8"/>
    <p:sldId id="259" r:id="rId9"/>
    <p:sldId id="266" r:id="rId10"/>
    <p:sldId id="280" r:id="rId11"/>
    <p:sldId id="261" r:id="rId12"/>
    <p:sldId id="277" r:id="rId13"/>
    <p:sldId id="279" r:id="rId14"/>
    <p:sldId id="278" r:id="rId15"/>
    <p:sldId id="260" r:id="rId16"/>
    <p:sldId id="281" r:id="rId17"/>
    <p:sldId id="283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83" autoAdjust="0"/>
    <p:restoredTop sz="89613" autoAdjust="0"/>
  </p:normalViewPr>
  <p:slideViewPr>
    <p:cSldViewPr>
      <p:cViewPr varScale="1">
        <p:scale>
          <a:sx n="71" d="100"/>
          <a:sy n="71" d="100"/>
        </p:scale>
        <p:origin x="-105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FFD960DF-F6CF-4300-8323-6B2FD7ED586F}" type="datetimeFigureOut">
              <a:rPr lang="ru-RU"/>
              <a:pPr>
                <a:defRPr/>
              </a:pPr>
              <a:t>03.06.2013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6280D7F8-62BB-46A1-959C-8959DCAFE8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560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3322EFA-6580-4DC2-AD2E-3BC020003241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765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942B290-DEBF-40B2-9E7C-90836FBE83E1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277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DF80E5A-73A7-4A3E-89DB-1ACA88C0B9C5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35EFBD-B678-4768-AAA2-4385D13551AC}" type="datetimeFigureOut">
              <a:rPr lang="ru-RU"/>
              <a:pPr>
                <a:defRPr/>
              </a:pPr>
              <a:t>03.06.2013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6A01D3-D5D3-4328-8883-DEDE1C85E3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CC93D9-A27F-4BEF-9827-58BBBFF49C03}" type="datetimeFigureOut">
              <a:rPr lang="ru-RU"/>
              <a:pPr>
                <a:defRPr/>
              </a:pPr>
              <a:t>03.06.2013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6297F0-9485-4FDD-AF14-469C3D9AAA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199CDB-E9D9-43EF-A0EE-0F9B30E10DB4}" type="datetimeFigureOut">
              <a:rPr lang="ru-RU"/>
              <a:pPr>
                <a:defRPr/>
              </a:pPr>
              <a:t>03.06.2013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7943C6-DF34-456C-A62E-903EB02789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EB0C9C-D14E-4F4E-AD50-C76A6A3B1B18}" type="datetimeFigureOut">
              <a:rPr lang="ru-RU"/>
              <a:pPr>
                <a:defRPr/>
              </a:pPr>
              <a:t>03.06.2013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6FC88E-0DE7-4F97-9EA4-1BB2044CF1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644AE0-0669-4FCA-A83E-F3F7EBDD3037}" type="datetimeFigureOut">
              <a:rPr lang="ru-RU"/>
              <a:pPr>
                <a:defRPr/>
              </a:pPr>
              <a:t>03.06.2013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1D8625-7572-4DA8-A45B-DB055CEB39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E36FAD-EBBF-4F35-8F15-BF20CBE581D8}" type="datetimeFigureOut">
              <a:rPr lang="ru-RU"/>
              <a:pPr>
                <a:defRPr/>
              </a:pPr>
              <a:t>03.06.2013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CF725B-FFEB-4145-BAD9-15F49A50A5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845260-5706-4F1D-95F4-19C466CA8639}" type="datetimeFigureOut">
              <a:rPr lang="ru-RU"/>
              <a:pPr>
                <a:defRPr/>
              </a:pPr>
              <a:t>03.06.2013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7B6423-11F3-4FE7-A060-E214B2A9AF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FEF491-5511-4E2B-A525-2D46CB63A749}" type="datetimeFigureOut">
              <a:rPr lang="ru-RU"/>
              <a:pPr>
                <a:defRPr/>
              </a:pPr>
              <a:t>03.06.2013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42F3BE-0C7F-4882-992D-EDCD90DD46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0941EB-3D02-4DAA-9183-5F5698FDAA81}" type="datetimeFigureOut">
              <a:rPr lang="ru-RU"/>
              <a:pPr>
                <a:defRPr/>
              </a:pPr>
              <a:t>03.06.2013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DC5A50-7DD1-4730-A325-FBCF06014C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57BACF-1C83-47FF-B0A5-19C2FB13311B}" type="datetimeFigureOut">
              <a:rPr lang="ru-RU"/>
              <a:pPr>
                <a:defRPr/>
              </a:pPr>
              <a:t>03.06.2013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CF607D-D761-4155-84EC-2976AEBCCD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2B5F13-7298-4A1E-BC7D-D664B76522CD}" type="datetimeFigureOut">
              <a:rPr lang="ru-RU"/>
              <a:pPr>
                <a:defRPr/>
              </a:pPr>
              <a:t>03.06.2013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792C89-38F1-48A6-97F6-B07C057E6A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8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49F3FA5-9920-41E2-8657-B7022B672C73}" type="datetimeFigureOut">
              <a:rPr lang="ru-RU"/>
              <a:pPr>
                <a:defRPr/>
              </a:pPr>
              <a:t>03.06.2013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73CADDC-9D79-403A-BCA2-EFE8339E1B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i.piccy.info/i5/97/75/1647597/006_800.jpg" TargetMode="Externa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://www.famous-scientists.ru/photo/i6043.jpg" TargetMode="Externa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threatqualitypress.files.wordpress.com/2012/07/electrochemcell.png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hyperlink" Target="http://keruian.ru/d/495356/d/2198195401_6.jpg" TargetMode="External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http://5klass.net/datas/khimija/KHimija-Aljuminij/0009-009-Poluchenie-aljuminija-elektroliticheskij-sposob.jpg" TargetMode="Externa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hyperlink" Target="http://t-coins.narod.ru/RMonacoUnafter.jpg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hyperlink" Target="http://t-coins.narod.ru/Sw2or949after.jpg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0.jpeg"/><Relationship Id="rId2" Type="http://schemas.openxmlformats.org/officeDocument/2006/relationships/hyperlink" Target="http://ww.superomsk.ru/upload/iblock/4fa/4fa18600f62d4b748b919bd03e1442fe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cvetmet.ucoz.ru/_ph/2/481616019.jpg" TargetMode="External"/><Relationship Id="rId5" Type="http://schemas.openxmlformats.org/officeDocument/2006/relationships/image" Target="../media/image19.jpeg"/><Relationship Id="rId4" Type="http://schemas.openxmlformats.org/officeDocument/2006/relationships/hyperlink" Target="http://geo.web.ru/druza/m-Mg_9-1.JPG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images.yandex.ru/yandsearch?img_url=http://abc.vvsu.ru/Books/ebooks_iskt/%DD%EB%E5%EA%F2%F0%EE%ED%ED%FB%E5%F3%F7%E5%E1%ED%E8%EA%E8/%D4%E8%E7%E8%EA%E0/college/www.college.ru/physics/op25part2/content/chapter1/section/paragraph15/images/1-15-1.gif&amp;iorient=&amp;ih=&amp;icolor=&amp;site=&amp;text=%D1%8D%D0%BB%D0%B5%D0%BA%D1%82%D1%80%D0%BE%D0%BB%D0%B8%D0%B7&amp;iw=&amp;wp=&amp;pos=0&amp;recent=&amp;type=&amp;isize=&amp;rpt=simage&amp;itype=&amp;nojs=1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saratov-shkola.ru/images/photos/542c773a5072b184280edd946ae4b15d.jpg" TargetMode="Externa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images.yandex.ru/yandsearch?p=6&amp;text=%D0%B3%D0%B0%D0%BB%D1%8C%D0%B2%D0%B0%D0%BD%D0%BE%D1%81%D1%82%D0%B5%D0%B3%D0%B8%D1%8F%20%D0%BA%D0%B0%D1%80%D1%82%D0%B8%D0%BD%D0%BA%D0%B8&amp;pos=209&amp;uinfo=sw-1285-sh-641-fw-1060-fh-448-pd-1&amp;rpt=simage&amp;img_url=http://900igr.net/datas/fizika/Elektricheskij-tok-v-poluprovodnikakh/0015-015-Primenenie-elektroliza-Ochistka-metallov-ot-primesej-poluchenie-chistoj.jpg" TargetMode="Externa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900igr.net/datai/fizika/Zakony-elektroliza/0010-004-Primenenie-elektroliza.jpg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://images.yandex.ru/yandsearch?source=wiz&amp;text=%D0%B1%D0%BE%D1%80%D0%B8%D1%81%20%D1%81%D0%B5%D0%BC%D0%B5%D0%BD%D0%BE%D0%B2%D0%B8%D1%87%20%D1%8F%D0%BA%D0%BE%D0%B1%D0%B8&amp;noreask=1&amp;img_url=http://pochemuha.ru/wp-content/uploads/2010/07/Yakobi-246x300.jpg&amp;pos=15&amp;rpt=simage&amp;lr=213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857250" y="214313"/>
            <a:ext cx="7358063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800" b="1" i="1">
                <a:latin typeface="Calibri" pitchFamily="34" charset="0"/>
              </a:rPr>
              <a:t>ЭЛЕКТРОЛИЗ…</a:t>
            </a:r>
          </a:p>
          <a:p>
            <a:pPr algn="ctr"/>
            <a:r>
              <a:rPr lang="ru-RU" sz="4800" b="1" i="1">
                <a:latin typeface="Calibri" pitchFamily="34" charset="0"/>
              </a:rPr>
              <a:t>Что полезно знать…</a:t>
            </a:r>
          </a:p>
        </p:txBody>
      </p:sp>
      <p:pic>
        <p:nvPicPr>
          <p:cNvPr id="20482" name="Picture 2" descr="http://i.piccy.info/i5/97/75/1647597/006_800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0" y="1928813"/>
            <a:ext cx="4429125" cy="4662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.famous-scientists.ru/photo/i6043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50" y="214313"/>
            <a:ext cx="2286000" cy="278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428625" y="5357813"/>
            <a:ext cx="8429625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i="1">
                <a:latin typeface="Calibri" pitchFamily="34" charset="0"/>
              </a:rPr>
              <a:t>Изобрел первый электродвигатель с непосредственным вращением вала</a:t>
            </a:r>
            <a:endParaRPr lang="ru-RU" sz="2800">
              <a:latin typeface="Calibri" pitchFamily="34" charset="0"/>
            </a:endParaRP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2071688" y="4429125"/>
            <a:ext cx="6786562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i="1">
                <a:latin typeface="Calibri" pitchFamily="34" charset="0"/>
              </a:rPr>
              <a:t>Создал коллектор для выпрямления тока </a:t>
            </a:r>
            <a:endParaRPr lang="ru-RU" sz="2800">
              <a:latin typeface="Calibri" pitchFamily="34" charset="0"/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4071938" y="2214563"/>
            <a:ext cx="4643437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i="1">
                <a:latin typeface="Calibri" pitchFamily="34" charset="0"/>
              </a:rPr>
              <a:t>Изобрел пишущие телеграфные аппараты</a:t>
            </a:r>
            <a:endParaRPr lang="ru-RU" sz="2800">
              <a:latin typeface="Calibri" pitchFamily="34" charset="0"/>
            </a:endParaRP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4000500" y="3214688"/>
            <a:ext cx="51435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i="1">
                <a:latin typeface="Calibri" pitchFamily="34" charset="0"/>
              </a:rPr>
              <a:t>Осуществил движение лодки при помощи электрической энергии</a:t>
            </a:r>
            <a:endParaRPr lang="ru-RU" sz="2800">
              <a:latin typeface="Calibri" pitchFamily="34" charset="0"/>
            </a:endParaRP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4071938" y="0"/>
            <a:ext cx="4857750" cy="224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i="1">
                <a:latin typeface="Calibri" pitchFamily="34" charset="0"/>
              </a:rPr>
              <a:t>Создал приборы для измерения электрического сопротивления, изготовил эталон сопротивления, сконструировал вольтметр</a:t>
            </a:r>
            <a:endParaRPr lang="ru-RU" sz="2800">
              <a:latin typeface="Calibri" pitchFamily="34" charset="0"/>
            </a:endParaRPr>
          </a:p>
        </p:txBody>
      </p:sp>
      <p:sp>
        <p:nvSpPr>
          <p:cNvPr id="9" name="Стрелка вниз 8"/>
          <p:cNvSpPr/>
          <p:nvPr/>
        </p:nvSpPr>
        <p:spPr>
          <a:xfrm rot="20841454">
            <a:off x="554038" y="3316288"/>
            <a:ext cx="485775" cy="185737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Стрелка вниз 9"/>
          <p:cNvSpPr/>
          <p:nvPr/>
        </p:nvSpPr>
        <p:spPr>
          <a:xfrm rot="16200000">
            <a:off x="3104356" y="2110582"/>
            <a:ext cx="484187" cy="9779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Стрелка вправо 10"/>
          <p:cNvSpPr/>
          <p:nvPr/>
        </p:nvSpPr>
        <p:spPr>
          <a:xfrm>
            <a:off x="2857500" y="571500"/>
            <a:ext cx="977900" cy="4841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Стрелка вниз 11"/>
          <p:cNvSpPr/>
          <p:nvPr/>
        </p:nvSpPr>
        <p:spPr>
          <a:xfrm rot="17425267">
            <a:off x="3056731" y="2780507"/>
            <a:ext cx="484187" cy="13716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 rot="18932884">
            <a:off x="1787525" y="3036888"/>
            <a:ext cx="484188" cy="142716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500"/>
                            </p:stCondLst>
                            <p:childTnLst>
                              <p:par>
                                <p:cTn id="21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500"/>
                            </p:stCondLst>
                            <p:childTnLst>
                              <p:par>
                                <p:cTn id="2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500"/>
                            </p:stCondLst>
                            <p:childTnLst>
                              <p:par>
                                <p:cTn id="29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2500"/>
                            </p:stCondLst>
                            <p:childTnLst>
                              <p:par>
                                <p:cTn id="33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4500"/>
                            </p:stCondLst>
                            <p:childTnLst>
                              <p:par>
                                <p:cTn id="37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6500"/>
                            </p:stCondLst>
                            <p:childTnLst>
                              <p:par>
                                <p:cTn id="41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8500"/>
                            </p:stCondLst>
                            <p:childTnLst>
                              <p:par>
                                <p:cTn id="4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.beluo.ru/u/taranov/ElekPole/ElTok/Фото/2d26_07_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" y="785813"/>
            <a:ext cx="3048000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214313" y="0"/>
            <a:ext cx="8715375" cy="13239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Кислотные аккумуляторы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 </a:t>
            </a:r>
            <a:endParaRPr lang="ru-RU" sz="3200" b="1" i="1" dirty="0">
              <a:solidFill>
                <a:schemeClr val="tx1">
                  <a:lumMod val="95000"/>
                  <a:lumOff val="5000"/>
                </a:schemeClr>
              </a:solidFill>
              <a:latin typeface="+mn-lt"/>
            </a:endParaRPr>
          </a:p>
        </p:txBody>
      </p:sp>
      <p:sp>
        <p:nvSpPr>
          <p:cNvPr id="24579" name="Прямоугольник 2"/>
          <p:cNvSpPr>
            <a:spLocks noChangeArrowheads="1"/>
          </p:cNvSpPr>
          <p:nvPr/>
        </p:nvSpPr>
        <p:spPr bwMode="auto">
          <a:xfrm>
            <a:off x="3714750" y="0"/>
            <a:ext cx="46434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 </a:t>
            </a:r>
            <a:endParaRPr lang="ru-RU" b="1" i="1">
              <a:latin typeface="Calibri" pitchFamily="34" charset="0"/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214313" y="3286125"/>
            <a:ext cx="8715375" cy="304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>
                <a:latin typeface="Calibri" pitchFamily="34" charset="0"/>
              </a:rPr>
              <a:t>Активные вещества аккумулятора сосредоточены в электролите и положительных и отрицательных электродах, а совокупность этих веществ называется электрохимической системой.</a:t>
            </a:r>
          </a:p>
          <a:p>
            <a:pPr algn="ctr"/>
            <a:r>
              <a:rPr lang="ru-RU" sz="2400" b="1" i="1">
                <a:latin typeface="Calibri" pitchFamily="34" charset="0"/>
              </a:rPr>
              <a:t> В свинцово-кислотных аккумуляторных батареях электролитом является раствор серной кислоты (H</a:t>
            </a:r>
            <a:r>
              <a:rPr lang="ru-RU" sz="2400" b="1" i="1" baseline="-25000">
                <a:latin typeface="Calibri" pitchFamily="34" charset="0"/>
              </a:rPr>
              <a:t>2</a:t>
            </a:r>
            <a:r>
              <a:rPr lang="ru-RU" sz="2400" b="1" i="1">
                <a:latin typeface="Calibri" pitchFamily="34" charset="0"/>
              </a:rPr>
              <a:t>SO</a:t>
            </a:r>
            <a:r>
              <a:rPr lang="ru-RU" sz="2400" b="1" i="1" baseline="-25000">
                <a:latin typeface="Calibri" pitchFamily="34" charset="0"/>
              </a:rPr>
              <a:t>4</a:t>
            </a:r>
            <a:r>
              <a:rPr lang="ru-RU" sz="2400" b="1" i="1">
                <a:latin typeface="Calibri" pitchFamily="34" charset="0"/>
              </a:rPr>
              <a:t>), активным веществом положительных пластин - двуокись свинца (PbO</a:t>
            </a:r>
            <a:r>
              <a:rPr lang="ru-RU" sz="2400" b="1" i="1" baseline="-25000">
                <a:latin typeface="Calibri" pitchFamily="34" charset="0"/>
              </a:rPr>
              <a:t>2</a:t>
            </a:r>
            <a:r>
              <a:rPr lang="ru-RU" sz="2400" b="1" i="1">
                <a:latin typeface="Calibri" pitchFamily="34" charset="0"/>
              </a:rPr>
              <a:t>), отрицательных пластин - свинец (Pb)</a:t>
            </a:r>
          </a:p>
        </p:txBody>
      </p:sp>
      <p:sp>
        <p:nvSpPr>
          <p:cNvPr id="8" name="Выгнутая вверх стрелка 7"/>
          <p:cNvSpPr/>
          <p:nvPr/>
        </p:nvSpPr>
        <p:spPr>
          <a:xfrm rot="3716518">
            <a:off x="3623469" y="1204119"/>
            <a:ext cx="2651125" cy="1220787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://threatqualitypress.files.wordpress.com/2012/07/electrochemcell.png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3700463"/>
            <a:ext cx="3786188" cy="294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785813" y="214313"/>
            <a:ext cx="785812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800" b="1" i="1">
                <a:latin typeface="Calibri" pitchFamily="34" charset="0"/>
              </a:rPr>
              <a:t>Очистка сточных вод</a:t>
            </a:r>
            <a:endParaRPr lang="ru-RU" sz="4800" i="1">
              <a:latin typeface="Calibri" pitchFamily="34" charset="0"/>
            </a:endParaRPr>
          </a:p>
        </p:txBody>
      </p:sp>
      <p:pic>
        <p:nvPicPr>
          <p:cNvPr id="31748" name="Picture 4" descr="http://keruian.ru/d/495356/d/2198195401_6.jpg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4313" y="1071563"/>
            <a:ext cx="3571875" cy="3643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4071938" y="1071563"/>
            <a:ext cx="4857750" cy="255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latin typeface="Calibri" pitchFamily="34" charset="0"/>
              </a:rPr>
              <a:t>Очистка сточных вод - обработка сточных вод с целью разрушения или удаления из них вредных веществ</a:t>
            </a:r>
            <a:endParaRPr lang="ru-RU" sz="24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://5klass.net/datas/khimija/KHimija-Aljuminij/0009-009-Poluchenie-aljuminija-elektroliticheskij-sposob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5" y="357188"/>
            <a:ext cx="5643563" cy="600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6000750" y="487363"/>
            <a:ext cx="3143250" cy="637063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Сегодня в 21 веке невозможно представить нас без алюминия.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Этот блестящий легкий металл, прекрасный проводник электричества, получил в последние десятилетия самое широкое применение в различных отраслях производства.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И получают его электролизом</a:t>
            </a:r>
            <a:endParaRPr lang="ru-RU" sz="2400" b="1" i="1" dirty="0">
              <a:solidFill>
                <a:schemeClr val="tx1">
                  <a:lumMod val="95000"/>
                  <a:lumOff val="5000"/>
                </a:schemeClr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t-coins.narod.ru/RMonacoUnafter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3" y="1428750"/>
            <a:ext cx="428625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285750" y="5072063"/>
            <a:ext cx="3857625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latin typeface="Calibri" pitchFamily="34" charset="0"/>
              </a:rPr>
              <a:t>Монако 1 Десим 1838 года, </a:t>
            </a:r>
          </a:p>
          <a:p>
            <a:r>
              <a:rPr lang="ru-RU" sz="3200" b="1">
                <a:latin typeface="Calibri" pitchFamily="34" charset="0"/>
              </a:rPr>
              <a:t>медная монета</a:t>
            </a:r>
            <a:endParaRPr lang="ru-RU" sz="3200">
              <a:latin typeface="Calibri" pitchFamily="34" charset="0"/>
            </a:endParaRPr>
          </a:p>
        </p:txBody>
      </p:sp>
      <p:pic>
        <p:nvPicPr>
          <p:cNvPr id="2054" name="Picture 6" descr="http://t-coins.narod.ru/Sw2or949after.jpg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14875" y="3929063"/>
            <a:ext cx="4214813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4714875" y="1643063"/>
            <a:ext cx="4071938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latin typeface="Calibri" pitchFamily="34" charset="0"/>
              </a:rPr>
              <a:t>Швеция 2 эре 1949 года, железная монета</a:t>
            </a:r>
            <a:endParaRPr lang="ru-RU" sz="2000">
              <a:latin typeface="Calibri" pitchFamily="34" charset="0"/>
            </a:endParaRPr>
          </a:p>
        </p:txBody>
      </p:sp>
      <p:sp>
        <p:nvSpPr>
          <p:cNvPr id="9" name="Стрелка вверх 8"/>
          <p:cNvSpPr/>
          <p:nvPr/>
        </p:nvSpPr>
        <p:spPr>
          <a:xfrm>
            <a:off x="1928813" y="4000500"/>
            <a:ext cx="484187" cy="9779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0" name="Стрелка вниз 9"/>
          <p:cNvSpPr/>
          <p:nvPr/>
        </p:nvSpPr>
        <p:spPr>
          <a:xfrm>
            <a:off x="6643688" y="2786063"/>
            <a:ext cx="484187" cy="9779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0" y="0"/>
            <a:ext cx="9144000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 i="1">
                <a:latin typeface="Calibri" pitchFamily="34" charset="0"/>
              </a:rPr>
              <a:t>Очистка монет с помощью</a:t>
            </a:r>
          </a:p>
          <a:p>
            <a:pPr algn="ctr"/>
            <a:r>
              <a:rPr lang="ru-RU" sz="4400" b="1" i="1">
                <a:latin typeface="Calibri" pitchFamily="34" charset="0"/>
              </a:rPr>
              <a:t> электролиза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0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 animBg="1"/>
      <p:bldP spid="10" grpId="0" animBg="1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428625" y="285750"/>
            <a:ext cx="4572000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i="1">
                <a:latin typeface="Calibri" pitchFamily="34" charset="0"/>
              </a:rPr>
              <a:t>В цветной металлургии электролиз используется для извлечения металлов из руд и их очистки. Электролизом расплавленных сред получают алюминий, магний, титан, цирконий, уран, бериллий и др. </a:t>
            </a:r>
          </a:p>
        </p:txBody>
      </p:sp>
      <p:pic>
        <p:nvPicPr>
          <p:cNvPr id="1026" name="Picture 2" descr="http://ww.superomsk.ru/upload/iblock/4fa/4fa18600f62d4b748b919bd03e1442fe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0" y="214313"/>
            <a:ext cx="4000500" cy="273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http://geo.web.ru/druza/m-Mg_9-1.JPG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57750" y="3429000"/>
            <a:ext cx="3929063" cy="307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 descr="http://cvetmet.ucoz.ru/_ph/2/481616019.jpg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28625" y="3429000"/>
            <a:ext cx="3857625" cy="302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357188" y="285750"/>
            <a:ext cx="8429625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 i="1">
                <a:latin typeface="Calibri" pitchFamily="34" charset="0"/>
              </a:rPr>
              <a:t>Актуальность электролиза объясняется тем, что многие вещества получают именно этим способом</a:t>
            </a: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285750" y="1779588"/>
            <a:ext cx="8572500" cy="5078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400" b="1" i="1">
                <a:latin typeface="Calibri" pitchFamily="34" charset="0"/>
              </a:rPr>
              <a:t>Получение неорганических веществ(водорода, кислорода, хлора, щелочей и т.д.) </a:t>
            </a:r>
          </a:p>
          <a:p>
            <a:pPr>
              <a:buFont typeface="Wingdings" pitchFamily="2" charset="2"/>
              <a:buChar char="v"/>
            </a:pPr>
            <a:r>
              <a:rPr lang="ru-RU" sz="2400" b="1" i="1">
                <a:latin typeface="Calibri" pitchFamily="34" charset="0"/>
              </a:rPr>
              <a:t>Получение металлов(литий, натрий, калий, бериллий, магний, цинк, алюминий, медь и т.д.) </a:t>
            </a:r>
          </a:p>
          <a:p>
            <a:pPr>
              <a:buFont typeface="Wingdings" pitchFamily="2" charset="2"/>
              <a:buChar char="v"/>
            </a:pPr>
            <a:r>
              <a:rPr lang="ru-RU" sz="2400" b="1" i="1">
                <a:latin typeface="Calibri" pitchFamily="34" charset="0"/>
              </a:rPr>
              <a:t>Очистка металлов (медь, серебро,…)</a:t>
            </a:r>
          </a:p>
          <a:p>
            <a:pPr>
              <a:buFont typeface="Wingdings" pitchFamily="2" charset="2"/>
              <a:buChar char="v"/>
            </a:pPr>
            <a:r>
              <a:rPr lang="ru-RU" sz="2400" b="1" i="1">
                <a:latin typeface="Calibri" pitchFamily="34" charset="0"/>
              </a:rPr>
              <a:t>Получение металлических сплавов </a:t>
            </a:r>
          </a:p>
          <a:p>
            <a:pPr>
              <a:buFont typeface="Wingdings" pitchFamily="2" charset="2"/>
              <a:buChar char="v"/>
            </a:pPr>
            <a:r>
              <a:rPr lang="ru-RU" sz="2400" b="1" i="1">
                <a:latin typeface="Calibri" pitchFamily="34" charset="0"/>
              </a:rPr>
              <a:t>Получение гальванических покрытий</a:t>
            </a:r>
          </a:p>
          <a:p>
            <a:pPr>
              <a:buFont typeface="Wingdings" pitchFamily="2" charset="2"/>
              <a:buChar char="v"/>
            </a:pPr>
            <a:r>
              <a:rPr lang="ru-RU" sz="2400" b="1" i="1">
                <a:latin typeface="Calibri" pitchFamily="34" charset="0"/>
              </a:rPr>
              <a:t>Обработка поверхностей металлов (азотирование, борирование, электрополировка, очистка)</a:t>
            </a:r>
          </a:p>
          <a:p>
            <a:pPr>
              <a:buFont typeface="Wingdings" pitchFamily="2" charset="2"/>
              <a:buChar char="v"/>
            </a:pPr>
            <a:r>
              <a:rPr lang="ru-RU" sz="2400" b="1" i="1">
                <a:latin typeface="Calibri" pitchFamily="34" charset="0"/>
              </a:rPr>
              <a:t>Получение органических веществ </a:t>
            </a:r>
          </a:p>
          <a:p>
            <a:pPr>
              <a:buFont typeface="Wingdings" pitchFamily="2" charset="2"/>
              <a:buChar char="v"/>
            </a:pPr>
            <a:r>
              <a:rPr lang="ru-RU" sz="2400" b="1" i="1">
                <a:latin typeface="Calibri" pitchFamily="34" charset="0"/>
              </a:rPr>
              <a:t>Электродиализ и обессоливание воды</a:t>
            </a:r>
          </a:p>
          <a:p>
            <a:pPr>
              <a:buFont typeface="Wingdings" pitchFamily="2" charset="2"/>
              <a:buChar char="v"/>
            </a:pPr>
            <a:r>
              <a:rPr lang="ru-RU" sz="2400" b="1" i="1">
                <a:latin typeface="Calibri" pitchFamily="34" charset="0"/>
              </a:rPr>
              <a:t>Нанесение пленок при помощи электрофореза</a:t>
            </a:r>
            <a:br>
              <a:rPr lang="ru-RU" sz="2400" b="1" i="1">
                <a:latin typeface="Calibri" pitchFamily="34" charset="0"/>
              </a:rPr>
            </a:br>
            <a:r>
              <a:rPr lang="ru-RU">
                <a:latin typeface="Calibri" pitchFamily="34" charset="0"/>
              </a:rPr>
              <a:t/>
            </a:r>
            <a:br>
              <a:rPr lang="ru-RU">
                <a:latin typeface="Calibri" pitchFamily="34" charset="0"/>
              </a:rPr>
            </a:br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00125" y="428625"/>
            <a:ext cx="7102475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Ссылки на источники информации и изображений:</a:t>
            </a:r>
            <a:endParaRPr lang="ru-RU" sz="2400" b="1" i="1" dirty="0">
              <a:solidFill>
                <a:schemeClr val="tx1">
                  <a:lumMod val="95000"/>
                  <a:lumOff val="5000"/>
                </a:schemeClr>
              </a:solidFill>
              <a:latin typeface="+mn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28688" y="1214438"/>
            <a:ext cx="7072312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И.И. </a:t>
            </a:r>
            <a:r>
              <a:rPr lang="ru-RU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Новошинский</a:t>
            </a: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 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,</a:t>
            </a: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 Н.С. </a:t>
            </a:r>
            <a:r>
              <a:rPr lang="ru-RU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Новошинская</a:t>
            </a: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  Химия  профильный уровень 10 класс</a:t>
            </a:r>
            <a:endParaRPr lang="ru-RU" sz="20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</a:endParaRPr>
          </a:p>
        </p:txBody>
      </p:sp>
      <p:sp>
        <p:nvSpPr>
          <p:cNvPr id="33795" name="Прямоугольник 4"/>
          <p:cNvSpPr>
            <a:spLocks noChangeArrowheads="1"/>
          </p:cNvSpPr>
          <p:nvPr/>
        </p:nvSpPr>
        <p:spPr bwMode="auto">
          <a:xfrm>
            <a:off x="857250" y="2000250"/>
            <a:ext cx="67865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</a:rPr>
              <a:t>http://900igr.net/datai/fizika/Primenenie-elektroliza/0017-009-Primenenie-elektroliza.jpg</a:t>
            </a:r>
            <a:endParaRPr lang="ru-RU">
              <a:latin typeface="Calibri" pitchFamily="34" charset="0"/>
            </a:endParaRPr>
          </a:p>
        </p:txBody>
      </p:sp>
      <p:sp>
        <p:nvSpPr>
          <p:cNvPr id="33796" name="Прямоугольник 5"/>
          <p:cNvSpPr>
            <a:spLocks noChangeArrowheads="1"/>
          </p:cNvSpPr>
          <p:nvPr/>
        </p:nvSpPr>
        <p:spPr bwMode="auto">
          <a:xfrm>
            <a:off x="1000125" y="3143250"/>
            <a:ext cx="67151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</a:rPr>
              <a:t>http://900igr.net/datai/fizika/Primenenie-elektroliza/0017-009-Primenenie-elektroliza.jpg</a:t>
            </a:r>
            <a:endParaRPr lang="ru-RU">
              <a:latin typeface="Calibri" pitchFamily="34" charset="0"/>
            </a:endParaRPr>
          </a:p>
        </p:txBody>
      </p:sp>
      <p:sp>
        <p:nvSpPr>
          <p:cNvPr id="33797" name="Прямоугольник 6"/>
          <p:cNvSpPr>
            <a:spLocks noChangeArrowheads="1"/>
          </p:cNvSpPr>
          <p:nvPr/>
        </p:nvSpPr>
        <p:spPr bwMode="auto">
          <a:xfrm>
            <a:off x="857250" y="3857625"/>
            <a:ext cx="70723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</a:rPr>
              <a:t>http://im3-tub-ru.yandex.net/i?id=693017285-62-72&amp;n=21</a:t>
            </a:r>
            <a:endParaRPr lang="ru-RU">
              <a:latin typeface="Calibri" pitchFamily="34" charset="0"/>
            </a:endParaRPr>
          </a:p>
        </p:txBody>
      </p:sp>
      <p:sp>
        <p:nvSpPr>
          <p:cNvPr id="33798" name="Прямоугольник 7"/>
          <p:cNvSpPr>
            <a:spLocks noChangeArrowheads="1"/>
          </p:cNvSpPr>
          <p:nvPr/>
        </p:nvSpPr>
        <p:spPr bwMode="auto">
          <a:xfrm>
            <a:off x="1071563" y="4357688"/>
            <a:ext cx="650081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</a:rPr>
              <a:t>http://im5-tub-ru.yandex.net/i?id=250534448-05-72&amp;n=21</a:t>
            </a:r>
            <a:endParaRPr lang="ru-RU">
              <a:latin typeface="Calibri" pitchFamily="34" charset="0"/>
            </a:endParaRPr>
          </a:p>
        </p:txBody>
      </p:sp>
      <p:sp>
        <p:nvSpPr>
          <p:cNvPr id="33799" name="Прямоугольник 8"/>
          <p:cNvSpPr>
            <a:spLocks noChangeArrowheads="1"/>
          </p:cNvSpPr>
          <p:nvPr/>
        </p:nvSpPr>
        <p:spPr bwMode="auto">
          <a:xfrm>
            <a:off x="1143000" y="4786313"/>
            <a:ext cx="60007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</a:rPr>
              <a:t>http://im3-tub-ru.yandex.net/i?id=83312829-30-72&amp;n=21</a:t>
            </a:r>
            <a:endParaRPr lang="ru-RU">
              <a:latin typeface="Calibri" pitchFamily="34" charset="0"/>
            </a:endParaRPr>
          </a:p>
        </p:txBody>
      </p:sp>
      <p:sp>
        <p:nvSpPr>
          <p:cNvPr id="33800" name="Прямоугольник 9"/>
          <p:cNvSpPr>
            <a:spLocks noChangeArrowheads="1"/>
          </p:cNvSpPr>
          <p:nvPr/>
        </p:nvSpPr>
        <p:spPr bwMode="auto">
          <a:xfrm>
            <a:off x="1143000" y="5357813"/>
            <a:ext cx="58578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</a:rPr>
              <a:t>http://im7-tub-ru.yandex.net/i?id=605912957-49-72&amp;n=21</a:t>
            </a:r>
            <a:endParaRPr lang="ru-RU">
              <a:latin typeface="Calibri" pitchFamily="34" charset="0"/>
            </a:endParaRPr>
          </a:p>
        </p:txBody>
      </p:sp>
      <p:sp>
        <p:nvSpPr>
          <p:cNvPr id="33801" name="Прямоугольник 10"/>
          <p:cNvSpPr>
            <a:spLocks noChangeArrowheads="1"/>
          </p:cNvSpPr>
          <p:nvPr/>
        </p:nvSpPr>
        <p:spPr bwMode="auto">
          <a:xfrm>
            <a:off x="1071563" y="5929313"/>
            <a:ext cx="58578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</a:rPr>
              <a:t>http://im2-tub-ru.yandex.net/i?id=324790482-57-72&amp;n=21</a:t>
            </a:r>
            <a:endParaRPr lang="ru-RU">
              <a:latin typeface="Calibri" pitchFamily="34" charset="0"/>
            </a:endParaRPr>
          </a:p>
        </p:txBody>
      </p:sp>
      <p:sp>
        <p:nvSpPr>
          <p:cNvPr id="33802" name="Прямоугольник 11"/>
          <p:cNvSpPr>
            <a:spLocks noChangeArrowheads="1"/>
          </p:cNvSpPr>
          <p:nvPr/>
        </p:nvSpPr>
        <p:spPr bwMode="auto">
          <a:xfrm>
            <a:off x="928688" y="2643188"/>
            <a:ext cx="60721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</a:rPr>
              <a:t>http://im3-tub-ru.yandex.net/i?id=130970036-15-72&amp;n=21</a:t>
            </a:r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428625" y="428625"/>
            <a:ext cx="7786688" cy="3478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 b="1" i="1" u="sng">
                <a:latin typeface="Calibri" pitchFamily="34" charset="0"/>
              </a:rPr>
              <a:t>Автор работы</a:t>
            </a:r>
            <a:r>
              <a:rPr lang="ru-RU" sz="4400" b="1" i="1">
                <a:latin typeface="Calibri" pitchFamily="34" charset="0"/>
              </a:rPr>
              <a:t>:</a:t>
            </a:r>
          </a:p>
          <a:p>
            <a:r>
              <a:rPr lang="ru-RU" sz="4400" b="1" i="1">
                <a:latin typeface="Calibri" pitchFamily="34" charset="0"/>
              </a:rPr>
              <a:t> ученик 10 класса</a:t>
            </a:r>
          </a:p>
          <a:p>
            <a:r>
              <a:rPr lang="ru-RU" sz="4400" b="1" i="1">
                <a:latin typeface="Calibri" pitchFamily="34" charset="0"/>
              </a:rPr>
              <a:t>ГБОУ СОШ № 1465</a:t>
            </a:r>
          </a:p>
          <a:p>
            <a:r>
              <a:rPr lang="ru-RU" sz="4400" b="1" i="1">
                <a:latin typeface="Calibri" pitchFamily="34" charset="0"/>
              </a:rPr>
              <a:t>Попов Сергей</a:t>
            </a:r>
          </a:p>
          <a:p>
            <a:r>
              <a:rPr lang="ru-RU" sz="4400" b="1" i="1">
                <a:latin typeface="Calibri" pitchFamily="34" charset="0"/>
              </a:rPr>
              <a:t>г. Москва</a:t>
            </a:r>
            <a:endParaRPr lang="ru-RU" sz="4400">
              <a:latin typeface="Calibri" pitchFamily="34" charset="0"/>
            </a:endParaRPr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500063" y="3929063"/>
            <a:ext cx="8072437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 b="1" i="1" u="sng">
                <a:latin typeface="Calibri" pitchFamily="34" charset="0"/>
              </a:rPr>
              <a:t>Руководитель </a:t>
            </a:r>
            <a:r>
              <a:rPr lang="ru-RU" sz="4400" b="1" i="1">
                <a:latin typeface="Calibri" pitchFamily="34" charset="0"/>
              </a:rPr>
              <a:t>: </a:t>
            </a:r>
          </a:p>
          <a:p>
            <a:r>
              <a:rPr lang="ru-RU" sz="4400" b="1" i="1">
                <a:latin typeface="Calibri" pitchFamily="34" charset="0"/>
              </a:rPr>
              <a:t>Учитель химии-  Попова</a:t>
            </a:r>
          </a:p>
          <a:p>
            <a:r>
              <a:rPr lang="ru-RU" sz="4400" b="1" i="1">
                <a:latin typeface="Calibri" pitchFamily="34" charset="0"/>
              </a:rPr>
              <a:t> Светлана Анатольевна</a:t>
            </a:r>
            <a:endParaRPr lang="ru-RU" sz="2400" b="1" i="1">
              <a:latin typeface="Calibri" pitchFamily="34" charset="0"/>
            </a:endParaRPr>
          </a:p>
        </p:txBody>
      </p:sp>
      <p:pic>
        <p:nvPicPr>
          <p:cNvPr id="15363" name="Picture 2" descr="C:\Users\n.popov\AppData\Local\Microsoft\Windows\Temporary Internet Files\Content.IE5\TZ8009X1\MP900439093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29250" y="857250"/>
            <a:ext cx="3492500" cy="252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625" y="142875"/>
            <a:ext cx="8358188" cy="30464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Электролиз</a:t>
            </a:r>
            <a:r>
              <a:rPr lang="en-US" sz="32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 </a:t>
            </a:r>
            <a:r>
              <a:rPr lang="ru-RU" sz="32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-</a:t>
            </a:r>
            <a:r>
              <a:rPr lang="en-US" sz="32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 </a:t>
            </a:r>
            <a:r>
              <a:rPr lang="ru-RU" sz="32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это совокупность окислительно-восстановительных процессов</a:t>
            </a:r>
            <a:r>
              <a:rPr lang="en-US" sz="32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,</a:t>
            </a:r>
            <a:r>
              <a:rPr lang="ru-RU" sz="32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протекающих при прохождении постоянного электрического тока через раствор или расплав электролита с погруженными в него электродами</a:t>
            </a:r>
            <a:endParaRPr lang="ru-RU" sz="3200" b="1" i="1" dirty="0">
              <a:solidFill>
                <a:schemeClr val="tx1">
                  <a:lumMod val="95000"/>
                  <a:lumOff val="5000"/>
                </a:schemeClr>
              </a:solidFill>
              <a:latin typeface="+mn-lt"/>
            </a:endParaRPr>
          </a:p>
        </p:txBody>
      </p:sp>
      <p:pic>
        <p:nvPicPr>
          <p:cNvPr id="1026" name="Picture 2" descr="http://im8-tub-ru.yandex.net/i?id=238013670-20-72&amp;n=21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14563" y="4143375"/>
            <a:ext cx="4429125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трелка вниз 4"/>
          <p:cNvSpPr/>
          <p:nvPr/>
        </p:nvSpPr>
        <p:spPr>
          <a:xfrm>
            <a:off x="4143375" y="3143250"/>
            <a:ext cx="484188" cy="9779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214313"/>
            <a:ext cx="9715500" cy="10779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Английский физик и химик,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один из основателей электрохимии</a:t>
            </a:r>
            <a:endParaRPr lang="ru-RU" sz="3200" b="1" i="1" dirty="0">
              <a:solidFill>
                <a:schemeClr val="tx1">
                  <a:lumMod val="95000"/>
                  <a:lumOff val="5000"/>
                </a:schemeClr>
              </a:solidFill>
              <a:latin typeface="+mn-lt"/>
            </a:endParaRPr>
          </a:p>
        </p:txBody>
      </p:sp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214313" y="4929188"/>
            <a:ext cx="8715375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>
              <a:defRPr/>
            </a:pPr>
            <a:r>
              <a:rPr lang="ru-RU" sz="1000" dirty="0">
                <a:latin typeface="Arial" pitchFamily="34" charset="0"/>
                <a:cs typeface="Arial" pitchFamily="34" charset="0"/>
              </a:rPr>
              <a:t>  </a:t>
            </a:r>
            <a:endParaRPr lang="ru-RU" sz="1200" dirty="0">
              <a:latin typeface="Arial" pitchFamily="34" charset="0"/>
              <a:cs typeface="Arial" pitchFamily="34" charset="0"/>
            </a:endParaRPr>
          </a:p>
          <a:p>
            <a:pPr algn="ctr" eaLnBrk="0" hangingPunct="0">
              <a:defRPr/>
            </a:pPr>
            <a:r>
              <a:rPr lang="ru-RU" sz="24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Arial" pitchFamily="34" charset="0"/>
              </a:rPr>
              <a:t>В  конце 18 века  он приобрел  репутацию хорошего химика. </a:t>
            </a:r>
            <a:br>
              <a:rPr lang="ru-RU" sz="24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Arial" pitchFamily="34" charset="0"/>
              </a:rPr>
            </a:br>
            <a:r>
              <a:rPr lang="ru-RU" sz="24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Arial" pitchFamily="34" charset="0"/>
              </a:rPr>
              <a:t>В первые годы XIX века  Дэви увлекся изучением действия электрического тока на различные вещества, в том числе на расплавленные соли и щелочи</a:t>
            </a:r>
          </a:p>
        </p:txBody>
      </p:sp>
      <p:pic>
        <p:nvPicPr>
          <p:cNvPr id="6" name="Picture 2" descr="http://saratov-shkola.ru/images/photos/542c773a5072b184280edd946ae4b15d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00375" y="1285875"/>
            <a:ext cx="2571750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flipH="1">
            <a:off x="1214438" y="2714625"/>
            <a:ext cx="7072312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Применение</a:t>
            </a:r>
            <a:r>
              <a:rPr lang="ru-RU" sz="3600" dirty="0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> </a:t>
            </a:r>
            <a:r>
              <a:rPr lang="ru-RU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электролиза</a:t>
            </a:r>
            <a:endParaRPr lang="ru-RU" sz="3600" b="1" dirty="0">
              <a:solidFill>
                <a:schemeClr val="tx1">
                  <a:lumMod val="95000"/>
                  <a:lumOff val="5000"/>
                </a:schemeClr>
              </a:solidFill>
              <a:latin typeface="+mn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57313" y="285750"/>
            <a:ext cx="6500812" cy="17541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Электролизом расплавов  природных соединений  получают активные металлы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(K, </a:t>
            </a:r>
            <a:r>
              <a:rPr lang="en-US" sz="2400" b="1" i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Na,Be,Ca,Ba</a:t>
            </a:r>
            <a:r>
              <a:rPr lang="en-US" sz="24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 </a:t>
            </a:r>
            <a:r>
              <a:rPr lang="ru-RU" sz="24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…)</a:t>
            </a:r>
            <a:endParaRPr lang="ru-RU" sz="2400" b="1" i="1" dirty="0">
              <a:solidFill>
                <a:schemeClr val="tx1">
                  <a:lumMod val="95000"/>
                  <a:lumOff val="5000"/>
                </a:schemeClr>
              </a:solidFill>
              <a:latin typeface="+mn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14875" y="5072063"/>
            <a:ext cx="4429125" cy="1323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Электролизом растворов солей получают-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Zn,</a:t>
            </a:r>
            <a:r>
              <a:rPr lang="ru-RU" sz="24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 </a:t>
            </a:r>
            <a:r>
              <a:rPr lang="en-US" sz="2400" b="1" i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Cd</a:t>
            </a:r>
            <a:r>
              <a:rPr lang="en-US" sz="24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,</a:t>
            </a:r>
            <a:r>
              <a:rPr lang="ru-RU" sz="24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 </a:t>
            </a:r>
            <a:r>
              <a:rPr lang="en-US" sz="24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Co…..</a:t>
            </a:r>
            <a:endParaRPr lang="ru-RU" sz="2400" b="1" i="1" dirty="0">
              <a:solidFill>
                <a:schemeClr val="tx1">
                  <a:lumMod val="95000"/>
                  <a:lumOff val="5000"/>
                </a:schemeClr>
              </a:solidFill>
              <a:latin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5000625"/>
            <a:ext cx="4572000" cy="1323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Электролиз используют для получения -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F2,</a:t>
            </a:r>
            <a:r>
              <a:rPr lang="ru-RU" sz="24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 </a:t>
            </a:r>
            <a:r>
              <a:rPr lang="en-US" sz="24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CL2, H2,</a:t>
            </a:r>
            <a:r>
              <a:rPr lang="ru-RU" sz="24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 </a:t>
            </a:r>
            <a:r>
              <a:rPr lang="en-US" sz="24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O2,</a:t>
            </a:r>
            <a:r>
              <a:rPr lang="ru-RU" sz="24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 </a:t>
            </a:r>
            <a:r>
              <a:rPr lang="en-US" sz="2400" b="1" i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NaOH</a:t>
            </a:r>
            <a:r>
              <a:rPr lang="ru-RU" sz="24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 и …</a:t>
            </a:r>
            <a:r>
              <a:rPr lang="ru-RU" sz="2400" b="1" i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.</a:t>
            </a:r>
            <a:endParaRPr lang="ru-RU" b="1" i="1" dirty="0">
              <a:solidFill>
                <a:schemeClr val="bg2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10" name="Выгнутая влево стрелка 9"/>
          <p:cNvSpPr/>
          <p:nvPr/>
        </p:nvSpPr>
        <p:spPr>
          <a:xfrm>
            <a:off x="428625" y="3000375"/>
            <a:ext cx="1285875" cy="2000250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Выгнутая вправо стрелка 12"/>
          <p:cNvSpPr/>
          <p:nvPr/>
        </p:nvSpPr>
        <p:spPr>
          <a:xfrm>
            <a:off x="7572375" y="3000375"/>
            <a:ext cx="1357313" cy="1928813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Стрелка вверх 13"/>
          <p:cNvSpPr/>
          <p:nvPr/>
        </p:nvSpPr>
        <p:spPr>
          <a:xfrm flipH="1">
            <a:off x="4286250" y="2071688"/>
            <a:ext cx="428625" cy="642937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000"/>
                            </p:stCondLst>
                            <p:childTnLst>
                              <p:par>
                                <p:cTn id="2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8000"/>
                            </p:stCondLst>
                            <p:childTnLst>
                              <p:par>
                                <p:cTn id="2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1000"/>
                            </p:stCondLst>
                            <p:childTnLst>
                              <p:par>
                                <p:cTn id="34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3000"/>
                            </p:stCondLst>
                            <p:childTnLst>
                              <p:par>
                                <p:cTn id="3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9" grpId="0"/>
      <p:bldP spid="10" grpId="0" animBg="1"/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900igr.net/datas/fizika/Elektricheskij-tok-v-poluprovodnikakh/0015-015-Primenenie-elektroliza-Ochistka-metallov-ot-primesej-poluchenie-chistoj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3500438" y="2000250"/>
            <a:ext cx="5429250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 i="1">
                <a:latin typeface="Calibri" pitchFamily="34" charset="0"/>
              </a:rPr>
              <a:t>Для предохранения металлов от окисления, а также для придания изделиям прочности и лучшего внешнего вида их покрывают тонким   слоем   благородных   металлов (золото, серебро)   или малоокисляющимися металлами (хром, никель).</a:t>
            </a:r>
          </a:p>
          <a:p>
            <a:r>
              <a:rPr lang="ru-RU" sz="2000" b="1" i="1">
                <a:latin typeface="Calibri" pitchFamily="34" charset="0"/>
              </a:rPr>
              <a:t>Предмет, подлежащий гальваническому покрытию, тщательно очищают, полируют и обезжиривают, после чего погружают в качестве катода в гальваническую ванну. Электролитом является раствор соли металла, которым осуществляется покрытие. Анодом служит пластина из того же металла. </a:t>
            </a:r>
          </a:p>
        </p:txBody>
      </p:sp>
      <p:pic>
        <p:nvPicPr>
          <p:cNvPr id="6" name="Picture 2" descr="http://900igr.net/datai/fizika/Zakony-elektroliza/0010-004-Primenenie-elektroliza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50" y="3571875"/>
            <a:ext cx="314325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4143375" y="0"/>
            <a:ext cx="4219575" cy="7699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Гальваностегия</a:t>
            </a:r>
            <a:endParaRPr lang="ru-RU" sz="4400" b="1" i="1" dirty="0">
              <a:solidFill>
                <a:schemeClr val="tx1">
                  <a:lumMod val="95000"/>
                  <a:lumOff val="5000"/>
                </a:schemeClr>
              </a:solidFill>
              <a:latin typeface="+mn-lt"/>
            </a:endParaRP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3714750" y="642938"/>
            <a:ext cx="51435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i="1">
                <a:latin typeface="Calibri" pitchFamily="34" charset="0"/>
              </a:rPr>
              <a:t>Покрытие металлов слоем другого металла при помощи электролиза</a:t>
            </a:r>
          </a:p>
        </p:txBody>
      </p:sp>
      <p:pic>
        <p:nvPicPr>
          <p:cNvPr id="20485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3" y="285750"/>
            <a:ext cx="3214687" cy="292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beluo.ru/u/taranov/ElekPole/ElTok/Фото/3112355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285750"/>
            <a:ext cx="2466975" cy="296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3071813" y="4357688"/>
            <a:ext cx="6072187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Calibri" pitchFamily="34" charset="0"/>
              </a:rPr>
              <a:t> </a:t>
            </a:r>
            <a:r>
              <a:rPr lang="ru-RU" sz="2400" b="1" i="1">
                <a:latin typeface="Calibri" pitchFamily="34" charset="0"/>
              </a:rPr>
              <a:t>Для придания слепку электропроводимости его покрывают графитовой пылью, погружают в ванну в качестве катода и получают на нем слой металла нужной толщины. </a:t>
            </a:r>
            <a:endParaRPr lang="en-US" sz="2400" b="1" i="1">
              <a:latin typeface="Calibri" pitchFamily="34" charset="0"/>
            </a:endParaRPr>
          </a:p>
          <a:p>
            <a:r>
              <a:rPr lang="ru-RU" sz="2400" b="1" i="1">
                <a:latin typeface="Calibri" pitchFamily="34" charset="0"/>
              </a:rPr>
              <a:t>Затем путем нагревания удаляют воск</a:t>
            </a:r>
            <a:endParaRPr lang="ru-RU" sz="2000" b="1" i="1">
              <a:latin typeface="Calibri" pitchFamily="34" charset="0"/>
            </a:endParaRPr>
          </a:p>
        </p:txBody>
      </p:sp>
      <p:pic>
        <p:nvPicPr>
          <p:cNvPr id="2052" name="Picture 4" descr="http://www.beluo.ru/u/taranov/ElekPole/ElTok/Фото/74672205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50" y="3643313"/>
            <a:ext cx="2500313" cy="282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3000375" y="1785938"/>
            <a:ext cx="5786438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i="1">
                <a:latin typeface="Calibri" pitchFamily="34" charset="0"/>
              </a:rPr>
              <a:t>Для получения копий с металлических предметов (монет, медалей, барельефов и т. п.) делают слепки из какого-нибудь пластичного материала (например, воска)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3071813" y="714375"/>
            <a:ext cx="571500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 i="1">
                <a:latin typeface="Calibri" pitchFamily="34" charset="0"/>
              </a:rPr>
              <a:t>Получение копий с предметов при помощи электролиза</a:t>
            </a:r>
            <a:endParaRPr lang="ru-RU" sz="3200">
              <a:latin typeface="Calibri" pitchFamily="34" charset="0"/>
            </a:endParaRPr>
          </a:p>
        </p:txBody>
      </p:sp>
      <p:sp>
        <p:nvSpPr>
          <p:cNvPr id="12" name="Стрелка вниз 11"/>
          <p:cNvSpPr/>
          <p:nvPr/>
        </p:nvSpPr>
        <p:spPr>
          <a:xfrm rot="5400000">
            <a:off x="4642644" y="2001044"/>
            <a:ext cx="685800" cy="4113212"/>
          </a:xfrm>
          <a:prstGeom prst="downArrow">
            <a:avLst>
              <a:gd name="adj1" fmla="val 50000"/>
              <a:gd name="adj2" fmla="val 488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511" name="Прямоугольник 8"/>
          <p:cNvSpPr>
            <a:spLocks noChangeArrowheads="1"/>
          </p:cNvSpPr>
          <p:nvPr/>
        </p:nvSpPr>
        <p:spPr bwMode="auto">
          <a:xfrm>
            <a:off x="3357563" y="0"/>
            <a:ext cx="5030787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 i="1">
                <a:latin typeface="Calibri" pitchFamily="34" charset="0"/>
              </a:rPr>
              <a:t>Гальванопластика</a:t>
            </a:r>
            <a:endParaRPr lang="ru-RU" sz="44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5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8" grpId="0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im3-tub-ru.yandex.net/i?id=130970036-15-72&amp;n=21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3" y="1571625"/>
            <a:ext cx="3071812" cy="3929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3395663" y="1500188"/>
            <a:ext cx="5748337" cy="397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i="1" u="sng">
                <a:latin typeface="Calibri" pitchFamily="34" charset="0"/>
              </a:rPr>
              <a:t>Якоби Борис Семенович </a:t>
            </a:r>
            <a:r>
              <a:rPr lang="ru-RU" sz="3600" b="1" i="1">
                <a:latin typeface="Calibri" pitchFamily="34" charset="0"/>
              </a:rPr>
              <a:t>(1801-1874)- русский физик и изобретатель в области электротехники, </a:t>
            </a:r>
          </a:p>
          <a:p>
            <a:pPr algn="ctr"/>
            <a:r>
              <a:rPr lang="ru-RU" sz="3600" b="1" i="1">
                <a:latin typeface="Calibri" pitchFamily="34" charset="0"/>
              </a:rPr>
              <a:t>разработчик процесса гальванопластики </a:t>
            </a:r>
          </a:p>
          <a:p>
            <a:pPr algn="ctr"/>
            <a:r>
              <a:rPr lang="ru-RU" sz="3600" b="1" i="1">
                <a:latin typeface="Calibri" pitchFamily="34" charset="0"/>
              </a:rPr>
              <a:t>в 19 веке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552</TotalTime>
  <Words>514</Words>
  <Application>Microsoft Office PowerPoint</Application>
  <PresentationFormat>Экран (4:3)</PresentationFormat>
  <Paragraphs>78</Paragraphs>
  <Slides>17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1" baseType="lpstr">
      <vt:lpstr>Calibri</vt:lpstr>
      <vt:lpstr>Arial</vt:lpstr>
      <vt:lpstr>Wingdings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Teacher1</dc:creator>
  <cp:lastModifiedBy>Мама</cp:lastModifiedBy>
  <cp:revision>60</cp:revision>
  <dcterms:created xsi:type="dcterms:W3CDTF">2013-05-20T06:42:22Z</dcterms:created>
  <dcterms:modified xsi:type="dcterms:W3CDTF">2013-06-03T12:36:53Z</dcterms:modified>
</cp:coreProperties>
</file>