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74" r:id="rId2"/>
    <p:sldId id="299" r:id="rId3"/>
    <p:sldId id="285" r:id="rId4"/>
    <p:sldId id="256" r:id="rId5"/>
    <p:sldId id="261" r:id="rId6"/>
    <p:sldId id="289" r:id="rId7"/>
    <p:sldId id="291" r:id="rId8"/>
    <p:sldId id="290" r:id="rId9"/>
    <p:sldId id="288" r:id="rId10"/>
    <p:sldId id="301" r:id="rId11"/>
    <p:sldId id="308" r:id="rId12"/>
    <p:sldId id="302" r:id="rId13"/>
    <p:sldId id="303" r:id="rId14"/>
    <p:sldId id="306" r:id="rId15"/>
    <p:sldId id="305" r:id="rId16"/>
    <p:sldId id="304" r:id="rId17"/>
    <p:sldId id="273" r:id="rId18"/>
    <p:sldId id="278" r:id="rId19"/>
    <p:sldId id="275" r:id="rId20"/>
    <p:sldId id="277" r:id="rId21"/>
    <p:sldId id="293" r:id="rId22"/>
    <p:sldId id="259" r:id="rId23"/>
    <p:sldId id="260" r:id="rId24"/>
    <p:sldId id="263" r:id="rId25"/>
    <p:sldId id="294" r:id="rId26"/>
    <p:sldId id="257" r:id="rId27"/>
    <p:sldId id="258" r:id="rId28"/>
    <p:sldId id="265" r:id="rId29"/>
    <p:sldId id="296" r:id="rId30"/>
    <p:sldId id="295" r:id="rId31"/>
    <p:sldId id="267" r:id="rId32"/>
    <p:sldId id="270" r:id="rId33"/>
    <p:sldId id="271" r:id="rId34"/>
    <p:sldId id="268" r:id="rId35"/>
    <p:sldId id="269" r:id="rId36"/>
    <p:sldId id="287" r:id="rId37"/>
    <p:sldId id="307" r:id="rId38"/>
    <p:sldId id="309" r:id="rId39"/>
    <p:sldId id="310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9EF4066-E1A3-4ADA-816C-DACD663FA409}" type="datetimeFigureOut">
              <a:rPr lang="ru-RU"/>
              <a:pPr>
                <a:defRPr/>
              </a:pPr>
              <a:t>10.03.2013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31A767C-EB91-4CA1-8F40-D3F7A4316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6A6F85-AF1A-4BBD-BD59-6BC68D742A61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B364E4-0EC0-41EA-A889-1441531D9433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Видео размещено на слайде в правом нижнем углу. «Смотреть» - левой кнопкой мышки, «выход» - </a:t>
            </a:r>
            <a:r>
              <a:rPr lang="en-US" smtClean="0"/>
              <a:t>Esc.</a:t>
            </a:r>
            <a:endParaRPr 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C1AF45-D3B2-4962-AC18-03DA0C9DC384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3C326B-013D-4169-9403-9501111A0029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5528CE-B8C6-4246-A423-37CBF1A8BA0F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8F4F20D-AAE0-474E-8E6D-231CE2067FC3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E7C1A4-7EA9-4F51-BC3F-7697228DF90E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EE2E75-FFCF-4B5B-A50C-C2AD25423FBD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88A2AC-0BF1-4B8E-A2A4-730A710D301C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10FB4-6C12-4191-83AF-1E66E0C2344F}" type="datetimeFigureOut">
              <a:rPr lang="ru-RU"/>
              <a:pPr>
                <a:defRPr/>
              </a:pPr>
              <a:t>10.03.2013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08C75F1-08EB-4909-8BE4-E975242C56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B78A9-694A-4278-843B-A1CA38577F13}" type="datetimeFigureOut">
              <a:rPr lang="ru-RU"/>
              <a:pPr>
                <a:defRPr/>
              </a:pPr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C25CA-1E50-42AE-8C27-B94A379B86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8E42F-FD36-4FD3-95ED-35A397009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D8C8A-0D1E-4BFD-AA53-F094165A574C}" type="datetimeFigureOut">
              <a:rPr lang="ru-RU"/>
              <a:pPr>
                <a:defRPr/>
              </a:pPr>
              <a:t>10.03.2013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2CA68-F222-4E21-B19F-C549F733714A}" type="datetimeFigureOut">
              <a:rPr lang="ru-RU"/>
              <a:pPr>
                <a:defRPr/>
              </a:pPr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6DA3C-8320-4B20-A205-C8B85CA164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25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26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A438A-3BC3-48C6-AF00-047205E9DBE2}" type="datetimeFigureOut">
              <a:rPr lang="ru-RU"/>
              <a:pPr>
                <a:defRPr/>
              </a:pPr>
              <a:t>10.03.2013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FDBABBA-5B8E-4FFE-8308-726D65433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82180-C1FC-4A1A-842C-21EF311791F1}" type="datetimeFigureOut">
              <a:rPr lang="ru-RU"/>
              <a:pPr>
                <a:defRPr/>
              </a:pPr>
              <a:t>10.03.2013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0DB69-0445-4B64-8D67-8C74490DFC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2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Овал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FA599-9147-4272-B035-2472CF47C57E}" type="datetimeFigureOut">
              <a:rPr lang="ru-RU"/>
              <a:pPr>
                <a:defRPr/>
              </a:pPr>
              <a:t>10.03.2013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95F996B3-25C2-4C97-99A0-B2DE21A35A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FD869-E75A-436F-9633-5A72FF717D96}" type="datetimeFigureOut">
              <a:rPr lang="ru-RU"/>
              <a:pPr>
                <a:defRPr/>
              </a:pPr>
              <a:t>10.03.2013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6C3BC-0110-49DF-8A8D-F94062806B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2CCFC-0FA4-42A4-904B-526D5E969478}" type="datetimeFigureOut">
              <a:rPr lang="ru-RU"/>
              <a:pPr>
                <a:defRPr/>
              </a:pPr>
              <a:t>10.03.2013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BE4ECED-E0CC-475E-8AED-9115A1FCFB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92DB4694-6869-459E-9049-847B21DCA3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E4F1F-88EA-4FD2-8B51-B4D51D6E2023}" type="datetimeFigureOut">
              <a:rPr lang="ru-RU"/>
              <a:pPr>
                <a:defRPr/>
              </a:pPr>
              <a:t>10.03.2013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9C395-08F2-4662-A772-5FA69F8CE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72078-ADC7-4A36-8AEF-F3918DDD2349}" type="datetimeFigureOut">
              <a:rPr lang="ru-RU"/>
              <a:pPr>
                <a:defRPr/>
              </a:pPr>
              <a:t>10.03.2013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703963-6D33-49C3-BA3F-DC514CA784C6}" type="datetimeFigureOut">
              <a:rPr lang="ru-RU"/>
              <a:pPr>
                <a:defRPr/>
              </a:pPr>
              <a:t>10.03.2013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accent3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1EE31C5-74D9-4BA8-9F82-D5CD7D523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optimismmir.narod2.ru/goroda_i_strani/opernie_teatri_evropi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rospis-sten.prom.ua/a88548-klassitsizm-zhivopisi-skulpture.html" TargetMode="External"/><Relationship Id="rId4" Type="http://schemas.openxmlformats.org/officeDocument/2006/relationships/hyperlink" Target="http://t-batyaeva.ya.ru/replies.xml?item_no=2591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rospis-sten.prom.ua/a88548-klassitsizm-zhivopisi-skulpture.ht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c.tverobr.ru/dlrstore/526e6cb6-be0a-41b3-a8c3-3a2aa22406f6/Object/Text3.html" TargetMode="External"/><Relationship Id="rId5" Type="http://schemas.openxmlformats.org/officeDocument/2006/relationships/hyperlink" Target="http://www.art-pics.ru/?hud=Zhak%20-%20Lui%20David&amp;picture=2734" TargetMode="External"/><Relationship Id="rId4" Type="http://schemas.openxmlformats.org/officeDocument/2006/relationships/hyperlink" Target="http://estet.7bk.ru/viewtopic.php?id=17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optimismmir.narod2.ru/g&#8230;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825" y="255588"/>
            <a:ext cx="8242300" cy="520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2"/>
          <p:cNvSpPr txBox="1">
            <a:spLocks noChangeArrowheads="1"/>
          </p:cNvSpPr>
          <p:nvPr/>
        </p:nvSpPr>
        <p:spPr bwMode="auto">
          <a:xfrm>
            <a:off x="1173163" y="5805488"/>
            <a:ext cx="71072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М.Ф.Казаков. Петровский дворец. 1775 -1782 г.г.</a:t>
            </a:r>
          </a:p>
        </p:txBody>
      </p:sp>
      <p:sp>
        <p:nvSpPr>
          <p:cNvPr id="27650" name="TextBox 4"/>
          <p:cNvSpPr txBox="1">
            <a:spLocks noChangeArrowheads="1"/>
          </p:cNvSpPr>
          <p:nvPr/>
        </p:nvSpPr>
        <p:spPr bwMode="auto">
          <a:xfrm>
            <a:off x="820738" y="476250"/>
            <a:ext cx="78105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Русский классицизм – одна из самых ярких страниц </a:t>
            </a:r>
          </a:p>
          <a:p>
            <a:pPr algn="ctr"/>
            <a:r>
              <a:rPr lang="ru-RU" sz="2400"/>
              <a:t>в истории мирового зодчества.</a:t>
            </a:r>
          </a:p>
        </p:txBody>
      </p:sp>
      <p:pic>
        <p:nvPicPr>
          <p:cNvPr id="27651" name="Picture 2" descr="http://www.dia-tek.ru/i/spaw1/Petrovsk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1863" y="1484313"/>
            <a:ext cx="727710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4"/>
          <p:cNvSpPr txBox="1">
            <a:spLocks noChangeArrowheads="1"/>
          </p:cNvSpPr>
          <p:nvPr/>
        </p:nvSpPr>
        <p:spPr bwMode="auto">
          <a:xfrm>
            <a:off x="4500563" y="5072063"/>
            <a:ext cx="37607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А.Д.Захаров.</a:t>
            </a:r>
          </a:p>
          <a:p>
            <a:pPr algn="ctr"/>
            <a:r>
              <a:rPr lang="ru-RU" sz="2400"/>
              <a:t>Здание Адмиралтейства.</a:t>
            </a:r>
          </a:p>
          <a:p>
            <a:pPr algn="ctr"/>
            <a:r>
              <a:rPr lang="ru-RU" sz="2400"/>
              <a:t>Санкт-Петербург.</a:t>
            </a:r>
          </a:p>
        </p:txBody>
      </p:sp>
      <p:pic>
        <p:nvPicPr>
          <p:cNvPr id="2867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76250"/>
            <a:ext cx="3476625" cy="563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Прямоугольник 1"/>
          <p:cNvSpPr>
            <a:spLocks noChangeArrowheads="1"/>
          </p:cNvSpPr>
          <p:nvPr/>
        </p:nvSpPr>
        <p:spPr bwMode="auto">
          <a:xfrm>
            <a:off x="4125913" y="476250"/>
            <a:ext cx="499268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C00000"/>
                </a:solidFill>
              </a:rPr>
              <a:t>Преодолев ветров злодейство</a:t>
            </a:r>
            <a:br>
              <a:rPr lang="ru-RU" sz="2400">
                <a:solidFill>
                  <a:srgbClr val="C00000"/>
                </a:solidFill>
              </a:rPr>
            </a:br>
            <a:r>
              <a:rPr lang="ru-RU" sz="2400">
                <a:solidFill>
                  <a:srgbClr val="C00000"/>
                </a:solidFill>
              </a:rPr>
              <a:t>И вьюг крутящуюся мглу,</a:t>
            </a:r>
            <a:br>
              <a:rPr lang="ru-RU" sz="2400">
                <a:solidFill>
                  <a:srgbClr val="C00000"/>
                </a:solidFill>
              </a:rPr>
            </a:br>
            <a:r>
              <a:rPr lang="ru-RU" sz="2400">
                <a:solidFill>
                  <a:srgbClr val="C00000"/>
                </a:solidFill>
              </a:rPr>
              <a:t>Над городом адмиралтейство</a:t>
            </a:r>
            <a:br>
              <a:rPr lang="ru-RU" sz="2400">
                <a:solidFill>
                  <a:srgbClr val="C00000"/>
                </a:solidFill>
              </a:rPr>
            </a:br>
            <a:r>
              <a:rPr lang="ru-RU" sz="2400">
                <a:solidFill>
                  <a:srgbClr val="C00000"/>
                </a:solidFill>
              </a:rPr>
              <a:t>Зажгло бессмертную иглу.</a:t>
            </a:r>
            <a:br>
              <a:rPr lang="ru-RU" sz="2400">
                <a:solidFill>
                  <a:srgbClr val="C00000"/>
                </a:solidFill>
              </a:rPr>
            </a:br>
            <a:r>
              <a:rPr lang="ru-RU" sz="2400">
                <a:solidFill>
                  <a:srgbClr val="C00000"/>
                </a:solidFill>
              </a:rPr>
              <a:t>Чтоб в громе пушечных ударов</a:t>
            </a:r>
            <a:br>
              <a:rPr lang="ru-RU" sz="2400">
                <a:solidFill>
                  <a:srgbClr val="C00000"/>
                </a:solidFill>
              </a:rPr>
            </a:br>
            <a:r>
              <a:rPr lang="ru-RU" sz="2400">
                <a:solidFill>
                  <a:srgbClr val="C00000"/>
                </a:solidFill>
              </a:rPr>
              <a:t>В Неву входили корабли,</a:t>
            </a:r>
            <a:br>
              <a:rPr lang="ru-RU" sz="2400">
                <a:solidFill>
                  <a:srgbClr val="C00000"/>
                </a:solidFill>
              </a:rPr>
            </a:br>
            <a:r>
              <a:rPr lang="ru-RU" sz="2400">
                <a:solidFill>
                  <a:srgbClr val="C00000"/>
                </a:solidFill>
              </a:rPr>
              <a:t>Поставил Андреян Захаров</a:t>
            </a:r>
            <a:br>
              <a:rPr lang="ru-RU" sz="2400">
                <a:solidFill>
                  <a:srgbClr val="C00000"/>
                </a:solidFill>
              </a:rPr>
            </a:br>
            <a:r>
              <a:rPr lang="ru-RU" sz="2400">
                <a:solidFill>
                  <a:srgbClr val="C00000"/>
                </a:solidFill>
              </a:rPr>
              <a:t>Маяк отеческой земли.</a:t>
            </a:r>
            <a:br>
              <a:rPr lang="ru-RU" sz="2400">
                <a:solidFill>
                  <a:srgbClr val="C00000"/>
                </a:solidFill>
              </a:rPr>
            </a:br>
            <a:r>
              <a:rPr lang="ru-RU" sz="2400">
                <a:solidFill>
                  <a:srgbClr val="C00000"/>
                </a:solidFill>
              </a:rPr>
              <a:t>И этот шпаги острый пламень,</a:t>
            </a:r>
            <a:br>
              <a:rPr lang="ru-RU" sz="2400">
                <a:solidFill>
                  <a:srgbClr val="C00000"/>
                </a:solidFill>
              </a:rPr>
            </a:br>
            <a:r>
              <a:rPr lang="ru-RU" sz="2400">
                <a:solidFill>
                  <a:srgbClr val="C00000"/>
                </a:solidFill>
              </a:rPr>
              <a:t>Прорвав сырой туман болот,</a:t>
            </a:r>
            <a:br>
              <a:rPr lang="ru-RU" sz="2400">
                <a:solidFill>
                  <a:srgbClr val="C00000"/>
                </a:solidFill>
              </a:rPr>
            </a:br>
            <a:r>
              <a:rPr lang="ru-RU" sz="2400">
                <a:solidFill>
                  <a:srgbClr val="C00000"/>
                </a:solidFill>
              </a:rPr>
              <a:t>Фасада вытянутый камень</a:t>
            </a:r>
            <a:br>
              <a:rPr lang="ru-RU" sz="2400">
                <a:solidFill>
                  <a:srgbClr val="C00000"/>
                </a:solidFill>
              </a:rPr>
            </a:br>
            <a:r>
              <a:rPr lang="ru-RU" sz="2400">
                <a:solidFill>
                  <a:srgbClr val="C00000"/>
                </a:solidFill>
              </a:rPr>
              <a:t>Приподнял в дерзостный полет.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2"/>
          <p:cNvSpPr txBox="1">
            <a:spLocks noChangeArrowheads="1"/>
          </p:cNvSpPr>
          <p:nvPr/>
        </p:nvSpPr>
        <p:spPr bwMode="auto">
          <a:xfrm>
            <a:off x="1563688" y="5913438"/>
            <a:ext cx="63261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В.И.Баженов. Пашков дом. 1784 – 1788 г.г.</a:t>
            </a:r>
          </a:p>
        </p:txBody>
      </p:sp>
      <p:pic>
        <p:nvPicPr>
          <p:cNvPr id="29698" name="Picture 2" descr="Пашков дом в Москв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692150"/>
            <a:ext cx="78486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2"/>
          <p:cNvSpPr txBox="1">
            <a:spLocks noChangeArrowheads="1"/>
          </p:cNvSpPr>
          <p:nvPr/>
        </p:nvSpPr>
        <p:spPr bwMode="auto">
          <a:xfrm>
            <a:off x="908050" y="5913438"/>
            <a:ext cx="76358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О.Монферран. Исаакиевский собор. 1818 – 1830 г.г.</a:t>
            </a:r>
          </a:p>
        </p:txBody>
      </p:sp>
      <p:pic>
        <p:nvPicPr>
          <p:cNvPr id="30722" name="Picture 4" descr="http://img0.liveinternet.ru/images/attach/c/0/42/689/42689573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404813"/>
            <a:ext cx="7100887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2"/>
          <p:cNvSpPr txBox="1">
            <a:spLocks noChangeArrowheads="1"/>
          </p:cNvSpPr>
          <p:nvPr/>
        </p:nvSpPr>
        <p:spPr bwMode="auto">
          <a:xfrm>
            <a:off x="908050" y="5913438"/>
            <a:ext cx="76358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О.Монферран. Исаакиевский собор. 1818 – 1830 г.г.</a:t>
            </a:r>
          </a:p>
        </p:txBody>
      </p:sp>
      <p:pic>
        <p:nvPicPr>
          <p:cNvPr id="31746" name="Picture 2" descr="http://shkolazhizni.ru/img/content/i59/59964_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488950"/>
            <a:ext cx="6311900" cy="51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2"/>
          <p:cNvSpPr txBox="1">
            <a:spLocks noChangeArrowheads="1"/>
          </p:cNvSpPr>
          <p:nvPr/>
        </p:nvSpPr>
        <p:spPr bwMode="auto">
          <a:xfrm>
            <a:off x="908050" y="5913438"/>
            <a:ext cx="76358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О.Монферран. Исаакиевский собор. 1818 – 1830 г.г.</a:t>
            </a:r>
          </a:p>
        </p:txBody>
      </p:sp>
      <p:pic>
        <p:nvPicPr>
          <p:cNvPr id="32770" name="Picture 4" descr="http://img-fotki.yandex.ru/get/20/bianor.0/0_8d9c_d98a5456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6338" y="441325"/>
            <a:ext cx="7100887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2"/>
          <p:cNvSpPr txBox="1">
            <a:spLocks noChangeArrowheads="1"/>
          </p:cNvSpPr>
          <p:nvPr/>
        </p:nvSpPr>
        <p:spPr bwMode="auto">
          <a:xfrm>
            <a:off x="1133475" y="5913438"/>
            <a:ext cx="72532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А.Н.Воронихин. Казанский собор. 1801 – 1811 г.г.</a:t>
            </a:r>
          </a:p>
        </p:txBody>
      </p:sp>
      <p:pic>
        <p:nvPicPr>
          <p:cNvPr id="33794" name="Picture 2" descr="http://turometr.s3.amazonaws.com/images/gallery/00/19/62/2010/03/18/5e17ff__0fbf073f7b_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525" y="1758950"/>
            <a:ext cx="8324850" cy="412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Прямоугольник 1"/>
          <p:cNvSpPr>
            <a:spLocks noChangeArrowheads="1"/>
          </p:cNvSpPr>
          <p:nvPr/>
        </p:nvSpPr>
        <p:spPr bwMode="auto">
          <a:xfrm>
            <a:off x="390525" y="349250"/>
            <a:ext cx="82804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И развел собор Казанский руки. Обнимая вечер голубой… </a:t>
            </a:r>
          </a:p>
          <a:p>
            <a:pPr algn="r"/>
            <a:r>
              <a:rPr lang="ru-RU" sz="2400">
                <a:solidFill>
                  <a:srgbClr val="C00000"/>
                </a:solidFill>
              </a:rPr>
              <a:t>И.Демьянов.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http://livingspace.com.ua/wp-content/uploads/2010/03/Классицизм-111111111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500188"/>
            <a:ext cx="6513512" cy="509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357188" y="274638"/>
            <a:ext cx="8501062" cy="121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31740" anchor="ctr">
            <a:spAutoFit/>
          </a:bodyPr>
          <a:lstStyle/>
          <a:p>
            <a:pPr algn="ctr"/>
            <a:r>
              <a:rPr lang="ru-RU" sz="2400" i="1">
                <a:solidFill>
                  <a:srgbClr val="C00000"/>
                </a:solidFill>
              </a:rPr>
              <a:t>Интерьер.</a:t>
            </a:r>
          </a:p>
          <a:p>
            <a:pPr algn="ctr" eaLnBrk="0" hangingPunct="0"/>
            <a:r>
              <a:rPr lang="ru-RU" sz="2400"/>
              <a:t>Лёгкость, воздушность, блеск - это </a:t>
            </a:r>
            <a:r>
              <a:rPr lang="ru-RU" sz="2400" i="1">
                <a:solidFill>
                  <a:srgbClr val="C00000"/>
                </a:solidFill>
              </a:rPr>
              <a:t>классицизм.</a:t>
            </a:r>
            <a:r>
              <a:rPr lang="ru-RU" sz="2400">
                <a:solidFill>
                  <a:srgbClr val="C00000"/>
                </a:solidFill>
              </a:rPr>
              <a:t> </a:t>
            </a:r>
          </a:p>
          <a:p>
            <a:pPr eaLnBrk="0" hangingPunct="0"/>
            <a:endParaRPr lang="ru-RU" sz="2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Прямоугольник 1"/>
          <p:cNvSpPr>
            <a:spLocks noChangeArrowheads="1"/>
          </p:cNvSpPr>
          <p:nvPr/>
        </p:nvSpPr>
        <p:spPr bwMode="auto">
          <a:xfrm>
            <a:off x="468313" y="876300"/>
            <a:ext cx="378618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Величественность, монументальная утонченность, </a:t>
            </a:r>
          </a:p>
          <a:p>
            <a:r>
              <a:rPr lang="ru-RU" sz="2400"/>
              <a:t>отделка в благородных тонах и солидность являются </a:t>
            </a:r>
          </a:p>
          <a:p>
            <a:r>
              <a:rPr lang="ru-RU" sz="2400"/>
              <a:t>отличительными признаками, </a:t>
            </a:r>
          </a:p>
          <a:p>
            <a:r>
              <a:rPr lang="ru-RU" sz="2400"/>
              <a:t>по которым </a:t>
            </a:r>
          </a:p>
          <a:p>
            <a:r>
              <a:rPr lang="ru-RU" sz="2400"/>
              <a:t>и узнается </a:t>
            </a:r>
          </a:p>
          <a:p>
            <a:r>
              <a:rPr lang="ru-RU" sz="2400">
                <a:solidFill>
                  <a:srgbClr val="C00000"/>
                </a:solidFill>
              </a:rPr>
              <a:t>классический</a:t>
            </a:r>
            <a:r>
              <a:rPr lang="ru-RU" sz="2400"/>
              <a:t> </a:t>
            </a:r>
            <a:r>
              <a:rPr lang="ru-RU" sz="2400">
                <a:solidFill>
                  <a:srgbClr val="C00000"/>
                </a:solidFill>
              </a:rPr>
              <a:t>стиль</a:t>
            </a:r>
            <a:r>
              <a:rPr lang="ru-RU" sz="2400"/>
              <a:t> интерьера.</a:t>
            </a:r>
          </a:p>
        </p:txBody>
      </p:sp>
      <p:pic>
        <p:nvPicPr>
          <p:cNvPr id="36866" name="Picture 2" descr="http://www.prima-m.com.ua/userfiles/image/Design/Interior_Styles/Klas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8" y="928688"/>
            <a:ext cx="4849812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http://www.ardivi.kz/../uploaded/klassizism/53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642938"/>
            <a:ext cx="7837487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275" y="798513"/>
            <a:ext cx="8081963" cy="114617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57200" y="2708275"/>
            <a:ext cx="8266113" cy="3232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1430"/>
                <a:solidFill>
                  <a:srgbClr val="002060"/>
                </a:solidFill>
              </a:rPr>
              <a:t>Цели</a:t>
            </a:r>
            <a:r>
              <a:rPr lang="ru-RU" sz="2400" b="1" spc="50" dirty="0">
                <a:ln w="11430"/>
                <a:solidFill>
                  <a:srgbClr val="002060"/>
                </a:solidFill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spc="50" dirty="0">
              <a:ln w="11430"/>
              <a:solidFill>
                <a:srgbClr val="00206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spc="50" dirty="0">
                <a:ln w="11430"/>
                <a:solidFill>
                  <a:srgbClr val="002060"/>
                </a:solidFill>
              </a:rPr>
              <a:t> познакомиться с </a:t>
            </a:r>
            <a:r>
              <a:rPr lang="ru-RU" sz="2400" b="1" spc="50" dirty="0">
                <a:ln w="11430"/>
                <a:solidFill>
                  <a:srgbClr val="002060"/>
                </a:solidFill>
              </a:rPr>
              <a:t>особенностями стиля классицизма в архитектуре и изобразительном искусстве и выделить его характерные черты;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spc="50" dirty="0">
              <a:ln w="11430"/>
              <a:solidFill>
                <a:srgbClr val="00206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spc="50" dirty="0">
                <a:ln w="11430"/>
                <a:solidFill>
                  <a:srgbClr val="002060"/>
                </a:solidFill>
              </a:rPr>
              <a:t> </a:t>
            </a:r>
            <a:r>
              <a:rPr lang="ru-RU" sz="2400" b="1" spc="50" dirty="0">
                <a:ln w="11430"/>
                <a:solidFill>
                  <a:srgbClr val="002060"/>
                </a:solidFill>
              </a:rPr>
              <a:t>проследить традиции Античности и представления об «идеальном городе» эпохи Возрождения в шедеврах классицизма.</a:t>
            </a:r>
            <a:endParaRPr lang="ru-RU" sz="2400" b="1" spc="50" dirty="0">
              <a:ln w="11430"/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Картинка 46 из 99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500063"/>
            <a:ext cx="7664450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1"/>
          <p:cNvSpPr txBox="1">
            <a:spLocks noChangeArrowheads="1"/>
          </p:cNvSpPr>
          <p:nvPr/>
        </p:nvSpPr>
        <p:spPr bwMode="auto">
          <a:xfrm>
            <a:off x="1285875" y="500063"/>
            <a:ext cx="65262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C00000"/>
                </a:solidFill>
              </a:rPr>
              <a:t>Классицизм в скульптуре</a:t>
            </a:r>
          </a:p>
        </p:txBody>
      </p:sp>
      <p:sp>
        <p:nvSpPr>
          <p:cNvPr id="39938" name="TextBox 2"/>
          <p:cNvSpPr txBox="1">
            <a:spLocks noChangeArrowheads="1"/>
          </p:cNvSpPr>
          <p:nvPr/>
        </p:nvSpPr>
        <p:spPr bwMode="auto">
          <a:xfrm>
            <a:off x="571500" y="1571625"/>
            <a:ext cx="8215313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3200"/>
              <a:t> </a:t>
            </a:r>
            <a:r>
              <a:rPr lang="ru-RU" sz="2400"/>
              <a:t>Верность античному образу.</a:t>
            </a:r>
          </a:p>
          <a:p>
            <a:pPr>
              <a:buFont typeface="Arial" charset="0"/>
              <a:buChar char="•"/>
            </a:pPr>
            <a:r>
              <a:rPr lang="ru-RU" sz="2400"/>
              <a:t> Героические и идиллические  композиции.</a:t>
            </a:r>
          </a:p>
          <a:p>
            <a:pPr>
              <a:buFont typeface="Arial" charset="0"/>
              <a:buChar char="•"/>
            </a:pPr>
            <a:r>
              <a:rPr lang="ru-RU" sz="2400"/>
              <a:t> Идеализация воинской доблести и мудрости государственных мужей.</a:t>
            </a:r>
          </a:p>
          <a:p>
            <a:pPr>
              <a:buFont typeface="Arial" charset="0"/>
              <a:buChar char="•"/>
            </a:pPr>
            <a:r>
              <a:rPr lang="ru-RU" sz="2400"/>
              <a:t> Публичные памятники.</a:t>
            </a:r>
          </a:p>
          <a:p>
            <a:pPr>
              <a:buFont typeface="Arial" charset="0"/>
              <a:buChar char="•"/>
            </a:pPr>
            <a:r>
              <a:rPr lang="ru-RU" sz="2400"/>
              <a:t> Противоречие с принятыми нормами морали.</a:t>
            </a:r>
          </a:p>
          <a:p>
            <a:pPr>
              <a:buFont typeface="Arial" charset="0"/>
              <a:buChar char="•"/>
            </a:pPr>
            <a:r>
              <a:rPr lang="ru-RU" sz="2400"/>
              <a:t> Отсутствие резких движений, внешних проявлений таких эмоций, как гнев.</a:t>
            </a:r>
          </a:p>
          <a:p>
            <a:pPr>
              <a:buFont typeface="Arial" charset="0"/>
              <a:buChar char="•"/>
            </a:pPr>
            <a:r>
              <a:rPr lang="ru-RU" sz="2400"/>
              <a:t> Простота, стройность, логичность композиции произведения.</a:t>
            </a:r>
          </a:p>
          <a:p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Файл:Canova Le Bais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285750"/>
            <a:ext cx="571500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Прямоугольник 2"/>
          <p:cNvSpPr>
            <a:spLocks noChangeArrowheads="1"/>
          </p:cNvSpPr>
          <p:nvPr/>
        </p:nvSpPr>
        <p:spPr bwMode="auto">
          <a:xfrm>
            <a:off x="939800" y="5903913"/>
            <a:ext cx="70929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Антонио Канова. Амур и Психея.Париж, Лувр.</a:t>
            </a:r>
          </a:p>
          <a:p>
            <a:pPr algn="ctr"/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Файл:Thorvaldsens Ganymed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285750"/>
            <a:ext cx="7515225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Прямоугольник 2"/>
          <p:cNvSpPr>
            <a:spLocks noChangeArrowheads="1"/>
          </p:cNvSpPr>
          <p:nvPr/>
        </p:nvSpPr>
        <p:spPr bwMode="auto">
          <a:xfrm>
            <a:off x="1958975" y="5572125"/>
            <a:ext cx="53117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Бертель Торвальдсен. </a:t>
            </a:r>
          </a:p>
          <a:p>
            <a:pPr algn="ctr"/>
            <a:r>
              <a:rPr lang="ru-RU" sz="2400"/>
              <a:t>Ганимед, кормящий Зевесова орла.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Файл:Nicolas boileau Girard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5" y="357188"/>
            <a:ext cx="4589463" cy="621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Прямоугольник 2"/>
          <p:cNvSpPr>
            <a:spLocks noChangeArrowheads="1"/>
          </p:cNvSpPr>
          <p:nvPr/>
        </p:nvSpPr>
        <p:spPr bwMode="auto">
          <a:xfrm>
            <a:off x="841375" y="4286250"/>
            <a:ext cx="24161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Никола Буало. </a:t>
            </a:r>
          </a:p>
          <a:p>
            <a:pPr algn="ctr"/>
            <a:r>
              <a:rPr lang="ru-RU" sz="2400"/>
              <a:t>Бюст работы </a:t>
            </a:r>
          </a:p>
          <a:p>
            <a:pPr algn="ctr"/>
            <a:r>
              <a:rPr lang="ru-RU" sz="2400"/>
              <a:t>Ф. Жирардона. </a:t>
            </a:r>
          </a:p>
          <a:p>
            <a:pPr algn="ctr"/>
            <a:r>
              <a:rPr lang="ru-RU" sz="2400"/>
              <a:t>Париж, Лувр.</a:t>
            </a:r>
          </a:p>
          <a:p>
            <a:pPr algn="ctr"/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Box 1"/>
          <p:cNvSpPr txBox="1">
            <a:spLocks noChangeArrowheads="1"/>
          </p:cNvSpPr>
          <p:nvPr/>
        </p:nvSpPr>
        <p:spPr bwMode="auto">
          <a:xfrm>
            <a:off x="1258888" y="319088"/>
            <a:ext cx="6985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C00000"/>
                </a:solidFill>
              </a:rPr>
              <a:t>Классицизм в живописи</a:t>
            </a:r>
          </a:p>
        </p:txBody>
      </p:sp>
      <p:sp>
        <p:nvSpPr>
          <p:cNvPr id="44034" name="TextBox 2"/>
          <p:cNvSpPr txBox="1">
            <a:spLocks noChangeArrowheads="1"/>
          </p:cNvSpPr>
          <p:nvPr/>
        </p:nvSpPr>
        <p:spPr bwMode="auto">
          <a:xfrm>
            <a:off x="501650" y="1052513"/>
            <a:ext cx="821531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3200"/>
              <a:t> </a:t>
            </a:r>
            <a:r>
              <a:rPr lang="ru-RU" sz="2400"/>
              <a:t>Интерес к искусству античной Греции и Рима.</a:t>
            </a:r>
          </a:p>
          <a:p>
            <a:pPr>
              <a:buFont typeface="Arial" charset="0"/>
              <a:buChar char="•"/>
            </a:pPr>
            <a:r>
              <a:rPr lang="ru-RU" sz="2400"/>
              <a:t> Систематизация и закрепление достижений великих художников Возрождения.</a:t>
            </a:r>
          </a:p>
          <a:p>
            <a:pPr>
              <a:buFont typeface="Arial" charset="0"/>
              <a:buChar char="•"/>
            </a:pPr>
            <a:r>
              <a:rPr lang="ru-RU" sz="2400"/>
              <a:t> Скрупулёзное изучение наследия Рафаэля и Микеланджело, имитация их мастерства линии и композиции.</a:t>
            </a:r>
          </a:p>
          <a:p>
            <a:pPr>
              <a:buFont typeface="Arial" charset="0"/>
              <a:buChar char="•"/>
            </a:pPr>
            <a:r>
              <a:rPr lang="ru-RU" sz="2400"/>
              <a:t> Простота, стройность, логичность композиции произведения.</a:t>
            </a:r>
          </a:p>
          <a:p>
            <a:pPr>
              <a:buFont typeface="Arial" charset="0"/>
              <a:buChar char="•"/>
            </a:pPr>
            <a:r>
              <a:rPr lang="ru-RU" sz="2400"/>
              <a:t> Общественная, гражданская проблематика.</a:t>
            </a:r>
          </a:p>
          <a:p>
            <a:pPr>
              <a:buFont typeface="Arial" charset="0"/>
              <a:buChar char="•"/>
            </a:pPr>
            <a:r>
              <a:rPr lang="ru-RU" sz="2400"/>
              <a:t> Основные герои – цари, полководцы, государственные деятели.</a:t>
            </a:r>
          </a:p>
          <a:p>
            <a:pPr>
              <a:buFont typeface="Arial" charset="0"/>
              <a:buChar char="•"/>
            </a:pPr>
            <a:r>
              <a:rPr lang="ru-RU" sz="2400"/>
              <a:t> Поддержка классицизма за счёт финансирования академических учреждений.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Файл:The dance to the music of time c. 1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85750"/>
            <a:ext cx="6919913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Прямоугольник 2"/>
          <p:cNvSpPr>
            <a:spLocks noChangeArrowheads="1"/>
          </p:cNvSpPr>
          <p:nvPr/>
        </p:nvSpPr>
        <p:spPr bwMode="auto">
          <a:xfrm>
            <a:off x="1400175" y="5913438"/>
            <a:ext cx="65436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Никола Пуссен. Танец под музыку времени.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Файл:Jacques-Louis David, Le Serment des Horaces.jpg"/>
          <p:cNvPicPr>
            <a:picLocks noChangeAspect="1" noChangeArrowheads="1"/>
          </p:cNvPicPr>
          <p:nvPr/>
        </p:nvPicPr>
        <p:blipFill>
          <a:blip r:embed="rId2">
            <a:lum bright="16000"/>
          </a:blip>
          <a:srcRect/>
          <a:stretch>
            <a:fillRect/>
          </a:stretch>
        </p:blipFill>
        <p:spPr bwMode="auto">
          <a:xfrm>
            <a:off x="1187450" y="404813"/>
            <a:ext cx="6811963" cy="539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Прямоугольник 2"/>
          <p:cNvSpPr>
            <a:spLocks noChangeArrowheads="1"/>
          </p:cNvSpPr>
          <p:nvPr/>
        </p:nvSpPr>
        <p:spPr bwMode="auto">
          <a:xfrm>
            <a:off x="2009775" y="5842000"/>
            <a:ext cx="51689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Жак-Луи Давид. Клятва Горациев.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Файл:Borovikovsky derzhavin.jpg"/>
          <p:cNvPicPr>
            <a:picLocks noChangeAspect="1" noChangeArrowheads="1"/>
          </p:cNvPicPr>
          <p:nvPr/>
        </p:nvPicPr>
        <p:blipFill>
          <a:blip r:embed="rId2">
            <a:lum bright="14000"/>
          </a:blip>
          <a:srcRect/>
          <a:stretch>
            <a:fillRect/>
          </a:stretch>
        </p:blipFill>
        <p:spPr bwMode="auto">
          <a:xfrm>
            <a:off x="3857625" y="500063"/>
            <a:ext cx="47910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Прямоугольник 2"/>
          <p:cNvSpPr>
            <a:spLocks noChangeArrowheads="1"/>
          </p:cNvSpPr>
          <p:nvPr/>
        </p:nvSpPr>
        <p:spPr bwMode="auto">
          <a:xfrm>
            <a:off x="420688" y="4214813"/>
            <a:ext cx="31829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В.Л. Боровиковский.</a:t>
            </a:r>
          </a:p>
          <a:p>
            <a:pPr algn="ctr"/>
            <a:r>
              <a:rPr lang="ru-RU" sz="2400"/>
              <a:t>Портрет </a:t>
            </a:r>
          </a:p>
          <a:p>
            <a:pPr algn="ctr"/>
            <a:r>
              <a:rPr lang="ru-RU" sz="2400"/>
              <a:t>Г.Р. Державина.</a:t>
            </a:r>
          </a:p>
          <a:p>
            <a:pPr algn="ctr"/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Прямоугольник 2"/>
          <p:cNvSpPr>
            <a:spLocks noChangeArrowheads="1"/>
          </p:cNvSpPr>
          <p:nvPr/>
        </p:nvSpPr>
        <p:spPr bwMode="auto">
          <a:xfrm>
            <a:off x="581025" y="3786188"/>
            <a:ext cx="30099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Д.Г.Левицкий.</a:t>
            </a:r>
          </a:p>
          <a:p>
            <a:pPr algn="ctr"/>
            <a:r>
              <a:rPr lang="ru-RU" sz="2400"/>
              <a:t>Портрет </a:t>
            </a:r>
          </a:p>
          <a:p>
            <a:pPr algn="ctr"/>
            <a:r>
              <a:rPr lang="ru-RU" sz="2400"/>
              <a:t>Екатерины  </a:t>
            </a:r>
            <a:r>
              <a:rPr lang="en-US" sz="2400"/>
              <a:t>l</a:t>
            </a:r>
            <a:r>
              <a:rPr lang="ru-RU" sz="2400"/>
              <a:t>l </a:t>
            </a:r>
          </a:p>
          <a:p>
            <a:pPr algn="ctr"/>
            <a:r>
              <a:rPr lang="ru-RU" sz="2400"/>
              <a:t>в виде </a:t>
            </a:r>
          </a:p>
          <a:p>
            <a:pPr algn="ctr"/>
            <a:r>
              <a:rPr lang="ru-RU" sz="2400"/>
              <a:t>законодательницы.</a:t>
            </a:r>
          </a:p>
          <a:p>
            <a:pPr algn="ctr"/>
            <a:endParaRPr lang="ru-RU" sz="2400"/>
          </a:p>
        </p:txBody>
      </p:sp>
      <p:pic>
        <p:nvPicPr>
          <p:cNvPr id="48130" name="Picture 5"/>
          <p:cNvPicPr>
            <a:picLocks noChangeAspect="1" noChangeArrowheads="1"/>
          </p:cNvPicPr>
          <p:nvPr/>
        </p:nvPicPr>
        <p:blipFill>
          <a:blip r:embed="rId2">
            <a:lum bright="24000" contrast="10000"/>
          </a:blip>
          <a:srcRect/>
          <a:stretch>
            <a:fillRect/>
          </a:stretch>
        </p:blipFill>
        <p:spPr bwMode="auto">
          <a:xfrm>
            <a:off x="4429125" y="285750"/>
            <a:ext cx="4330700" cy="637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CIMG3537.JPG"/>
          <p:cNvPicPr>
            <a:picLocks noChangeAspect="1"/>
          </p:cNvPicPr>
          <p:nvPr/>
        </p:nvPicPr>
        <p:blipFill>
          <a:blip r:embed="rId3">
            <a:lum bright="-12000" contrast="16000"/>
          </a:blip>
          <a:srcRect/>
          <a:stretch>
            <a:fillRect/>
          </a:stretch>
        </p:blipFill>
        <p:spPr bwMode="auto">
          <a:xfrm>
            <a:off x="4429125" y="500063"/>
            <a:ext cx="4429125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571500" y="1500188"/>
            <a:ext cx="35893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i="1">
                <a:solidFill>
                  <a:srgbClr val="C00000"/>
                </a:solidFill>
              </a:rPr>
              <a:t>Классицизм</a:t>
            </a: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601663" y="3429000"/>
            <a:ext cx="33416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 i="1"/>
              <a:t>лат. classicus – </a:t>
            </a:r>
          </a:p>
          <a:p>
            <a:pPr algn="ctr"/>
            <a:r>
              <a:rPr lang="ru-RU" sz="2800" b="1" i="1"/>
              <a:t>образцовый</a:t>
            </a:r>
            <a:endParaRPr lang="ru-RU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Прямоугольник 2"/>
          <p:cNvSpPr>
            <a:spLocks noChangeArrowheads="1"/>
          </p:cNvSpPr>
          <p:nvPr/>
        </p:nvSpPr>
        <p:spPr bwMode="auto">
          <a:xfrm>
            <a:off x="804863" y="4214813"/>
            <a:ext cx="2414587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Ф.С.Рокотов.</a:t>
            </a:r>
          </a:p>
          <a:p>
            <a:pPr algn="ctr"/>
            <a:r>
              <a:rPr lang="ru-RU" sz="2400"/>
              <a:t>Портрет </a:t>
            </a:r>
          </a:p>
          <a:p>
            <a:pPr algn="ctr"/>
            <a:r>
              <a:rPr lang="ru-RU" sz="2400"/>
              <a:t>А.П.Струйской.</a:t>
            </a:r>
          </a:p>
          <a:p>
            <a:pPr algn="ctr"/>
            <a:endParaRPr lang="ru-RU" sz="2800"/>
          </a:p>
        </p:txBody>
      </p:sp>
      <p:pic>
        <p:nvPicPr>
          <p:cNvPr id="49154" name="Picture 6"/>
          <p:cNvPicPr>
            <a:picLocks noChangeAspect="1" noChangeArrowheads="1"/>
          </p:cNvPicPr>
          <p:nvPr/>
        </p:nvPicPr>
        <p:blipFill>
          <a:blip r:embed="rId2">
            <a:lum bright="20000" contrast="14000"/>
          </a:blip>
          <a:srcRect/>
          <a:stretch>
            <a:fillRect/>
          </a:stretch>
        </p:blipFill>
        <p:spPr bwMode="auto">
          <a:xfrm>
            <a:off x="4214813" y="257175"/>
            <a:ext cx="4500562" cy="631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Брюллов Автопортре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863" y="404813"/>
            <a:ext cx="25717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4" descr="http://smallbay.ru/images3/briullov01.jpg"/>
          <p:cNvPicPr>
            <a:picLocks noChangeAspect="1" noChangeArrowheads="1"/>
          </p:cNvPicPr>
          <p:nvPr/>
        </p:nvPicPr>
        <p:blipFill>
          <a:blip r:embed="rId3">
            <a:lum bright="2000"/>
          </a:blip>
          <a:srcRect/>
          <a:stretch>
            <a:fillRect/>
          </a:stretch>
        </p:blipFill>
        <p:spPr bwMode="auto">
          <a:xfrm>
            <a:off x="3929063" y="857250"/>
            <a:ext cx="48577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Прямоугольник 3"/>
          <p:cNvSpPr>
            <a:spLocks noChangeArrowheads="1"/>
          </p:cNvSpPr>
          <p:nvPr/>
        </p:nvSpPr>
        <p:spPr bwMode="auto">
          <a:xfrm>
            <a:off x="285750" y="5373688"/>
            <a:ext cx="36433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Итальянский полдень.</a:t>
            </a:r>
            <a:br>
              <a:rPr lang="ru-RU" sz="2400"/>
            </a:br>
            <a:r>
              <a:rPr lang="ru-RU" sz="2400"/>
              <a:t>1827. Русский музей.</a:t>
            </a:r>
          </a:p>
        </p:txBody>
      </p:sp>
      <p:sp>
        <p:nvSpPr>
          <p:cNvPr id="50180" name="Прямоугольник 4"/>
          <p:cNvSpPr>
            <a:spLocks noChangeArrowheads="1"/>
          </p:cNvSpPr>
          <p:nvPr/>
        </p:nvSpPr>
        <p:spPr bwMode="auto">
          <a:xfrm>
            <a:off x="500063" y="3714750"/>
            <a:ext cx="2928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Карл Брюллов.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http://smallbay.ru/images3/briullov05.jpg"/>
          <p:cNvPicPr>
            <a:picLocks noChangeAspect="1" noChangeArrowheads="1"/>
          </p:cNvPicPr>
          <p:nvPr/>
        </p:nvPicPr>
        <p:blipFill>
          <a:blip r:embed="rId2">
            <a:lum bright="8000"/>
          </a:blip>
          <a:srcRect/>
          <a:stretch>
            <a:fillRect/>
          </a:stretch>
        </p:blipFill>
        <p:spPr bwMode="auto">
          <a:xfrm>
            <a:off x="4297363" y="285750"/>
            <a:ext cx="4357687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Прямоугольник 2"/>
          <p:cNvSpPr>
            <a:spLocks noChangeArrowheads="1"/>
          </p:cNvSpPr>
          <p:nvPr/>
        </p:nvSpPr>
        <p:spPr bwMode="auto">
          <a:xfrm>
            <a:off x="214313" y="4214813"/>
            <a:ext cx="38576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Портрет графини </a:t>
            </a:r>
          </a:p>
          <a:p>
            <a:pPr algn="ctr"/>
            <a:r>
              <a:rPr lang="ru-RU" sz="2400"/>
              <a:t>Юлии Самойловой </a:t>
            </a:r>
          </a:p>
          <a:p>
            <a:pPr algn="ctr"/>
            <a:r>
              <a:rPr lang="ru-RU" sz="2400"/>
              <a:t>с приемной дочерью Паччини.</a:t>
            </a:r>
          </a:p>
          <a:p>
            <a:pPr algn="ctr"/>
            <a:r>
              <a:rPr lang="ru-RU" sz="2400"/>
              <a:t> 1842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 descr="http://smallbay.ru/images3/briullov095.jpg"/>
          <p:cNvPicPr>
            <a:picLocks noChangeAspect="1" noChangeArrowheads="1"/>
          </p:cNvPicPr>
          <p:nvPr/>
        </p:nvPicPr>
        <p:blipFill>
          <a:blip r:embed="rId2">
            <a:lum bright="8000"/>
          </a:blip>
          <a:srcRect/>
          <a:stretch>
            <a:fillRect/>
          </a:stretch>
        </p:blipFill>
        <p:spPr bwMode="auto">
          <a:xfrm>
            <a:off x="4071938" y="428625"/>
            <a:ext cx="4786312" cy="598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Прямоугольник 2"/>
          <p:cNvSpPr>
            <a:spLocks noChangeArrowheads="1"/>
          </p:cNvSpPr>
          <p:nvPr/>
        </p:nvSpPr>
        <p:spPr bwMode="auto">
          <a:xfrm>
            <a:off x="0" y="4500563"/>
            <a:ext cx="40719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Российская </a:t>
            </a:r>
          </a:p>
          <a:p>
            <a:pPr algn="ctr"/>
            <a:r>
              <a:rPr lang="ru-RU" sz="2400"/>
              <a:t>императрица </a:t>
            </a:r>
          </a:p>
          <a:p>
            <a:pPr algn="ctr"/>
            <a:r>
              <a:rPr lang="ru-RU" sz="2400"/>
              <a:t>Александра Федоровна</a:t>
            </a:r>
            <a:br>
              <a:rPr lang="ru-RU" sz="2400"/>
            </a:br>
            <a:r>
              <a:rPr lang="ru-RU" sz="2400"/>
              <a:t>1832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http://smallbay.ru/images3/briullov03.jpg"/>
          <p:cNvPicPr>
            <a:picLocks noChangeAspect="1" noChangeArrowheads="1"/>
          </p:cNvPicPr>
          <p:nvPr/>
        </p:nvPicPr>
        <p:blipFill>
          <a:blip r:embed="rId2">
            <a:lum bright="4000"/>
          </a:blip>
          <a:srcRect/>
          <a:stretch>
            <a:fillRect/>
          </a:stretch>
        </p:blipFill>
        <p:spPr bwMode="auto">
          <a:xfrm>
            <a:off x="887413" y="404813"/>
            <a:ext cx="7356475" cy="534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Прямоугольник 2"/>
          <p:cNvSpPr>
            <a:spLocks noChangeArrowheads="1"/>
          </p:cNvSpPr>
          <p:nvPr/>
        </p:nvSpPr>
        <p:spPr bwMode="auto">
          <a:xfrm>
            <a:off x="714375" y="5929313"/>
            <a:ext cx="81057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Последний день Помпеи. 1833. Русский музей.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 descr="http://smallbay.ru/images3/briullov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8463" y="222250"/>
            <a:ext cx="4452937" cy="642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Прямоугольник 2"/>
          <p:cNvSpPr>
            <a:spLocks noChangeArrowheads="1"/>
          </p:cNvSpPr>
          <p:nvPr/>
        </p:nvSpPr>
        <p:spPr bwMode="auto">
          <a:xfrm>
            <a:off x="357188" y="5072063"/>
            <a:ext cx="3643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Всадница.</a:t>
            </a:r>
            <a:br>
              <a:rPr lang="ru-RU" sz="2400"/>
            </a:br>
            <a:r>
              <a:rPr lang="ru-RU" sz="2400"/>
              <a:t>1832. </a:t>
            </a:r>
          </a:p>
          <a:p>
            <a:pPr algn="ctr"/>
            <a:r>
              <a:rPr lang="ru-RU" sz="2400"/>
              <a:t>Третьяковская галерея</a:t>
            </a:r>
          </a:p>
        </p:txBody>
      </p:sp>
      <p:sp>
        <p:nvSpPr>
          <p:cNvPr id="54275" name="Прямоугольник 3"/>
          <p:cNvSpPr>
            <a:spLocks noChangeArrowheads="1"/>
          </p:cNvSpPr>
          <p:nvPr/>
        </p:nvSpPr>
        <p:spPr bwMode="auto">
          <a:xfrm>
            <a:off x="357188" y="528638"/>
            <a:ext cx="40005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При сохранении </a:t>
            </a:r>
          </a:p>
          <a:p>
            <a:r>
              <a:rPr lang="ru-RU" sz="2400"/>
              <a:t>языка классицизма</a:t>
            </a:r>
          </a:p>
          <a:p>
            <a:r>
              <a:rPr lang="ru-RU" sz="2400"/>
              <a:t>художники </a:t>
            </a:r>
          </a:p>
          <a:p>
            <a:r>
              <a:rPr lang="ru-RU" sz="2400"/>
              <a:t>в своих произведениях </a:t>
            </a:r>
          </a:p>
          <a:p>
            <a:r>
              <a:rPr lang="ru-RU" sz="2400"/>
              <a:t>зачастую </a:t>
            </a:r>
          </a:p>
          <a:p>
            <a:r>
              <a:rPr lang="ru-RU" sz="2400"/>
              <a:t>обращаются </a:t>
            </a:r>
          </a:p>
          <a:p>
            <a:r>
              <a:rPr lang="ru-RU" sz="2400"/>
              <a:t>к романтическим </a:t>
            </a:r>
          </a:p>
          <a:p>
            <a:r>
              <a:rPr lang="ru-RU" sz="2400"/>
              <a:t>сюжетам.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пия (3) CIMG35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013" y="566738"/>
            <a:ext cx="3724275" cy="4651375"/>
          </a:xfrm>
          <a:prstGeom prst="rect">
            <a:avLst/>
          </a:prstGeom>
          <a:noFill/>
        </p:spPr>
      </p:pic>
      <p:pic>
        <p:nvPicPr>
          <p:cNvPr id="4" name="Рисунок 3" descr="Копия CIMG35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5950" y="354013"/>
            <a:ext cx="2011363" cy="2767012"/>
          </a:xfrm>
          <a:prstGeom prst="rect">
            <a:avLst/>
          </a:prstGeom>
          <a:noFill/>
        </p:spPr>
      </p:pic>
      <p:pic>
        <p:nvPicPr>
          <p:cNvPr id="3" name="Рисунок 2" descr="CIMG35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5888" y="2670175"/>
            <a:ext cx="4968875" cy="3895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 descr="http://www.ardivi.kz/images/stil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13" y="3206750"/>
            <a:ext cx="8102600" cy="2962275"/>
          </a:xfrm>
          <a:prstGeom prst="rect">
            <a:avLst/>
          </a:prstGeom>
          <a:noFill/>
        </p:spPr>
      </p:pic>
      <p:sp>
        <p:nvSpPr>
          <p:cNvPr id="50179" name="Прямоугольник 3"/>
          <p:cNvSpPr>
            <a:spLocks noChangeArrowheads="1"/>
          </p:cNvSpPr>
          <p:nvPr/>
        </p:nvSpPr>
        <p:spPr bwMode="auto">
          <a:xfrm>
            <a:off x="485775" y="692150"/>
            <a:ext cx="8358188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rgbClr val="C00000"/>
                </a:solidFill>
              </a:rPr>
              <a:t>Эстетика классицизма, сложившаяся в культуре Франции 17 – 19 веках, распространяется в других странах Европы и становится общеевропейским стилем.</a:t>
            </a:r>
            <a:endParaRPr lang="ru-RU" sz="2800" b="1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Box 3"/>
          <p:cNvSpPr txBox="1">
            <a:spLocks noChangeArrowheads="1"/>
          </p:cNvSpPr>
          <p:nvPr/>
        </p:nvSpPr>
        <p:spPr bwMode="auto">
          <a:xfrm>
            <a:off x="755650" y="620713"/>
            <a:ext cx="763270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Используемая литература.</a:t>
            </a:r>
          </a:p>
          <a:p>
            <a:endParaRPr lang="ru-RU"/>
          </a:p>
          <a:p>
            <a:r>
              <a:rPr lang="ru-RU" sz="2400"/>
              <a:t>И.Э.Кошекова. От античности до модерна. </a:t>
            </a:r>
          </a:p>
          <a:p>
            <a:r>
              <a:rPr lang="ru-RU" sz="2400"/>
              <a:t>Стили в художественной культуре. Москва. </a:t>
            </a:r>
          </a:p>
          <a:p>
            <a:r>
              <a:rPr lang="ru-RU" sz="2400"/>
              <a:t>«Просвещение».2000.</a:t>
            </a:r>
          </a:p>
          <a:p>
            <a:endParaRPr lang="ru-RU" sz="2400"/>
          </a:p>
          <a:p>
            <a:r>
              <a:rPr lang="ru-RU" sz="2400"/>
              <a:t>Большой театр. Варшава. </a:t>
            </a:r>
            <a:r>
              <a:rPr lang="en-US" sz="2400">
                <a:hlinkClick r:id="rId3"/>
              </a:rPr>
              <a:t>http://optimismmir.narod2.ru/goroda_i_strani/opernie_teatri_evropi/</a:t>
            </a:r>
            <a:endParaRPr lang="ru-RU" sz="2400"/>
          </a:p>
          <a:p>
            <a:r>
              <a:rPr lang="ru-RU" sz="2400"/>
              <a:t>Остерли-парк. Лондон. </a:t>
            </a:r>
            <a:r>
              <a:rPr lang="en-US" sz="2400">
                <a:hlinkClick r:id="rId4"/>
              </a:rPr>
              <a:t>http://t-batyaeva.ya.ru/replies.xml?item_no=2591</a:t>
            </a:r>
            <a:endParaRPr lang="ru-RU" sz="2400"/>
          </a:p>
          <a:p>
            <a:r>
              <a:rPr lang="ru-RU" sz="2400"/>
              <a:t>Антонио Канова. </a:t>
            </a:r>
            <a:r>
              <a:rPr lang="ru-RU" sz="2400" i="1"/>
              <a:t>Амур и Психея</a:t>
            </a:r>
            <a:r>
              <a:rPr lang="ru-RU" sz="2400"/>
              <a:t>.Париж, Лувр.</a:t>
            </a:r>
          </a:p>
          <a:p>
            <a:r>
              <a:rPr lang="en-US" sz="2400">
                <a:hlinkClick r:id="rId5"/>
              </a:rPr>
              <a:t>http://rospis-sten.prom.ua/a88548-klassitsizm-zhivopisi-skulpture.html</a:t>
            </a:r>
            <a:endParaRPr lang="ru-RU" sz="2400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Box 3"/>
          <p:cNvSpPr txBox="1">
            <a:spLocks noChangeArrowheads="1"/>
          </p:cNvSpPr>
          <p:nvPr/>
        </p:nvSpPr>
        <p:spPr bwMode="auto">
          <a:xfrm>
            <a:off x="323850" y="650875"/>
            <a:ext cx="8640763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Используемая литература.</a:t>
            </a:r>
          </a:p>
          <a:p>
            <a:r>
              <a:rPr lang="ru-RU" sz="2400"/>
              <a:t>Бертель Торвальдсен. Ганимед, кормящий Зевесова орла.</a:t>
            </a:r>
          </a:p>
          <a:p>
            <a:r>
              <a:rPr lang="en-US" sz="2400" i="1">
                <a:hlinkClick r:id="rId3"/>
              </a:rPr>
              <a:t>http://rospis-sten.prom.ua/a88548-klassitsizm-zhivopisi-skulpture.html</a:t>
            </a:r>
            <a:endParaRPr lang="ru-RU" sz="2400" i="1"/>
          </a:p>
          <a:p>
            <a:endParaRPr lang="ru-RU" sz="2400" i="1"/>
          </a:p>
          <a:p>
            <a:r>
              <a:rPr lang="ru-RU" sz="2400"/>
              <a:t>Никола Пуссен. Танец под музыку времени.</a:t>
            </a:r>
            <a:r>
              <a:rPr lang="en-US" sz="2400"/>
              <a:t> </a:t>
            </a:r>
            <a:r>
              <a:rPr lang="en-US" sz="2400">
                <a:hlinkClick r:id="rId4"/>
              </a:rPr>
              <a:t>http://estet.7bk.ru/viewtopic.php?id=17</a:t>
            </a:r>
            <a:endParaRPr lang="ru-RU" sz="2400"/>
          </a:p>
          <a:p>
            <a:endParaRPr lang="ru-RU" sz="2400"/>
          </a:p>
          <a:p>
            <a:r>
              <a:rPr lang="ru-RU" sz="2400"/>
              <a:t>Жак-Луи Давид. Клятва Горациев. </a:t>
            </a:r>
            <a:r>
              <a:rPr lang="en-US" sz="2400">
                <a:hlinkClick r:id="rId5"/>
              </a:rPr>
              <a:t>http://www.art-pics.ru/?hud=Zhak%20-%20Lui%20David&amp;picture=2734</a:t>
            </a:r>
            <a:endParaRPr lang="ru-RU" sz="2400"/>
          </a:p>
          <a:p>
            <a:endParaRPr lang="ru-RU" sz="2400"/>
          </a:p>
          <a:p>
            <a:r>
              <a:rPr lang="ru-RU" sz="2400"/>
              <a:t>В.И.Баженов. Пашков дом. </a:t>
            </a:r>
            <a:r>
              <a:rPr lang="en-US" sz="2400">
                <a:hlinkClick r:id="rId6"/>
              </a:rPr>
              <a:t>http://sc.tverobr.ru/dlrstore/526e6cb6-be0a-41b3-a8c3-3a2aa22406f6/Object/Text3.html</a:t>
            </a:r>
            <a:endParaRPr lang="ru-RU" sz="2400"/>
          </a:p>
          <a:p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2"/>
          <p:cNvSpPr>
            <a:spLocks noChangeArrowheads="1"/>
          </p:cNvSpPr>
          <p:nvPr/>
        </p:nvSpPr>
        <p:spPr bwMode="auto">
          <a:xfrm>
            <a:off x="285750" y="428625"/>
            <a:ext cx="83581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</a:rPr>
              <a:t>Классицизм</a:t>
            </a:r>
            <a:r>
              <a:rPr lang="ru-RU" sz="2400"/>
              <a:t> - сугубо дворцовый стиль, созданный специально для оформления дворцовых помещений и покоев знатных людей.</a:t>
            </a:r>
          </a:p>
        </p:txBody>
      </p:sp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2668588" y="5929313"/>
            <a:ext cx="3857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Большой театр. Варшава.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916113"/>
            <a:ext cx="81153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Прямоугольник 1"/>
          <p:cNvSpPr>
            <a:spLocks noChangeArrowheads="1"/>
          </p:cNvSpPr>
          <p:nvPr/>
        </p:nvSpPr>
        <p:spPr bwMode="auto">
          <a:xfrm>
            <a:off x="827088" y="5383213"/>
            <a:ext cx="45720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r>
              <a:rPr lang="ru-RU"/>
              <a:t>Оперные </a:t>
            </a:r>
            <a:r>
              <a:rPr lang="ru-RU" b="1"/>
              <a:t>театры</a:t>
            </a:r>
            <a:r>
              <a:rPr lang="ru-RU"/>
              <a:t> Европы. </a:t>
            </a:r>
          </a:p>
          <a:p>
            <a:r>
              <a:rPr lang="ru-RU">
                <a:hlinkClick r:id="rId3"/>
              </a:rPr>
              <a:t>http://optimismmir.narod2.ru/g…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Файл:Osterley Park 8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1989138"/>
            <a:ext cx="7634287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Прямоугольник 2"/>
          <p:cNvSpPr>
            <a:spLocks noChangeArrowheads="1"/>
          </p:cNvSpPr>
          <p:nvPr/>
        </p:nvSpPr>
        <p:spPr bwMode="auto">
          <a:xfrm>
            <a:off x="2652713" y="5918200"/>
            <a:ext cx="3548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Остерли-парк. Лондон.</a:t>
            </a:r>
          </a:p>
        </p:txBody>
      </p:sp>
      <p:sp>
        <p:nvSpPr>
          <p:cNvPr id="21507" name="Прямоугольник 3"/>
          <p:cNvSpPr>
            <a:spLocks noChangeArrowheads="1"/>
          </p:cNvSpPr>
          <p:nvPr/>
        </p:nvSpPr>
        <p:spPr bwMode="auto">
          <a:xfrm>
            <a:off x="785813" y="214313"/>
            <a:ext cx="78581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/>
              <a:t> </a:t>
            </a:r>
            <a:r>
              <a:rPr lang="ru-RU" sz="2400"/>
              <a:t>Ориентация на лучшие достижения античного зодчества</a:t>
            </a:r>
            <a:r>
              <a:rPr lang="en-US" sz="2400"/>
              <a:t> </a:t>
            </a:r>
            <a:r>
              <a:rPr lang="ru-RU" sz="2400"/>
              <a:t>и опора на традиции высокого Возрождения. </a:t>
            </a:r>
          </a:p>
          <a:p>
            <a:pPr>
              <a:buFont typeface="Arial" charset="0"/>
              <a:buChar char="•"/>
            </a:pPr>
            <a:r>
              <a:rPr lang="ru-RU" sz="2400"/>
              <a:t> Главенствующая роль греческого ордера.</a:t>
            </a:r>
          </a:p>
        </p:txBody>
      </p:sp>
      <p:pic>
        <p:nvPicPr>
          <p:cNvPr id="5" name="Picture 4" descr="Изображение 0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0" y="285750"/>
            <a:ext cx="3529013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 descr="CIMG3526.JPG"/>
          <p:cNvPicPr>
            <a:picLocks noChangeAspect="1"/>
          </p:cNvPicPr>
          <p:nvPr/>
        </p:nvPicPr>
        <p:blipFill>
          <a:blip r:embed="rId2">
            <a:lum bright="-6000" contrast="12000"/>
          </a:blip>
          <a:srcRect/>
          <a:stretch>
            <a:fillRect/>
          </a:stretch>
        </p:blipFill>
        <p:spPr bwMode="auto">
          <a:xfrm>
            <a:off x="214313" y="2214563"/>
            <a:ext cx="8701087" cy="337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2439988" y="5929313"/>
            <a:ext cx="42275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Большой Трианон. Версаль.</a:t>
            </a:r>
          </a:p>
        </p:txBody>
      </p:sp>
      <p:sp>
        <p:nvSpPr>
          <p:cNvPr id="23555" name="Прямоугольник 3"/>
          <p:cNvSpPr>
            <a:spLocks noChangeArrowheads="1"/>
          </p:cNvSpPr>
          <p:nvPr/>
        </p:nvSpPr>
        <p:spPr bwMode="auto">
          <a:xfrm>
            <a:off x="1143000" y="428625"/>
            <a:ext cx="657225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/>
              <a:t> </a:t>
            </a:r>
            <a:r>
              <a:rPr lang="ru-RU" sz="2400"/>
              <a:t>Практичность и целесообразность.</a:t>
            </a:r>
          </a:p>
          <a:p>
            <a:pPr>
              <a:buFont typeface="Arial" charset="0"/>
              <a:buChar char="•"/>
            </a:pPr>
            <a:r>
              <a:rPr lang="ru-RU" sz="2400"/>
              <a:t> Логичность планировки и ясность форм.</a:t>
            </a:r>
          </a:p>
          <a:p>
            <a:pPr>
              <a:buFont typeface="Arial" charset="0"/>
              <a:buChar char="•"/>
            </a:pPr>
            <a:r>
              <a:rPr lang="ru-RU" sz="2400"/>
              <a:t> Скромный декор, строгая симметрия.</a:t>
            </a:r>
          </a:p>
          <a:p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1" descr="CIMG3530.JPG"/>
          <p:cNvPicPr>
            <a:picLocks noChangeAspect="1"/>
          </p:cNvPicPr>
          <p:nvPr/>
        </p:nvPicPr>
        <p:blipFill>
          <a:blip r:embed="rId2">
            <a:lum bright="-8000" contrast="16000"/>
          </a:blip>
          <a:srcRect/>
          <a:stretch>
            <a:fillRect/>
          </a:stretch>
        </p:blipFill>
        <p:spPr bwMode="auto">
          <a:xfrm>
            <a:off x="928688" y="1571625"/>
            <a:ext cx="7218362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714375" y="6000750"/>
            <a:ext cx="7929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Жак-Анжи Габриэль. Малый Трианон в Версале.</a:t>
            </a:r>
          </a:p>
        </p:txBody>
      </p:sp>
      <p:sp>
        <p:nvSpPr>
          <p:cNvPr id="24579" name="Прямоугольник 3"/>
          <p:cNvSpPr>
            <a:spLocks noChangeArrowheads="1"/>
          </p:cNvSpPr>
          <p:nvPr/>
        </p:nvSpPr>
        <p:spPr bwMode="auto">
          <a:xfrm>
            <a:off x="1835150" y="227013"/>
            <a:ext cx="6215063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/>
              <a:t> </a:t>
            </a:r>
            <a:r>
              <a:rPr lang="ru-RU" sz="2400"/>
              <a:t>Простота и строгость форм.</a:t>
            </a:r>
          </a:p>
          <a:p>
            <a:pPr>
              <a:buFont typeface="Arial" charset="0"/>
              <a:buChar char="•"/>
            </a:pPr>
            <a:r>
              <a:rPr lang="ru-RU" sz="2400"/>
              <a:t> Спокойная гармония пропорций.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1" descr="CIMG3527.JPG"/>
          <p:cNvPicPr>
            <a:picLocks noChangeAspect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89050" y="1249363"/>
            <a:ext cx="6607175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2390775" y="5913438"/>
            <a:ext cx="46720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Южный партер парка Версаля.</a:t>
            </a:r>
          </a:p>
        </p:txBody>
      </p:sp>
      <p:sp>
        <p:nvSpPr>
          <p:cNvPr id="25603" name="Прямоугольник 3"/>
          <p:cNvSpPr>
            <a:spLocks noChangeArrowheads="1"/>
          </p:cNvSpPr>
          <p:nvPr/>
        </p:nvSpPr>
        <p:spPr bwMode="auto">
          <a:xfrm>
            <a:off x="500063" y="357188"/>
            <a:ext cx="828675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/>
              <a:t> </a:t>
            </a:r>
            <a:r>
              <a:rPr lang="ru-RU" sz="2400"/>
              <a:t>Новый тип дворцово-паркового ансамбля, строго подчиненного единому геометрическому плану.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3"/>
          <p:cNvSpPr>
            <a:spLocks noChangeArrowheads="1"/>
          </p:cNvSpPr>
          <p:nvPr/>
        </p:nvSpPr>
        <p:spPr bwMode="auto">
          <a:xfrm>
            <a:off x="622300" y="404813"/>
            <a:ext cx="7961313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/>
              <a:t> </a:t>
            </a:r>
            <a:r>
              <a:rPr lang="ru-RU" sz="2400"/>
              <a:t>Четкая соразмерность частей композиции и их подчиненность общему замыслу.</a:t>
            </a:r>
          </a:p>
          <a:p>
            <a:pPr>
              <a:buFont typeface="Arial" charset="0"/>
              <a:buChar char="•"/>
            </a:pPr>
            <a:r>
              <a:rPr lang="ru-RU" sz="2400"/>
              <a:t> Предпочтение прямым линиям, ненавязчивому декору.</a:t>
            </a:r>
          </a:p>
        </p:txBody>
      </p:sp>
      <p:pic>
        <p:nvPicPr>
          <p:cNvPr id="26626" name="Picture 6" descr="http://www.paulthompson.us/blog/wp-content/uploads/2008/08/versailles_pala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166938"/>
            <a:ext cx="7378700" cy="407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668</TotalTime>
  <Words>538</Words>
  <Application>Microsoft Office PowerPoint</Application>
  <PresentationFormat>Экран (4:3)</PresentationFormat>
  <Paragraphs>135</Paragraphs>
  <Slides>39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12</vt:i4>
      </vt:variant>
      <vt:variant>
        <vt:lpstr>Заголовки слайдов</vt:lpstr>
      </vt:variant>
      <vt:variant>
        <vt:i4>39</vt:i4>
      </vt:variant>
    </vt:vector>
  </HeadingPairs>
  <TitlesOfParts>
    <vt:vector size="56" baseType="lpstr">
      <vt:lpstr>Georgia</vt:lpstr>
      <vt:lpstr>Arial</vt:lpstr>
      <vt:lpstr>Wingdings 2</vt:lpstr>
      <vt:lpstr>Wingdings</vt:lpstr>
      <vt:lpstr>Calibri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Мама</cp:lastModifiedBy>
  <cp:revision>72</cp:revision>
  <dcterms:created xsi:type="dcterms:W3CDTF">2011-11-04T20:55:16Z</dcterms:created>
  <dcterms:modified xsi:type="dcterms:W3CDTF">2013-03-10T01:14:29Z</dcterms:modified>
</cp:coreProperties>
</file>