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56" r:id="rId2"/>
    <p:sldId id="278" r:id="rId3"/>
    <p:sldId id="279" r:id="rId4"/>
    <p:sldId id="260" r:id="rId5"/>
    <p:sldId id="261" r:id="rId6"/>
    <p:sldId id="262" r:id="rId7"/>
    <p:sldId id="284" r:id="rId8"/>
    <p:sldId id="263" r:id="rId9"/>
    <p:sldId id="264" r:id="rId10"/>
    <p:sldId id="265" r:id="rId11"/>
    <p:sldId id="266" r:id="rId12"/>
    <p:sldId id="269" r:id="rId13"/>
    <p:sldId id="270" r:id="rId14"/>
    <p:sldId id="268" r:id="rId15"/>
    <p:sldId id="283" r:id="rId16"/>
    <p:sldId id="282" r:id="rId17"/>
    <p:sldId id="272" r:id="rId18"/>
    <p:sldId id="277" r:id="rId19"/>
    <p:sldId id="258" r:id="rId2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Vasilenkov" initials="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66"/>
    <a:srgbClr val="FFFF99"/>
    <a:srgbClr val="FFCC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830" autoAdjust="0"/>
    <p:restoredTop sz="86667" autoAdjust="0"/>
  </p:normalViewPr>
  <p:slideViewPr>
    <p:cSldViewPr>
      <p:cViewPr varScale="1">
        <p:scale>
          <a:sx n="67" d="100"/>
          <a:sy n="67" d="100"/>
        </p:scale>
        <p:origin x="-1452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>
                <a:cs typeface="+mn-cs"/>
              </a:defRPr>
            </a:lvl1pPr>
          </a:lstStyle>
          <a:p>
            <a:pPr>
              <a:defRPr/>
            </a:pPr>
            <a:fld id="{3ABE87B0-9CD6-4A6F-9063-0E86BE14C6DF}" type="datetimeFigureOut">
              <a:rPr lang="ru-RU"/>
              <a:pPr>
                <a:defRPr/>
              </a:pPr>
              <a:t>07.02.2012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>
                <a:cs typeface="+mn-cs"/>
              </a:defRPr>
            </a:lvl1pPr>
          </a:lstStyle>
          <a:p>
            <a:pPr>
              <a:defRPr/>
            </a:pPr>
            <a:fld id="{8522F1A2-C0D7-4EBB-B4C2-343DCDC2D04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ru-RU" smtClean="0"/>
              <a:t>Основной корпоративной потребностью при использовании планшетного компьютера является быстрый доступ  к защищенной корпоративной информации, необходимой для принятия решений, а именно:</a:t>
            </a:r>
          </a:p>
          <a:p>
            <a:pPr>
              <a:spcBef>
                <a:spcPct val="0"/>
              </a:spcBef>
              <a:buFontTx/>
              <a:buChar char="•"/>
            </a:pPr>
            <a:r>
              <a:rPr lang="ru-RU" smtClean="0"/>
              <a:t>доступ к корпоративным информационным ресурсам;</a:t>
            </a:r>
          </a:p>
          <a:p>
            <a:pPr>
              <a:spcBef>
                <a:spcPct val="0"/>
              </a:spcBef>
              <a:buFontTx/>
              <a:buChar char="•"/>
            </a:pPr>
            <a:r>
              <a:rPr lang="ru-RU" smtClean="0"/>
              <a:t>доступ к корпоративным терминальным серверам и Web-порталам;</a:t>
            </a:r>
          </a:p>
          <a:p>
            <a:pPr>
              <a:spcBef>
                <a:spcPct val="0"/>
              </a:spcBef>
              <a:buFontTx/>
              <a:buChar char="•"/>
            </a:pPr>
            <a:r>
              <a:rPr lang="ru-RU" smtClean="0"/>
              <a:t>доступ к библиотекам документов.</a:t>
            </a:r>
          </a:p>
          <a:p>
            <a:pPr>
              <a:spcBef>
                <a:spcPct val="0"/>
              </a:spcBef>
              <a:buFontTx/>
              <a:buChar char="•"/>
            </a:pPr>
            <a:r>
              <a:rPr lang="ru-RU" smtClean="0"/>
              <a:t>защищенная IP-телефония и другие средства коммуникации.</a:t>
            </a:r>
          </a:p>
        </p:txBody>
      </p:sp>
      <p:sp>
        <p:nvSpPr>
          <p:cNvPr id="18435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D170A92-1AF4-4CD5-98D9-76F87ADBD722}" type="slidenum">
              <a:rPr lang="ru-RU">
                <a:cs typeface="Arial" charset="0"/>
              </a:rPr>
              <a:pPr/>
              <a:t>4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89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ru-RU" smtClean="0"/>
              <a:t>Сценарий использования на примере </a:t>
            </a:r>
            <a:r>
              <a:rPr lang="en-US" smtClean="0"/>
              <a:t>ViPNet Client iOS </a:t>
            </a:r>
            <a:r>
              <a:rPr lang="ru-RU" smtClean="0"/>
              <a:t>с доступом в интернет используя корпоративный прокси сервер (на устройстве установлен 2-й режим и весь трафик перенаправляется на прокси-сервер)</a:t>
            </a:r>
          </a:p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37891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DBD79CB-90B1-49A7-A862-C969C463649F}" type="slidenum">
              <a:rPr lang="ru-RU">
                <a:cs typeface="Arial" charset="0"/>
              </a:rPr>
              <a:pPr/>
              <a:t>14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301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ru-RU" smtClean="0"/>
              <a:t>В заключении </a:t>
            </a:r>
          </a:p>
        </p:txBody>
      </p:sp>
      <p:sp>
        <p:nvSpPr>
          <p:cNvPr id="43011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E5BB2D0B-F522-4A36-99EA-51A3C2BE7D34}" type="slidenum">
              <a:rPr lang="ru-RU">
                <a:cs typeface="Arial" charset="0"/>
              </a:rPr>
              <a:pPr/>
              <a:t>18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ru-RU" smtClean="0"/>
              <a:t>Вместе с тем мобильные устройства более уязвимы, по сравнению с обычными персональными компьютерами, т.к.:</a:t>
            </a:r>
          </a:p>
          <a:p>
            <a:pPr>
              <a:spcBef>
                <a:spcPct val="0"/>
              </a:spcBef>
            </a:pPr>
            <a:r>
              <a:rPr lang="ru-RU" smtClean="0"/>
              <a:t>для выхода в интернет они используют публичные сети, а встроенные средства защиты не всегда способны обеспечить требуемый уровень защищенности, например, в ОС </a:t>
            </a:r>
            <a:r>
              <a:rPr lang="ru-RU" i="1" smtClean="0"/>
              <a:t>Android</a:t>
            </a:r>
            <a:r>
              <a:rPr lang="ru-RU" smtClean="0"/>
              <a:t> отсутствует встроенный сетевой экран;</a:t>
            </a:r>
          </a:p>
          <a:p>
            <a:pPr>
              <a:spcBef>
                <a:spcPct val="0"/>
              </a:spcBef>
            </a:pPr>
            <a:r>
              <a:rPr lang="ru-RU" smtClean="0"/>
              <a:t>отсутствует поддержка российских алгоритмов шифрования;</a:t>
            </a:r>
          </a:p>
          <a:p>
            <a:pPr>
              <a:spcBef>
                <a:spcPct val="0"/>
              </a:spcBef>
            </a:pPr>
            <a:r>
              <a:rPr lang="ru-RU" smtClean="0"/>
              <a:t>отсутствуют сертификаты соответствия требованиям ФСБ РФ и ФСТЭК РФ , что не позволяет использовать  мобильные устройства при подключении к корпоративным сетям государственных органов и учреждений.</a:t>
            </a:r>
          </a:p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20483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4A697B66-847F-4074-A839-B9434BD1F71C}" type="slidenum">
              <a:rPr lang="ru-RU">
                <a:cs typeface="Arial" charset="0"/>
              </a:rPr>
              <a:pPr/>
              <a:t>5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ru-RU" smtClean="0"/>
              <a:t>В сложившейся ситуации большинство корпоративных служб, отвечающих за информационную безопасность, вынуждено выбирать между запрещением использования мобильных устройств, при работе с корпоративными ресурсами, или рисковать и разрешать использование мобильных устройств, при отсутствии на них средств защиты. Любое из решений влечет за собой финансовые риски и потери, что является неприемлемым результатом. </a:t>
            </a:r>
          </a:p>
        </p:txBody>
      </p:sp>
      <p:sp>
        <p:nvSpPr>
          <p:cNvPr id="22531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457FD2FC-8E78-4F7E-A5AA-C55E18910084}" type="slidenum">
              <a:rPr lang="ru-RU">
                <a:cs typeface="Arial" charset="0"/>
              </a:rPr>
              <a:pPr/>
              <a:t>6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78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ru-RU" smtClean="0"/>
              <a:t>В сложившейся ситуации большинство корпоративных служб, отвечающих за информационную безопасность, вынуждено выбирать между запрещением использования мобильных устройств, при работе с корпоративными ресурсами, или рисковать и разрешать использование мобильных устройств, при отсутствии на них средств защиты. Любое из решений влечет за собой финансовые риски и потери, что является неприемлемым результатом. </a:t>
            </a:r>
          </a:p>
        </p:txBody>
      </p:sp>
      <p:sp>
        <p:nvSpPr>
          <p:cNvPr id="24579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DBBA7C9D-85AF-43EC-8CB6-8F49077535EB}" type="slidenum">
              <a:rPr lang="ru-RU">
                <a:cs typeface="Arial" charset="0"/>
              </a:rPr>
              <a:pPr/>
              <a:t>7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62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ru-RU" smtClean="0"/>
              <a:t>ViPNet Client Android и ViPNet Client </a:t>
            </a:r>
            <a:r>
              <a:rPr lang="en-US" smtClean="0"/>
              <a:t>iOS</a:t>
            </a:r>
            <a:r>
              <a:rPr lang="ru-RU" smtClean="0"/>
              <a:t> это приложения, работающие под управлением операционной системы Android и </a:t>
            </a:r>
            <a:r>
              <a:rPr lang="en-US" smtClean="0"/>
              <a:t>iOS</a:t>
            </a:r>
            <a:r>
              <a:rPr lang="ru-RU" smtClean="0"/>
              <a:t>, предназначенные для обеспечения защиты устройства от сетевых атак, и позволяющие получить доступ посредством защищенного технологиями ViPNet VPN туннеля, к ресурсам корпоративной сети.</a:t>
            </a:r>
          </a:p>
        </p:txBody>
      </p:sp>
      <p:sp>
        <p:nvSpPr>
          <p:cNvPr id="26627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C98CB899-E2F9-4398-B97F-6168E3B0DCE5}" type="slidenum">
              <a:rPr lang="ru-RU">
                <a:cs typeface="Arial" charset="0"/>
              </a:rPr>
              <a:pPr/>
              <a:t>8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/>
              <a:t>Для создания легитимного защищенного рабочего место необходимо выполнить ряд условий:</a:t>
            </a:r>
          </a:p>
          <a:p>
            <a:pPr marL="228600" indent="-228600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ru-RU" dirty="0" smtClean="0"/>
              <a:t>Получить устройство на платформах </a:t>
            </a:r>
            <a:r>
              <a:rPr lang="en-US" dirty="0" smtClean="0"/>
              <a:t>Apple iOS </a:t>
            </a:r>
            <a:r>
              <a:rPr lang="ru-RU" dirty="0" smtClean="0"/>
              <a:t>или </a:t>
            </a:r>
            <a:r>
              <a:rPr lang="en-US" dirty="0" smtClean="0"/>
              <a:t>Android.</a:t>
            </a:r>
          </a:p>
          <a:p>
            <a:pPr marL="228600" indent="-228600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ru-RU" dirty="0" smtClean="0"/>
              <a:t>Установить</a:t>
            </a:r>
            <a:r>
              <a:rPr lang="en-US" dirty="0" smtClean="0"/>
              <a:t> </a:t>
            </a:r>
            <a:r>
              <a:rPr lang="ru-RU" dirty="0" smtClean="0"/>
              <a:t>приложение для организации </a:t>
            </a:r>
            <a:r>
              <a:rPr lang="en-US" dirty="0" smtClean="0"/>
              <a:t>VPN</a:t>
            </a:r>
            <a:r>
              <a:rPr lang="ru-RU" dirty="0" smtClean="0"/>
              <a:t> соединения.</a:t>
            </a:r>
          </a:p>
          <a:p>
            <a:pPr marL="228600" indent="-228600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ru-RU" dirty="0" smtClean="0"/>
              <a:t>Установить приложение для обеспечения функций фильтрации трафика.</a:t>
            </a:r>
          </a:p>
          <a:p>
            <a:pPr marL="228600" indent="-228600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ru-RU" dirty="0" smtClean="0"/>
              <a:t>Предоставить сертификаты регулятора на данные продукты</a:t>
            </a:r>
          </a:p>
          <a:p>
            <a:pPr marL="228600" indent="-2286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/>
              <a:t>После этого симбиоз всего вышеперечисленного позволит нам назвать данное рабочее место легитимным.</a:t>
            </a:r>
          </a:p>
          <a:p>
            <a:pPr marL="228600" indent="-2286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/>
              <a:t>ПО </a:t>
            </a:r>
            <a:r>
              <a:rPr lang="en-US" dirty="0" smtClean="0"/>
              <a:t>ViPNet</a:t>
            </a:r>
            <a:r>
              <a:rPr lang="ru-RU" dirty="0" smtClean="0"/>
              <a:t> решает все выше названные задачи, кроме предоставления самого устройства.</a:t>
            </a:r>
            <a:endParaRPr lang="ru-RU" dirty="0"/>
          </a:p>
        </p:txBody>
      </p:sp>
      <p:sp>
        <p:nvSpPr>
          <p:cNvPr id="28675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4204A89A-C5AC-4775-B012-056E6D077FA3}" type="slidenum">
              <a:rPr lang="ru-RU">
                <a:cs typeface="Arial" charset="0"/>
              </a:rPr>
              <a:pPr/>
              <a:t>9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ru-RU" smtClean="0"/>
              <a:t>Основной сценарий работы любого продукта для мобильных платформ, работа с защищенными ресурсами организации по защищенному каналу и выход в открытый	интернет через доверенный прокси-сервер организации.</a:t>
            </a:r>
          </a:p>
        </p:txBody>
      </p:sp>
      <p:sp>
        <p:nvSpPr>
          <p:cNvPr id="30723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4CE59EA5-7277-44BA-97FD-A8270D3AD1B2}" type="slidenum">
              <a:rPr lang="ru-RU">
                <a:cs typeface="Arial" charset="0"/>
              </a:rPr>
              <a:pPr/>
              <a:t>10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mtClean="0"/>
              <a:t>ViPNet </a:t>
            </a:r>
            <a:r>
              <a:rPr lang="ru-RU" smtClean="0"/>
              <a:t>позволяет обеспечить качественную фильтрацию трафика благодаря особенности работы драйвера на стыке сетевого и канального уровней.</a:t>
            </a:r>
          </a:p>
        </p:txBody>
      </p:sp>
      <p:sp>
        <p:nvSpPr>
          <p:cNvPr id="32771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82B169DB-8346-4679-BF6F-9FE80AB4B77D}" type="slidenum">
              <a:rPr lang="ru-RU">
                <a:cs typeface="Arial" charset="0"/>
              </a:rPr>
              <a:pPr/>
              <a:t>11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4818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34819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0AAE4D45-121D-436E-A6A4-D95B69360F7C}" type="slidenum">
              <a:rPr lang="ru-RU">
                <a:cs typeface="Arial" charset="0"/>
              </a:rPr>
              <a:pPr/>
              <a:t>12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3AEBA7-8522-4407-92DD-4B445F25A2B3}" type="datetimeFigureOut">
              <a:rPr lang="ru-RU"/>
              <a:pPr>
                <a:defRPr/>
              </a:pPr>
              <a:t>07.02.2012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385F90-38B0-4834-ACD5-920F2BEB426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BCBA49-D2C3-408D-9EDC-5A2A7CA0D4D5}" type="datetimeFigureOut">
              <a:rPr lang="ru-RU"/>
              <a:pPr>
                <a:defRPr/>
              </a:pPr>
              <a:t>07.02.2012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5D3C7F-680E-47B4-888D-1AEDBE98478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653426-D456-4D5D-8BB6-2344FABD86EB}" type="datetimeFigureOut">
              <a:rPr lang="ru-RU"/>
              <a:pPr>
                <a:defRPr/>
              </a:pPr>
              <a:t>07.02.2012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BB3D03-E00A-4D3F-AE25-E4CF8EC62BC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3C2BAB-8E74-4CED-84C7-A9B087384573}" type="datetimeFigureOut">
              <a:rPr lang="ru-RU"/>
              <a:pPr>
                <a:defRPr/>
              </a:pPr>
              <a:t>07.02.2012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936890-7CDF-4AA4-B59D-3AEA4F3B24E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852219-7BDD-42F6-99F3-64E5F8DAD232}" type="datetimeFigureOut">
              <a:rPr lang="ru-RU"/>
              <a:pPr>
                <a:defRPr/>
              </a:pPr>
              <a:t>07.02.2012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7FF32D-BFBC-4C55-9196-DF6DADD3312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C3A88E-AFA6-4C8E-82F8-424A6501C31F}" type="datetimeFigureOut">
              <a:rPr lang="ru-RU"/>
              <a:pPr>
                <a:defRPr/>
              </a:pPr>
              <a:t>07.02.2012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593A51-1F8C-4976-AC77-3285970D803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9596EE-EFF3-4218-8C28-1D0F4657A370}" type="datetimeFigureOut">
              <a:rPr lang="ru-RU"/>
              <a:pPr>
                <a:defRPr/>
              </a:pPr>
              <a:t>07.02.2012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6BE73A-1271-40AA-8144-6CA835091CB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2307D2-455F-4670-B3DE-339D9D11D785}" type="datetimeFigureOut">
              <a:rPr lang="ru-RU"/>
              <a:pPr>
                <a:defRPr/>
              </a:pPr>
              <a:t>07.02.2012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AAE8BB-9915-44EC-B4B0-1ACF10231F6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A2A8FA-23FE-413B-8E1C-BD9651777A94}" type="datetimeFigureOut">
              <a:rPr lang="ru-RU"/>
              <a:pPr>
                <a:defRPr/>
              </a:pPr>
              <a:t>07.02.2012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0947D5-DABA-4860-8C3A-DAEBC65B058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98570D-7F00-4473-BB31-E8FB331DFEF1}" type="datetimeFigureOut">
              <a:rPr lang="ru-RU"/>
              <a:pPr>
                <a:defRPr/>
              </a:pPr>
              <a:t>07.02.2012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8B1A47-5FA4-4FD3-852B-37774E0B664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B58A92-E4A7-44F0-8171-F9625424BBB5}" type="datetimeFigureOut">
              <a:rPr lang="ru-RU"/>
              <a:pPr>
                <a:defRPr/>
              </a:pPr>
              <a:t>07.02.2012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B5BCC-B77C-4A91-A029-C80B52C6CFF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63E3585-009B-43D2-BD1C-4F76208CB055}" type="datetimeFigureOut">
              <a:rPr lang="ru-RU"/>
              <a:pPr>
                <a:defRPr/>
              </a:pPr>
              <a:t>07.02.2012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12F1EA7-93B3-472C-AB66-7B6B1AAF8E0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fad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3.png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5.png"/><Relationship Id="rId4" Type="http://schemas.openxmlformats.org/officeDocument/2006/relationships/image" Target="../media/image2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0.png"/><Relationship Id="rId4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13.png"/><Relationship Id="rId7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image" Target="../media/image2.pn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Заголовок 7"/>
          <p:cNvSpPr>
            <a:spLocks noGrp="1"/>
          </p:cNvSpPr>
          <p:nvPr>
            <p:ph type="ctrTitle"/>
          </p:nvPr>
        </p:nvSpPr>
        <p:spPr>
          <a:xfrm>
            <a:off x="684213" y="1916113"/>
            <a:ext cx="7772400" cy="1470025"/>
          </a:xfrm>
        </p:spPr>
        <p:txBody>
          <a:bodyPr/>
          <a:lstStyle/>
          <a:p>
            <a:pPr eaLnBrk="1" hangingPunct="1"/>
            <a:r>
              <a:rPr lang="ru-RU" b="1" smtClean="0">
                <a:solidFill>
                  <a:srgbClr val="0070C0"/>
                </a:solidFill>
              </a:rPr>
              <a:t>Защищенный доступ к облакам с мобильных устройств</a:t>
            </a:r>
          </a:p>
        </p:txBody>
      </p:sp>
      <p:sp>
        <p:nvSpPr>
          <p:cNvPr id="14338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31913" y="3933825"/>
            <a:ext cx="6400800" cy="1752600"/>
          </a:xfrm>
        </p:spPr>
        <p:txBody>
          <a:bodyPr/>
          <a:lstStyle/>
          <a:p>
            <a:pPr eaLnBrk="1" hangingPunct="1"/>
            <a:r>
              <a:rPr lang="ru-RU" sz="2800" smtClean="0">
                <a:solidFill>
                  <a:srgbClr val="0070C0"/>
                </a:solidFill>
              </a:rPr>
              <a:t>Василенков Александр</a:t>
            </a:r>
          </a:p>
          <a:p>
            <a:pPr eaLnBrk="1" hangingPunct="1"/>
            <a:r>
              <a:rPr lang="ru-RU" sz="2800" smtClean="0">
                <a:solidFill>
                  <a:srgbClr val="0070C0"/>
                </a:solidFill>
              </a:rPr>
              <a:t>Менеджер по продуктам </a:t>
            </a:r>
            <a:endParaRPr lang="en-US" sz="2800" smtClean="0">
              <a:solidFill>
                <a:srgbClr val="0070C0"/>
              </a:solidFill>
            </a:endParaRPr>
          </a:p>
          <a:p>
            <a:pPr eaLnBrk="1" hangingPunct="1"/>
            <a:r>
              <a:rPr lang="ru-RU" sz="2800" smtClean="0">
                <a:solidFill>
                  <a:srgbClr val="0070C0"/>
                </a:solidFill>
              </a:rPr>
              <a:t>ОАО «ИнфоТеКС»</a:t>
            </a:r>
          </a:p>
          <a:p>
            <a:pPr eaLnBrk="1" hangingPunct="1"/>
            <a:r>
              <a:rPr lang="ru-RU" sz="2800" smtClean="0">
                <a:solidFill>
                  <a:srgbClr val="0070C0"/>
                </a:solidFill>
              </a:rPr>
              <a:t>+7 (495) 737-61-92</a:t>
            </a:r>
          </a:p>
        </p:txBody>
      </p:sp>
      <p:pic>
        <p:nvPicPr>
          <p:cNvPr id="14339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6357938"/>
            <a:ext cx="9144000" cy="500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Облако 23"/>
          <p:cNvSpPr/>
          <p:nvPr/>
        </p:nvSpPr>
        <p:spPr>
          <a:xfrm>
            <a:off x="3131840" y="3212976"/>
            <a:ext cx="2304256" cy="1296144"/>
          </a:xfrm>
          <a:prstGeom prst="cloud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b="1" dirty="0">
                <a:solidFill>
                  <a:schemeClr val="tx1"/>
                </a:solidFill>
              </a:rPr>
              <a:t>Internet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29700" name="Заголовок 3"/>
          <p:cNvSpPr>
            <a:spLocks noGrp="1"/>
          </p:cNvSpPr>
          <p:nvPr>
            <p:ph type="title"/>
          </p:nvPr>
        </p:nvSpPr>
        <p:spPr>
          <a:xfrm>
            <a:off x="611188" y="981075"/>
            <a:ext cx="8013700" cy="935038"/>
          </a:xfrm>
        </p:spPr>
        <p:txBody>
          <a:bodyPr/>
          <a:lstStyle/>
          <a:p>
            <a:pPr eaLnBrk="1" hangingPunct="1"/>
            <a:r>
              <a:rPr lang="en-US" sz="3200" b="1" smtClean="0">
                <a:solidFill>
                  <a:schemeClr val="tx2"/>
                </a:solidFill>
              </a:rPr>
              <a:t>ViPNet </a:t>
            </a:r>
            <a:r>
              <a:rPr lang="ru-RU" sz="3200" b="1" smtClean="0">
                <a:solidFill>
                  <a:schemeClr val="tx2"/>
                </a:solidFill>
              </a:rPr>
              <a:t>для мобильных устройств</a:t>
            </a:r>
          </a:p>
        </p:txBody>
      </p:sp>
      <p:grpSp>
        <p:nvGrpSpPr>
          <p:cNvPr id="18" name="Группа 17"/>
          <p:cNvGrpSpPr>
            <a:grpSpLocks/>
          </p:cNvGrpSpPr>
          <p:nvPr/>
        </p:nvGrpSpPr>
        <p:grpSpPr bwMode="auto">
          <a:xfrm>
            <a:off x="1187450" y="2997200"/>
            <a:ext cx="1152525" cy="1584325"/>
            <a:chOff x="1043608" y="2276872"/>
            <a:chExt cx="1152128" cy="1584176"/>
          </a:xfrm>
        </p:grpSpPr>
        <p:grpSp>
          <p:nvGrpSpPr>
            <p:cNvPr id="29728" name="Группа 10"/>
            <p:cNvGrpSpPr>
              <a:grpSpLocks/>
            </p:cNvGrpSpPr>
            <p:nvPr/>
          </p:nvGrpSpPr>
          <p:grpSpPr bwMode="auto">
            <a:xfrm>
              <a:off x="1043608" y="2276872"/>
              <a:ext cx="1152128" cy="1584176"/>
              <a:chOff x="3635896" y="3356992"/>
              <a:chExt cx="1152128" cy="1584176"/>
            </a:xfrm>
          </p:grpSpPr>
          <p:sp>
            <p:nvSpPr>
              <p:cNvPr id="8" name="Скругленный прямоугольник 7"/>
              <p:cNvSpPr/>
              <p:nvPr/>
            </p:nvSpPr>
            <p:spPr>
              <a:xfrm rot="16200000">
                <a:off x="3419872" y="3573016"/>
                <a:ext cx="1584176" cy="1152128"/>
              </a:xfrm>
              <a:prstGeom prst="roundRect">
                <a:avLst/>
              </a:prstGeom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9" name="Блок-схема: узел 8"/>
              <p:cNvSpPr/>
              <p:nvPr/>
            </p:nvSpPr>
            <p:spPr>
              <a:xfrm>
                <a:off x="4170700" y="4799894"/>
                <a:ext cx="73000" cy="71430"/>
              </a:xfrm>
              <a:prstGeom prst="flowChartConnector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10" name="Прямоугольник 9"/>
              <p:cNvSpPr/>
              <p:nvPr/>
            </p:nvSpPr>
            <p:spPr>
              <a:xfrm>
                <a:off x="3780309" y="3572872"/>
                <a:ext cx="863303" cy="1152417"/>
              </a:xfrm>
              <a:prstGeom prst="rect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</p:grpSp>
        <p:pic>
          <p:nvPicPr>
            <p:cNvPr id="29729" name="Picture 3" descr="D:\Work\Клипарт\ViPNet_1.pn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356807" y="2564904"/>
              <a:ext cx="576064" cy="3773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34" name="Группа 33"/>
          <p:cNvGrpSpPr>
            <a:grpSpLocks/>
          </p:cNvGrpSpPr>
          <p:nvPr/>
        </p:nvGrpSpPr>
        <p:grpSpPr bwMode="auto">
          <a:xfrm>
            <a:off x="6156325" y="1844675"/>
            <a:ext cx="1800225" cy="3816350"/>
            <a:chOff x="5004048" y="1916832"/>
            <a:chExt cx="1800200" cy="3816424"/>
          </a:xfrm>
        </p:grpSpPr>
        <p:sp>
          <p:nvSpPr>
            <p:cNvPr id="28" name="Скругленный прямоугольник 27"/>
            <p:cNvSpPr/>
            <p:nvPr/>
          </p:nvSpPr>
          <p:spPr>
            <a:xfrm>
              <a:off x="5004048" y="1916832"/>
              <a:ext cx="1800200" cy="3816424"/>
            </a:xfrm>
            <a:prstGeom prst="round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/>
            <a:lstStyle/>
            <a:p>
              <a:pPr algn="ctr">
                <a:defRPr/>
              </a:pPr>
              <a:r>
                <a:rPr lang="ru-RU" dirty="0"/>
                <a:t>КСПД</a:t>
              </a:r>
              <a:endParaRPr lang="ru-RU" dirty="0"/>
            </a:p>
          </p:txBody>
        </p:sp>
        <p:sp>
          <p:nvSpPr>
            <p:cNvPr id="15" name="Овал 14"/>
            <p:cNvSpPr/>
            <p:nvPr/>
          </p:nvSpPr>
          <p:spPr>
            <a:xfrm>
              <a:off x="5220072" y="4653136"/>
              <a:ext cx="1368152" cy="864096"/>
            </a:xfrm>
            <a:prstGeom prst="ellipse">
              <a:avLst/>
            </a:prstGeom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en-US" sz="1600" b="1">
                  <a:solidFill>
                    <a:schemeClr val="tx1"/>
                  </a:solidFill>
                  <a:cs typeface="Arial" charset="0"/>
                </a:rPr>
                <a:t>WEB </a:t>
              </a:r>
              <a:r>
                <a:rPr lang="ru-RU" sz="1600" b="1">
                  <a:solidFill>
                    <a:schemeClr val="tx1"/>
                  </a:solidFill>
                  <a:cs typeface="Arial" charset="0"/>
                </a:rPr>
                <a:t>сервер</a:t>
              </a:r>
            </a:p>
          </p:txBody>
        </p:sp>
        <p:sp>
          <p:nvSpPr>
            <p:cNvPr id="16" name="Овал 15"/>
            <p:cNvSpPr/>
            <p:nvPr/>
          </p:nvSpPr>
          <p:spPr>
            <a:xfrm>
              <a:off x="5220072" y="2420888"/>
              <a:ext cx="1368152" cy="864096"/>
            </a:xfrm>
            <a:prstGeom prst="ellipse">
              <a:avLst/>
            </a:prstGeom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b="1" dirty="0">
                  <a:solidFill>
                    <a:schemeClr val="tx1"/>
                  </a:solidFill>
                </a:rPr>
                <a:t>Proxy </a:t>
              </a:r>
            </a:p>
          </p:txBody>
        </p:sp>
        <p:grpSp>
          <p:nvGrpSpPr>
            <p:cNvPr id="29725" name="Группа 32"/>
            <p:cNvGrpSpPr>
              <a:grpSpLocks/>
            </p:cNvGrpSpPr>
            <p:nvPr/>
          </p:nvGrpSpPr>
          <p:grpSpPr bwMode="auto">
            <a:xfrm>
              <a:off x="5436096" y="3645024"/>
              <a:ext cx="936104" cy="648072"/>
              <a:chOff x="5148064" y="3645024"/>
              <a:chExt cx="936104" cy="648072"/>
            </a:xfrm>
          </p:grpSpPr>
          <p:sp>
            <p:nvSpPr>
              <p:cNvPr id="29" name="Куб 28"/>
              <p:cNvSpPr/>
              <p:nvPr/>
            </p:nvSpPr>
            <p:spPr>
              <a:xfrm>
                <a:off x="5147810" y="3645654"/>
                <a:ext cx="936612" cy="647713"/>
              </a:xfrm>
              <a:prstGeom prst="cube">
                <a:avLst>
                  <a:gd name="adj" fmla="val 10761"/>
                </a:avLst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pic>
            <p:nvPicPr>
              <p:cNvPr id="29727" name="Picture 3" descr="D:\Work\Клипарт\ViPNet_1.png"/>
              <p:cNvPicPr>
                <a:picLocks noChangeAspect="1" noChangeArrowheads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5292080" y="3789040"/>
                <a:ext cx="576064" cy="37734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</p:grpSp>
      <p:cxnSp>
        <p:nvCxnSpPr>
          <p:cNvPr id="41" name="Скругленная соединительная линия 40"/>
          <p:cNvCxnSpPr/>
          <p:nvPr/>
        </p:nvCxnSpPr>
        <p:spPr>
          <a:xfrm>
            <a:off x="2339975" y="3933825"/>
            <a:ext cx="2016125" cy="287338"/>
          </a:xfrm>
          <a:prstGeom prst="curvedConnector3">
            <a:avLst>
              <a:gd name="adj1" fmla="val 28780"/>
            </a:avLst>
          </a:prstGeom>
          <a:ln>
            <a:headEnd type="arrow"/>
            <a:tailEnd type="none" w="lg" len="lg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44" name="Скругленная соединительная линия 43"/>
          <p:cNvCxnSpPr/>
          <p:nvPr/>
        </p:nvCxnSpPr>
        <p:spPr>
          <a:xfrm flipV="1">
            <a:off x="4356100" y="3860800"/>
            <a:ext cx="2232025" cy="361950"/>
          </a:xfrm>
          <a:prstGeom prst="curvedConnector3">
            <a:avLst>
              <a:gd name="adj1" fmla="val 55261"/>
            </a:avLst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58" name="Скругленная соединительная линия 57"/>
          <p:cNvCxnSpPr/>
          <p:nvPr/>
        </p:nvCxnSpPr>
        <p:spPr>
          <a:xfrm rot="16200000" flipV="1">
            <a:off x="6893719" y="3375819"/>
            <a:ext cx="360363" cy="34925"/>
          </a:xfrm>
          <a:prstGeom prst="curvedConnector3">
            <a:avLst>
              <a:gd name="adj1" fmla="val 50000"/>
            </a:avLst>
          </a:prstGeom>
          <a:ln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1" name="Shape 60"/>
          <p:cNvCxnSpPr/>
          <p:nvPr/>
        </p:nvCxnSpPr>
        <p:spPr>
          <a:xfrm rot="10800000" flipV="1">
            <a:off x="4681538" y="2781300"/>
            <a:ext cx="1690687" cy="1054100"/>
          </a:xfrm>
          <a:prstGeom prst="curvedConnector3">
            <a:avLst>
              <a:gd name="adj1" fmla="val 50000"/>
            </a:avLst>
          </a:prstGeom>
          <a:ln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8" name="Скругленная соединительная линия 67"/>
          <p:cNvCxnSpPr/>
          <p:nvPr/>
        </p:nvCxnSpPr>
        <p:spPr>
          <a:xfrm rot="16200000" flipV="1">
            <a:off x="6858001" y="4383087"/>
            <a:ext cx="360362" cy="36513"/>
          </a:xfrm>
          <a:prstGeom prst="curvedConnector3">
            <a:avLst>
              <a:gd name="adj1" fmla="val 50000"/>
            </a:avLst>
          </a:prstGeom>
          <a:ln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84" name="Группа 83"/>
          <p:cNvGrpSpPr>
            <a:grpSpLocks/>
          </p:cNvGrpSpPr>
          <p:nvPr/>
        </p:nvGrpSpPr>
        <p:grpSpPr bwMode="auto">
          <a:xfrm>
            <a:off x="2627313" y="5373688"/>
            <a:ext cx="2619375" cy="307975"/>
            <a:chOff x="1691680" y="5301208"/>
            <a:chExt cx="2619578" cy="307777"/>
          </a:xfrm>
        </p:grpSpPr>
        <p:cxnSp>
          <p:nvCxnSpPr>
            <p:cNvPr id="71" name="Прямая со стрелкой 70"/>
            <p:cNvCxnSpPr/>
            <p:nvPr/>
          </p:nvCxnSpPr>
          <p:spPr>
            <a:xfrm>
              <a:off x="1691680" y="5445577"/>
              <a:ext cx="792223" cy="1587"/>
            </a:xfrm>
            <a:prstGeom prst="straightConnector1">
              <a:avLst/>
            </a:prstGeom>
            <a:ln>
              <a:headEnd type="arrow"/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9717" name="TextBox 73"/>
            <p:cNvSpPr txBox="1">
              <a:spLocks noChangeArrowheads="1"/>
            </p:cNvSpPr>
            <p:nvPr/>
          </p:nvSpPr>
          <p:spPr bwMode="auto">
            <a:xfrm>
              <a:off x="2627784" y="5301208"/>
              <a:ext cx="1683474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1400"/>
                <a:t>Открытый трафик</a:t>
              </a:r>
            </a:p>
          </p:txBody>
        </p:sp>
      </p:grpSp>
      <p:grpSp>
        <p:nvGrpSpPr>
          <p:cNvPr id="83" name="Группа 82"/>
          <p:cNvGrpSpPr>
            <a:grpSpLocks/>
          </p:cNvGrpSpPr>
          <p:nvPr/>
        </p:nvGrpSpPr>
        <p:grpSpPr bwMode="auto">
          <a:xfrm>
            <a:off x="2627313" y="5732463"/>
            <a:ext cx="3201987" cy="307975"/>
            <a:chOff x="1691680" y="5661248"/>
            <a:chExt cx="3201083" cy="307777"/>
          </a:xfrm>
        </p:grpSpPr>
        <p:cxnSp>
          <p:nvCxnSpPr>
            <p:cNvPr id="72" name="Прямая со стрелкой 71"/>
            <p:cNvCxnSpPr/>
            <p:nvPr/>
          </p:nvCxnSpPr>
          <p:spPr>
            <a:xfrm>
              <a:off x="1691680" y="5805617"/>
              <a:ext cx="791938" cy="1587"/>
            </a:xfrm>
            <a:prstGeom prst="straightConnector1">
              <a:avLst/>
            </a:prstGeom>
            <a:ln>
              <a:headEnd type="arrow"/>
              <a:tailEnd type="arrow"/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sp>
          <p:nvSpPr>
            <p:cNvPr id="29715" name="TextBox 74"/>
            <p:cNvSpPr txBox="1">
              <a:spLocks noChangeArrowheads="1"/>
            </p:cNvSpPr>
            <p:nvPr/>
          </p:nvSpPr>
          <p:spPr bwMode="auto">
            <a:xfrm>
              <a:off x="2627784" y="5661248"/>
              <a:ext cx="2264979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1400"/>
                <a:t>Зашифрованный трафик</a:t>
              </a:r>
            </a:p>
          </p:txBody>
        </p:sp>
      </p:grpSp>
      <p:cxnSp>
        <p:nvCxnSpPr>
          <p:cNvPr id="76" name="Shape 60"/>
          <p:cNvCxnSpPr>
            <a:stCxn id="0" idx="3"/>
          </p:cNvCxnSpPr>
          <p:nvPr/>
        </p:nvCxnSpPr>
        <p:spPr>
          <a:xfrm rot="16200000" flipH="1" flipV="1">
            <a:off x="3254375" y="2373313"/>
            <a:ext cx="115887" cy="1944688"/>
          </a:xfrm>
          <a:prstGeom prst="curvedConnector4">
            <a:avLst>
              <a:gd name="adj1" fmla="val -598290"/>
              <a:gd name="adj2" fmla="val 63665"/>
            </a:avLst>
          </a:prstGeom>
          <a:ln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0" name="Умножение 79"/>
          <p:cNvSpPr/>
          <p:nvPr/>
        </p:nvSpPr>
        <p:spPr>
          <a:xfrm>
            <a:off x="3419475" y="2370138"/>
            <a:ext cx="504825" cy="431800"/>
          </a:xfrm>
          <a:prstGeom prst="mathMultiply">
            <a:avLst>
              <a:gd name="adj1" fmla="val 11870"/>
            </a:avLst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29712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13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6357938"/>
            <a:ext cx="9144000" cy="500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Заголовок 3"/>
          <p:cNvSpPr>
            <a:spLocks noGrp="1"/>
          </p:cNvSpPr>
          <p:nvPr>
            <p:ph type="title"/>
          </p:nvPr>
        </p:nvSpPr>
        <p:spPr>
          <a:xfrm>
            <a:off x="611188" y="981075"/>
            <a:ext cx="8013700" cy="935038"/>
          </a:xfrm>
        </p:spPr>
        <p:txBody>
          <a:bodyPr/>
          <a:lstStyle/>
          <a:p>
            <a:pPr eaLnBrk="1" hangingPunct="1"/>
            <a:r>
              <a:rPr lang="en-US" sz="3200" b="1" smtClean="0">
                <a:solidFill>
                  <a:schemeClr val="tx2"/>
                </a:solidFill>
              </a:rPr>
              <a:t>ViPNet </a:t>
            </a:r>
            <a:r>
              <a:rPr lang="ru-RU" sz="3200" b="1" smtClean="0">
                <a:solidFill>
                  <a:schemeClr val="tx2"/>
                </a:solidFill>
              </a:rPr>
              <a:t>для мобильных устройств</a:t>
            </a:r>
          </a:p>
        </p:txBody>
      </p:sp>
      <p:grpSp>
        <p:nvGrpSpPr>
          <p:cNvPr id="31746" name="Группа 33"/>
          <p:cNvGrpSpPr>
            <a:grpSpLocks/>
          </p:cNvGrpSpPr>
          <p:nvPr/>
        </p:nvGrpSpPr>
        <p:grpSpPr bwMode="auto">
          <a:xfrm>
            <a:off x="755650" y="1916113"/>
            <a:ext cx="6243638" cy="4321175"/>
            <a:chOff x="1115616" y="1916832"/>
            <a:chExt cx="6243874" cy="4320480"/>
          </a:xfrm>
        </p:grpSpPr>
        <p:grpSp>
          <p:nvGrpSpPr>
            <p:cNvPr id="31752" name="Группа 21"/>
            <p:cNvGrpSpPr>
              <a:grpSpLocks/>
            </p:cNvGrpSpPr>
            <p:nvPr/>
          </p:nvGrpSpPr>
          <p:grpSpPr bwMode="auto">
            <a:xfrm>
              <a:off x="1115616" y="1916832"/>
              <a:ext cx="3168352" cy="4320480"/>
              <a:chOff x="1691680" y="1916832"/>
              <a:chExt cx="3168352" cy="4320480"/>
            </a:xfrm>
          </p:grpSpPr>
          <p:grpSp>
            <p:nvGrpSpPr>
              <p:cNvPr id="31755" name="Группа 10"/>
              <p:cNvGrpSpPr>
                <a:grpSpLocks/>
              </p:cNvGrpSpPr>
              <p:nvPr/>
            </p:nvGrpSpPr>
            <p:grpSpPr bwMode="auto">
              <a:xfrm>
                <a:off x="1691680" y="1916832"/>
                <a:ext cx="3168352" cy="4320480"/>
                <a:chOff x="3635896" y="3356992"/>
                <a:chExt cx="1152128" cy="1584176"/>
              </a:xfrm>
            </p:grpSpPr>
            <p:sp>
              <p:nvSpPr>
                <p:cNvPr id="8" name="Скругленный прямоугольник 7"/>
                <p:cNvSpPr/>
                <p:nvPr/>
              </p:nvSpPr>
              <p:spPr>
                <a:xfrm rot="16200000">
                  <a:off x="3419872" y="3573016"/>
                  <a:ext cx="1584176" cy="1152128"/>
                </a:xfrm>
                <a:prstGeom prst="roundRect">
                  <a:avLst/>
                </a:prstGeom>
              </p:spPr>
              <p:style>
                <a:lnRef idx="0">
                  <a:schemeClr val="accent1"/>
                </a:lnRef>
                <a:fillRef idx="3">
                  <a:schemeClr val="accent1"/>
                </a:fillRef>
                <a:effectRef idx="3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ru-RU"/>
                </a:p>
              </p:txBody>
            </p:sp>
            <p:sp>
              <p:nvSpPr>
                <p:cNvPr id="9" name="Блок-схема: узел 8"/>
                <p:cNvSpPr/>
                <p:nvPr/>
              </p:nvSpPr>
              <p:spPr>
                <a:xfrm>
                  <a:off x="4171048" y="4799744"/>
                  <a:ext cx="72162" cy="71585"/>
                </a:xfrm>
                <a:prstGeom prst="flowChartConnector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ru-RU"/>
                </a:p>
              </p:txBody>
            </p:sp>
            <p:sp>
              <p:nvSpPr>
                <p:cNvPr id="10" name="Прямоугольник 9"/>
                <p:cNvSpPr/>
                <p:nvPr/>
              </p:nvSpPr>
              <p:spPr>
                <a:xfrm>
                  <a:off x="3780220" y="3572910"/>
                  <a:ext cx="864210" cy="1152340"/>
                </a:xfrm>
                <a:prstGeom prst="rect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ru-RU"/>
                </a:p>
              </p:txBody>
            </p:sp>
          </p:grpSp>
          <p:sp>
            <p:nvSpPr>
              <p:cNvPr id="12" name="Скругленный прямоугольник 11"/>
              <p:cNvSpPr/>
              <p:nvPr/>
            </p:nvSpPr>
            <p:spPr>
              <a:xfrm>
                <a:off x="2195736" y="2636912"/>
                <a:ext cx="2160240" cy="288032"/>
              </a:xfrm>
              <a:prstGeom prst="roundRect">
                <a:avLst/>
              </a:prstGeom>
              <a:solidFill>
                <a:srgbClr val="00B050"/>
              </a:solidFill>
            </p:spPr>
            <p:style>
              <a:lnRef idx="0">
                <a:schemeClr val="accent3"/>
              </a:lnRef>
              <a:fillRef idx="3">
                <a:schemeClr val="accent3"/>
              </a:fillRef>
              <a:effectRef idx="3">
                <a:schemeClr val="accent3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ru-RU" dirty="0">
                    <a:solidFill>
                      <a:schemeClr val="tx1"/>
                    </a:solidFill>
                  </a:rPr>
                  <a:t>Прикладной</a:t>
                </a:r>
                <a:endParaRPr lang="ru-RU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" name="Скругленный прямоугольник 12"/>
              <p:cNvSpPr/>
              <p:nvPr/>
            </p:nvSpPr>
            <p:spPr>
              <a:xfrm>
                <a:off x="2195736" y="3068960"/>
                <a:ext cx="2160240" cy="288032"/>
              </a:xfrm>
              <a:prstGeom prst="roundRect">
                <a:avLst/>
              </a:prstGeom>
              <a:solidFill>
                <a:srgbClr val="00B050"/>
              </a:solidFill>
            </p:spPr>
            <p:style>
              <a:lnRef idx="0">
                <a:schemeClr val="accent3"/>
              </a:lnRef>
              <a:fillRef idx="3">
                <a:schemeClr val="accent3"/>
              </a:fillRef>
              <a:effectRef idx="3">
                <a:schemeClr val="accent3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ru-RU" dirty="0">
                    <a:solidFill>
                      <a:schemeClr val="tx1"/>
                    </a:solidFill>
                  </a:rPr>
                  <a:t>Представления</a:t>
                </a:r>
                <a:endParaRPr lang="ru-RU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" name="Скругленный прямоугольник 13"/>
              <p:cNvSpPr/>
              <p:nvPr/>
            </p:nvSpPr>
            <p:spPr>
              <a:xfrm>
                <a:off x="2195736" y="4797152"/>
                <a:ext cx="2160240" cy="288032"/>
              </a:xfrm>
              <a:prstGeom prst="roundRect">
                <a:avLst/>
              </a:prstGeom>
            </p:spPr>
            <p:style>
              <a:lnRef idx="0">
                <a:schemeClr val="accent6"/>
              </a:lnRef>
              <a:fillRef idx="3">
                <a:schemeClr val="accent6"/>
              </a:fillRef>
              <a:effectRef idx="3">
                <a:schemeClr val="accent6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ru-RU" dirty="0">
                    <a:solidFill>
                      <a:schemeClr val="tx1"/>
                    </a:solidFill>
                  </a:rPr>
                  <a:t>Канальный</a:t>
                </a:r>
                <a:endParaRPr lang="ru-RU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" name="Скругленный прямоугольник 16"/>
              <p:cNvSpPr/>
              <p:nvPr/>
            </p:nvSpPr>
            <p:spPr>
              <a:xfrm>
                <a:off x="2195736" y="3933056"/>
                <a:ext cx="2160240" cy="288032"/>
              </a:xfrm>
              <a:prstGeom prst="roundRect">
                <a:avLst/>
              </a:prstGeom>
              <a:solidFill>
                <a:srgbClr val="92D050"/>
              </a:solidFill>
            </p:spPr>
            <p:style>
              <a:lnRef idx="0">
                <a:schemeClr val="accent6"/>
              </a:lnRef>
              <a:fillRef idx="3">
                <a:schemeClr val="accent6"/>
              </a:fillRef>
              <a:effectRef idx="3">
                <a:schemeClr val="accent6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ru-RU" dirty="0">
                    <a:solidFill>
                      <a:schemeClr val="tx1"/>
                    </a:solidFill>
                  </a:rPr>
                  <a:t>Транспортный</a:t>
                </a:r>
                <a:endParaRPr lang="ru-RU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" name="Скругленный прямоугольник 17"/>
              <p:cNvSpPr/>
              <p:nvPr/>
            </p:nvSpPr>
            <p:spPr>
              <a:xfrm>
                <a:off x="2195736" y="4365104"/>
                <a:ext cx="2160240" cy="288032"/>
              </a:xfrm>
              <a:prstGeom prst="roundRect">
                <a:avLst/>
              </a:prstGeom>
              <a:solidFill>
                <a:srgbClr val="FFFF66"/>
              </a:solidFill>
            </p:spPr>
            <p:style>
              <a:lnRef idx="0">
                <a:schemeClr val="accent6"/>
              </a:lnRef>
              <a:fillRef idx="3">
                <a:schemeClr val="accent6"/>
              </a:fillRef>
              <a:effectRef idx="3">
                <a:schemeClr val="accent6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ru-RU" dirty="0">
                    <a:solidFill>
                      <a:schemeClr val="tx1"/>
                    </a:solidFill>
                  </a:rPr>
                  <a:t>Сетевой</a:t>
                </a:r>
              </a:p>
            </p:txBody>
          </p:sp>
          <p:sp>
            <p:nvSpPr>
              <p:cNvPr id="19" name="Скругленный прямоугольник 18"/>
              <p:cNvSpPr/>
              <p:nvPr/>
            </p:nvSpPr>
            <p:spPr>
              <a:xfrm>
                <a:off x="2195736" y="3501008"/>
                <a:ext cx="2160240" cy="288032"/>
              </a:xfrm>
              <a:prstGeom prst="roundRect">
                <a:avLst/>
              </a:prstGeom>
              <a:solidFill>
                <a:srgbClr val="00B050"/>
              </a:solidFill>
            </p:spPr>
            <p:style>
              <a:lnRef idx="0">
                <a:schemeClr val="accent3"/>
              </a:lnRef>
              <a:fillRef idx="3">
                <a:schemeClr val="accent3"/>
              </a:fillRef>
              <a:effectRef idx="3">
                <a:schemeClr val="accent3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ru-RU" dirty="0">
                    <a:solidFill>
                      <a:schemeClr val="tx1"/>
                    </a:solidFill>
                  </a:rPr>
                  <a:t>Сеансовый</a:t>
                </a:r>
                <a:endParaRPr lang="ru-RU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" name="Скругленный прямоугольник 19"/>
              <p:cNvSpPr/>
              <p:nvPr/>
            </p:nvSpPr>
            <p:spPr>
              <a:xfrm>
                <a:off x="2195736" y="5229200"/>
                <a:ext cx="2160240" cy="288032"/>
              </a:xfrm>
              <a:prstGeom prst="roundRect">
                <a:avLst/>
              </a:prstGeom>
              <a:solidFill>
                <a:srgbClr val="C00000"/>
              </a:solidFill>
            </p:spPr>
            <p:style>
              <a:lnRef idx="0">
                <a:schemeClr val="accent6"/>
              </a:lnRef>
              <a:fillRef idx="3">
                <a:schemeClr val="accent6"/>
              </a:fillRef>
              <a:effectRef idx="3">
                <a:schemeClr val="accent6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ru-RU" dirty="0">
                    <a:solidFill>
                      <a:schemeClr val="tx1"/>
                    </a:solidFill>
                  </a:rPr>
                  <a:t>Физический</a:t>
                </a:r>
              </a:p>
            </p:txBody>
          </p:sp>
        </p:grpSp>
        <p:cxnSp>
          <p:nvCxnSpPr>
            <p:cNvPr id="24" name="Прямая со стрелкой 23"/>
            <p:cNvCxnSpPr/>
            <p:nvPr/>
          </p:nvCxnSpPr>
          <p:spPr>
            <a:xfrm>
              <a:off x="1619672" y="4725144"/>
              <a:ext cx="2160240" cy="1588"/>
            </a:xfrm>
            <a:prstGeom prst="straightConnector1">
              <a:avLst/>
            </a:prstGeom>
            <a:ln>
              <a:prstDash val="dash"/>
              <a:tailEnd type="none"/>
            </a:ln>
            <a:effectLst>
              <a:glow rad="63500">
                <a:schemeClr val="accent6">
                  <a:satMod val="175000"/>
                  <a:alpha val="40000"/>
                </a:schemeClr>
              </a:glow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pic>
          <p:nvPicPr>
            <p:cNvPr id="31754" name="Picture 3" descr="D:\Work\Клипарт\ViPNet_1.pn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6453634" y="3747926"/>
              <a:ext cx="905856" cy="5933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33" name="TextBox 32"/>
          <p:cNvSpPr txBox="1"/>
          <p:nvPr/>
        </p:nvSpPr>
        <p:spPr>
          <a:xfrm>
            <a:off x="4572000" y="1779588"/>
            <a:ext cx="3887788" cy="22145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defRPr/>
            </a:pPr>
            <a:r>
              <a:rPr lang="en-US" sz="2400" b="1" dirty="0">
                <a:latin typeface="+mn-lt"/>
                <a:cs typeface="+mn-cs"/>
              </a:rPr>
              <a:t>ViPNet Client iOS</a:t>
            </a:r>
            <a:r>
              <a:rPr lang="ru-RU" sz="2400" dirty="0">
                <a:latin typeface="+mn-lt"/>
                <a:cs typeface="+mn-cs"/>
              </a:rPr>
              <a:t>,</a:t>
            </a:r>
            <a:r>
              <a:rPr lang="en-US" sz="2400" dirty="0">
                <a:latin typeface="+mn-lt"/>
                <a:cs typeface="+mn-cs"/>
              </a:rPr>
              <a:t> </a:t>
            </a:r>
            <a:r>
              <a:rPr lang="ru-RU" sz="2400" dirty="0">
                <a:latin typeface="+mn-lt"/>
                <a:cs typeface="+mn-cs"/>
              </a:rPr>
              <a:t>как  и </a:t>
            </a:r>
            <a:r>
              <a:rPr lang="en-US" sz="2400" b="1" dirty="0">
                <a:latin typeface="+mn-lt"/>
                <a:cs typeface="+mn-cs"/>
              </a:rPr>
              <a:t>ViPNet Client Android </a:t>
            </a:r>
            <a:r>
              <a:rPr lang="ru-RU" sz="2400" dirty="0">
                <a:latin typeface="+mn-lt"/>
                <a:cs typeface="+mn-cs"/>
              </a:rPr>
              <a:t>выполняют перехват всех пакетов исходящих и входящих на устройство. </a:t>
            </a:r>
          </a:p>
          <a:p>
            <a:pPr algn="just">
              <a:defRPr/>
            </a:pPr>
            <a:r>
              <a:rPr lang="ru-RU" dirty="0">
                <a:solidFill>
                  <a:schemeClr val="accent6">
                    <a:lumMod val="75000"/>
                  </a:schemeClr>
                </a:solidFill>
                <a:latin typeface="+mn-lt"/>
                <a:cs typeface="+mn-cs"/>
              </a:rPr>
              <a:t>	</a:t>
            </a:r>
            <a:endParaRPr lang="en-US" dirty="0">
              <a:solidFill>
                <a:schemeClr val="accent6">
                  <a:lumMod val="75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572000" y="4411663"/>
            <a:ext cx="3887788" cy="193833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defRPr/>
            </a:pPr>
            <a:r>
              <a:rPr lang="ru-RU" sz="2400" dirty="0">
                <a:latin typeface="+mn-lt"/>
                <a:cs typeface="+mn-cs"/>
              </a:rPr>
              <a:t>Драйвер </a:t>
            </a:r>
            <a:r>
              <a:rPr lang="en-US" sz="2400" b="1" dirty="0">
                <a:latin typeface="+mn-lt"/>
                <a:cs typeface="+mn-cs"/>
              </a:rPr>
              <a:t>iplir</a:t>
            </a:r>
            <a:r>
              <a:rPr lang="en-US" sz="2400" dirty="0">
                <a:latin typeface="+mn-lt"/>
                <a:cs typeface="+mn-cs"/>
              </a:rPr>
              <a:t> </a:t>
            </a:r>
            <a:r>
              <a:rPr lang="ru-RU" sz="2400" dirty="0">
                <a:latin typeface="+mn-lt"/>
                <a:cs typeface="+mn-cs"/>
              </a:rPr>
              <a:t>работает на стыке сетевого и канального уровней модели </a:t>
            </a:r>
            <a:r>
              <a:rPr lang="en-US" sz="2400" b="1" dirty="0">
                <a:latin typeface="+mn-lt"/>
                <a:cs typeface="+mn-cs"/>
              </a:rPr>
              <a:t>OSI</a:t>
            </a:r>
            <a:r>
              <a:rPr lang="ru-RU" sz="2400" dirty="0">
                <a:latin typeface="+mn-lt"/>
                <a:cs typeface="+mn-cs"/>
              </a:rPr>
              <a:t>, тем самым обеспечивая полную защиту устройства.</a:t>
            </a:r>
            <a:endParaRPr lang="ru-RU" sz="2400" dirty="0">
              <a:latin typeface="+mn-lt"/>
              <a:cs typeface="+mn-cs"/>
            </a:endParaRPr>
          </a:p>
        </p:txBody>
      </p:sp>
      <p:cxnSp>
        <p:nvCxnSpPr>
          <p:cNvPr id="26" name="Скругленная соединительная линия 25"/>
          <p:cNvCxnSpPr/>
          <p:nvPr/>
        </p:nvCxnSpPr>
        <p:spPr>
          <a:xfrm rot="10800000" flipV="1">
            <a:off x="3995738" y="4119563"/>
            <a:ext cx="2000250" cy="604837"/>
          </a:xfrm>
          <a:prstGeom prst="curvedConnector3">
            <a:avLst>
              <a:gd name="adj1" fmla="val 68387"/>
            </a:avLst>
          </a:prstGeom>
          <a:ln>
            <a:headEnd type="none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31750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51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6357938"/>
            <a:ext cx="9144000" cy="500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6357938"/>
            <a:ext cx="9144000" cy="500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5" name="Заголовок 3"/>
          <p:cNvSpPr>
            <a:spLocks noGrp="1"/>
          </p:cNvSpPr>
          <p:nvPr>
            <p:ph type="title"/>
          </p:nvPr>
        </p:nvSpPr>
        <p:spPr>
          <a:xfrm>
            <a:off x="611188" y="981075"/>
            <a:ext cx="8013700" cy="935038"/>
          </a:xfrm>
        </p:spPr>
        <p:txBody>
          <a:bodyPr/>
          <a:lstStyle/>
          <a:p>
            <a:pPr algn="l" eaLnBrk="1" hangingPunct="1"/>
            <a:r>
              <a:rPr lang="en-US" sz="3200" b="1" smtClean="0">
                <a:solidFill>
                  <a:schemeClr val="tx2"/>
                </a:solidFill>
              </a:rPr>
              <a:t>ViPNet Client iOS</a:t>
            </a:r>
            <a:endParaRPr lang="ru-RU" sz="3200" b="1" smtClean="0">
              <a:solidFill>
                <a:schemeClr val="tx2"/>
              </a:solidFill>
            </a:endParaRPr>
          </a:p>
        </p:txBody>
      </p:sp>
      <p:pic>
        <p:nvPicPr>
          <p:cNvPr id="33796" name="Picture 3" descr="D:\Work\Клипарт\iOS\GUI\GUI1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356100" y="1268413"/>
            <a:ext cx="3960813" cy="5281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Скругленный прямоугольник 27"/>
          <p:cNvSpPr/>
          <p:nvPr/>
        </p:nvSpPr>
        <p:spPr>
          <a:xfrm>
            <a:off x="971600" y="2564904"/>
            <a:ext cx="2304256" cy="576064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/>
              <a:t>Индикатор соединения</a:t>
            </a:r>
            <a:r>
              <a:rPr lang="en-US" dirty="0"/>
              <a:t> </a:t>
            </a:r>
            <a:endParaRPr lang="ru-RU" dirty="0"/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971600" y="3356992"/>
            <a:ext cx="2304256" cy="576064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1600">
                <a:solidFill>
                  <a:srgbClr val="FFFFFF"/>
                </a:solidFill>
                <a:cs typeface="Arial" charset="0"/>
              </a:rPr>
              <a:t>Конфигурации для работы в сети </a:t>
            </a:r>
            <a:r>
              <a:rPr lang="en-US" sz="1600">
                <a:solidFill>
                  <a:srgbClr val="FFFFFF"/>
                </a:solidFill>
                <a:cs typeface="Arial" charset="0"/>
              </a:rPr>
              <a:t>ViPNet </a:t>
            </a:r>
            <a:endParaRPr lang="ru-RU" sz="1600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971600" y="4149080"/>
            <a:ext cx="2304256" cy="576064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1600">
                <a:solidFill>
                  <a:srgbClr val="FFFFFF"/>
                </a:solidFill>
                <a:cs typeface="Arial" charset="0"/>
              </a:rPr>
              <a:t>Блокировка трафика, отключение защиты</a:t>
            </a:r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971600" y="4941168"/>
            <a:ext cx="2304256" cy="576064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/>
              <a:t>О </a:t>
            </a:r>
            <a:r>
              <a:rPr lang="ru-RU" dirty="0"/>
              <a:t>программе</a:t>
            </a:r>
            <a:endParaRPr lang="ru-RU" dirty="0"/>
          </a:p>
        </p:txBody>
      </p:sp>
      <p:cxnSp>
        <p:nvCxnSpPr>
          <p:cNvPr id="36" name="Скругленная соединительная линия 35"/>
          <p:cNvCxnSpPr/>
          <p:nvPr/>
        </p:nvCxnSpPr>
        <p:spPr>
          <a:xfrm flipV="1">
            <a:off x="3276600" y="1598613"/>
            <a:ext cx="2771775" cy="1254125"/>
          </a:xfrm>
          <a:prstGeom prst="curvedConnector3">
            <a:avLst>
              <a:gd name="adj1" fmla="val 31448"/>
            </a:avLst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1" name="Скругленная соединительная линия 40"/>
          <p:cNvCxnSpPr>
            <a:stCxn id="0" idx="3"/>
          </p:cNvCxnSpPr>
          <p:nvPr/>
        </p:nvCxnSpPr>
        <p:spPr>
          <a:xfrm>
            <a:off x="3276600" y="3644900"/>
            <a:ext cx="1658938" cy="554038"/>
          </a:xfrm>
          <a:prstGeom prst="curvedConnector3">
            <a:avLst>
              <a:gd name="adj1" fmla="val 50000"/>
            </a:avLst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5" name="Скругленная соединительная линия 44"/>
          <p:cNvCxnSpPr>
            <a:stCxn id="0" idx="3"/>
          </p:cNvCxnSpPr>
          <p:nvPr/>
        </p:nvCxnSpPr>
        <p:spPr>
          <a:xfrm>
            <a:off x="3276600" y="4437063"/>
            <a:ext cx="1655763" cy="387350"/>
          </a:xfrm>
          <a:prstGeom prst="curvedConnector3">
            <a:avLst>
              <a:gd name="adj1" fmla="val 48562"/>
            </a:avLst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4" name="Скругленная соединительная линия 53"/>
          <p:cNvCxnSpPr>
            <a:stCxn id="0" idx="3"/>
          </p:cNvCxnSpPr>
          <p:nvPr/>
        </p:nvCxnSpPr>
        <p:spPr>
          <a:xfrm>
            <a:off x="3276600" y="5229225"/>
            <a:ext cx="2951163" cy="1152525"/>
          </a:xfrm>
          <a:prstGeom prst="curvedConnector3">
            <a:avLst>
              <a:gd name="adj1" fmla="val 27577"/>
            </a:avLst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1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357938"/>
            <a:ext cx="9144000" cy="500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2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3" name="Заголовок 3"/>
          <p:cNvSpPr>
            <a:spLocks noGrp="1"/>
          </p:cNvSpPr>
          <p:nvPr>
            <p:ph type="title"/>
          </p:nvPr>
        </p:nvSpPr>
        <p:spPr>
          <a:xfrm>
            <a:off x="611188" y="981075"/>
            <a:ext cx="8013700" cy="935038"/>
          </a:xfrm>
        </p:spPr>
        <p:txBody>
          <a:bodyPr/>
          <a:lstStyle/>
          <a:p>
            <a:pPr algn="l" eaLnBrk="1" hangingPunct="1"/>
            <a:r>
              <a:rPr lang="en-US" sz="3200" b="1" smtClean="0">
                <a:solidFill>
                  <a:schemeClr val="tx2"/>
                </a:solidFill>
              </a:rPr>
              <a:t>ViPNet Client Android</a:t>
            </a:r>
            <a:endParaRPr lang="ru-RU" sz="3200" b="1" smtClean="0">
              <a:solidFill>
                <a:schemeClr val="tx2"/>
              </a:solidFill>
            </a:endParaRPr>
          </a:p>
        </p:txBody>
      </p:sp>
      <p:pic>
        <p:nvPicPr>
          <p:cNvPr id="35844" name="Picture 3" descr="D:\Work\Клипарт\Android\Виджет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11188" y="5157788"/>
            <a:ext cx="4229100" cy="127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5" name="Picture 4" descr="D:\Work\Клипарт\Android\05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292725" y="1268413"/>
            <a:ext cx="3046413" cy="5199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Скругленный прямоугольник 5"/>
          <p:cNvSpPr/>
          <p:nvPr/>
        </p:nvSpPr>
        <p:spPr>
          <a:xfrm>
            <a:off x="1475656" y="2492896"/>
            <a:ext cx="2304256" cy="576064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/>
              <a:t>Индикатор соединения</a:t>
            </a:r>
            <a:r>
              <a:rPr lang="en-US" dirty="0"/>
              <a:t> </a:t>
            </a:r>
            <a:endParaRPr lang="ru-RU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475656" y="3140968"/>
            <a:ext cx="2304256" cy="576064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1600">
                <a:solidFill>
                  <a:srgbClr val="FFFFFF"/>
                </a:solidFill>
                <a:cs typeface="Arial" charset="0"/>
              </a:rPr>
              <a:t>Конфигурации для работы в сети </a:t>
            </a:r>
            <a:r>
              <a:rPr lang="en-US" sz="1600">
                <a:solidFill>
                  <a:srgbClr val="FFFFFF"/>
                </a:solidFill>
                <a:cs typeface="Arial" charset="0"/>
              </a:rPr>
              <a:t>ViPNet </a:t>
            </a:r>
            <a:endParaRPr lang="ru-RU" sz="1600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475656" y="3789040"/>
            <a:ext cx="2304256" cy="576064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1600">
                <a:solidFill>
                  <a:srgbClr val="FFFFFF"/>
                </a:solidFill>
                <a:cs typeface="Arial" charset="0"/>
              </a:rPr>
              <a:t>Блокировка трафика, отключение защиты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475656" y="1844824"/>
            <a:ext cx="2304256" cy="576064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/>
              <a:t>О </a:t>
            </a:r>
            <a:r>
              <a:rPr lang="ru-RU" dirty="0"/>
              <a:t>программе</a:t>
            </a:r>
            <a:endParaRPr lang="ru-RU" dirty="0"/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1475656" y="4437112"/>
            <a:ext cx="2304256" cy="576064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 err="1"/>
              <a:t>Виджет</a:t>
            </a:r>
            <a:r>
              <a:rPr lang="ru-RU" dirty="0"/>
              <a:t> на </a:t>
            </a:r>
          </a:p>
          <a:p>
            <a:pPr algn="ctr">
              <a:defRPr/>
            </a:pPr>
            <a:r>
              <a:rPr lang="ru-RU" dirty="0"/>
              <a:t>рабочий стол</a:t>
            </a:r>
            <a:endParaRPr lang="ru-RU" dirty="0"/>
          </a:p>
        </p:txBody>
      </p:sp>
      <p:cxnSp>
        <p:nvCxnSpPr>
          <p:cNvPr id="35" name="Скругленная соединительная линия 34"/>
          <p:cNvCxnSpPr>
            <a:stCxn id="0" idx="3"/>
          </p:cNvCxnSpPr>
          <p:nvPr/>
        </p:nvCxnSpPr>
        <p:spPr>
          <a:xfrm>
            <a:off x="3779838" y="3429000"/>
            <a:ext cx="1733550" cy="652463"/>
          </a:xfrm>
          <a:prstGeom prst="curvedConnector3">
            <a:avLst>
              <a:gd name="adj1" fmla="val 50000"/>
            </a:avLst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9" name="Скругленная соединительная линия 38"/>
          <p:cNvCxnSpPr>
            <a:stCxn id="0" idx="3"/>
          </p:cNvCxnSpPr>
          <p:nvPr/>
        </p:nvCxnSpPr>
        <p:spPr>
          <a:xfrm>
            <a:off x="3779838" y="4076700"/>
            <a:ext cx="1574800" cy="931863"/>
          </a:xfrm>
          <a:prstGeom prst="curvedConnector3">
            <a:avLst>
              <a:gd name="adj1" fmla="val 50000"/>
            </a:avLst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35863" name="Группа 59"/>
          <p:cNvGrpSpPr>
            <a:grpSpLocks/>
          </p:cNvGrpSpPr>
          <p:nvPr/>
        </p:nvGrpSpPr>
        <p:grpSpPr bwMode="auto">
          <a:xfrm>
            <a:off x="3779838" y="2708275"/>
            <a:ext cx="3455987" cy="360363"/>
            <a:chOff x="3779912" y="2708920"/>
            <a:chExt cx="3600400" cy="360040"/>
          </a:xfrm>
        </p:grpSpPr>
        <p:cxnSp>
          <p:nvCxnSpPr>
            <p:cNvPr id="47" name="Скругленная соединительная линия 46"/>
            <p:cNvCxnSpPr>
              <a:stCxn id="0" idx="3"/>
            </p:cNvCxnSpPr>
            <p:nvPr/>
          </p:nvCxnSpPr>
          <p:spPr>
            <a:xfrm>
              <a:off x="3779912" y="2780294"/>
              <a:ext cx="1801027" cy="288666"/>
            </a:xfrm>
            <a:prstGeom prst="curvedConnector3">
              <a:avLst>
                <a:gd name="adj1" fmla="val 52964"/>
              </a:avLst>
            </a:prstGeom>
            <a:ln>
              <a:tailEnd type="non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Скругленная соединительная линия 51"/>
            <p:cNvCxnSpPr/>
            <p:nvPr/>
          </p:nvCxnSpPr>
          <p:spPr>
            <a:xfrm flipV="1">
              <a:off x="5580939" y="2708920"/>
              <a:ext cx="1799373" cy="360040"/>
            </a:xfrm>
            <a:prstGeom prst="curvedConnector3">
              <a:avLst>
                <a:gd name="adj1" fmla="val 99948"/>
              </a:avLst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5864" name="Группа 60"/>
          <p:cNvGrpSpPr>
            <a:grpSpLocks/>
          </p:cNvGrpSpPr>
          <p:nvPr/>
        </p:nvGrpSpPr>
        <p:grpSpPr bwMode="auto">
          <a:xfrm>
            <a:off x="3779838" y="1844675"/>
            <a:ext cx="3960812" cy="360363"/>
            <a:chOff x="3707904" y="2564904"/>
            <a:chExt cx="4104456" cy="360214"/>
          </a:xfrm>
        </p:grpSpPr>
        <p:cxnSp>
          <p:nvCxnSpPr>
            <p:cNvPr id="62" name="Скругленная соединительная линия 61"/>
            <p:cNvCxnSpPr>
              <a:stCxn id="0" idx="3"/>
            </p:cNvCxnSpPr>
            <p:nvPr/>
          </p:nvCxnSpPr>
          <p:spPr>
            <a:xfrm>
              <a:off x="3707904" y="2853710"/>
              <a:ext cx="2016859" cy="71408"/>
            </a:xfrm>
            <a:prstGeom prst="curvedConnector3">
              <a:avLst>
                <a:gd name="adj1" fmla="val 48488"/>
              </a:avLst>
            </a:prstGeom>
            <a:ln>
              <a:tailEnd type="non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Скругленная соединительная линия 62"/>
            <p:cNvCxnSpPr/>
            <p:nvPr/>
          </p:nvCxnSpPr>
          <p:spPr>
            <a:xfrm flipV="1">
              <a:off x="5706667" y="2564904"/>
              <a:ext cx="2105693" cy="360214"/>
            </a:xfrm>
            <a:prstGeom prst="curvedConnector3">
              <a:avLst>
                <a:gd name="adj1" fmla="val 50000"/>
              </a:avLst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78" name="Скругленная соединительная линия 77"/>
          <p:cNvCxnSpPr>
            <a:stCxn id="0" idx="2"/>
          </p:cNvCxnSpPr>
          <p:nvPr/>
        </p:nvCxnSpPr>
        <p:spPr>
          <a:xfrm rot="16200000" flipH="1">
            <a:off x="2520157" y="5120481"/>
            <a:ext cx="287338" cy="73025"/>
          </a:xfrm>
          <a:prstGeom prst="curvedConnector3">
            <a:avLst>
              <a:gd name="adj1" fmla="val 50000"/>
            </a:avLst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5" name="Picture 2" descr="D:\Work\Клипарт\iOS\Сценарии\ios_schemes-04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00113" y="1989138"/>
            <a:ext cx="7262812" cy="387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6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7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6357938"/>
            <a:ext cx="9144000" cy="500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8" name="Заголовок 3"/>
          <p:cNvSpPr>
            <a:spLocks noGrp="1"/>
          </p:cNvSpPr>
          <p:nvPr>
            <p:ph type="title"/>
          </p:nvPr>
        </p:nvSpPr>
        <p:spPr>
          <a:xfrm>
            <a:off x="468313" y="1268413"/>
            <a:ext cx="8013700" cy="935037"/>
          </a:xfrm>
        </p:spPr>
        <p:txBody>
          <a:bodyPr/>
          <a:lstStyle/>
          <a:p>
            <a:pPr eaLnBrk="1" hangingPunct="1"/>
            <a:r>
              <a:rPr lang="ru-RU" sz="3200" b="1" smtClean="0">
                <a:solidFill>
                  <a:schemeClr val="tx2"/>
                </a:solidFill>
              </a:rPr>
              <a:t>Сценарии использования продуктов </a:t>
            </a:r>
            <a:br>
              <a:rPr lang="ru-RU" sz="3200" b="1" smtClean="0">
                <a:solidFill>
                  <a:schemeClr val="tx2"/>
                </a:solidFill>
              </a:rPr>
            </a:br>
            <a:r>
              <a:rPr lang="ru-RU" sz="3200" b="1" smtClean="0">
                <a:solidFill>
                  <a:schemeClr val="tx2"/>
                </a:solidFill>
              </a:rPr>
              <a:t>для мобильных устройств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3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6357938"/>
            <a:ext cx="9144000" cy="500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6" name="Группа 30"/>
          <p:cNvGrpSpPr>
            <a:grpSpLocks/>
          </p:cNvGrpSpPr>
          <p:nvPr/>
        </p:nvGrpSpPr>
        <p:grpSpPr bwMode="auto">
          <a:xfrm>
            <a:off x="2700338" y="2060575"/>
            <a:ext cx="3455987" cy="1873250"/>
            <a:chOff x="2843808" y="2060848"/>
            <a:chExt cx="5472608" cy="1872208"/>
          </a:xfrm>
        </p:grpSpPr>
        <p:sp>
          <p:nvSpPr>
            <p:cNvPr id="7" name="Скругленный прямоугольник 6"/>
            <p:cNvSpPr/>
            <p:nvPr/>
          </p:nvSpPr>
          <p:spPr>
            <a:xfrm>
              <a:off x="2843808" y="2060848"/>
              <a:ext cx="5472608" cy="1872208"/>
            </a:xfrm>
            <a:prstGeom prst="round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pic>
          <p:nvPicPr>
            <p:cNvPr id="38940" name="Picture 3" descr="D:\Work\Клипарт\ViPNet_1.png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5189211" y="2132856"/>
              <a:ext cx="974312" cy="3773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9" name="Заголовок 3"/>
          <p:cNvSpPr txBox="1">
            <a:spLocks/>
          </p:cNvSpPr>
          <p:nvPr/>
        </p:nvSpPr>
        <p:spPr bwMode="auto">
          <a:xfrm>
            <a:off x="611188" y="908050"/>
            <a:ext cx="8013700" cy="935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en-US" sz="3200" b="1" dirty="0" err="1">
                <a:solidFill>
                  <a:schemeClr val="tx2"/>
                </a:solidFill>
                <a:latin typeface="+mj-lt"/>
                <a:ea typeface="+mj-ea"/>
                <a:cs typeface="+mj-cs"/>
              </a:rPr>
              <a:t>ViPNet</a:t>
            </a:r>
            <a:r>
              <a:rPr lang="en-US" sz="3200" b="1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 </a:t>
            </a:r>
            <a:r>
              <a:rPr lang="ru-RU" sz="3200" b="1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для мобильных устройств</a:t>
            </a:r>
          </a:p>
        </p:txBody>
      </p:sp>
      <p:grpSp>
        <p:nvGrpSpPr>
          <p:cNvPr id="10" name="Группа 10"/>
          <p:cNvGrpSpPr>
            <a:grpSpLocks/>
          </p:cNvGrpSpPr>
          <p:nvPr/>
        </p:nvGrpSpPr>
        <p:grpSpPr bwMode="auto">
          <a:xfrm>
            <a:off x="900113" y="2276475"/>
            <a:ext cx="1150937" cy="1584325"/>
            <a:chOff x="3635896" y="3356992"/>
            <a:chExt cx="1152128" cy="1584176"/>
          </a:xfrm>
        </p:grpSpPr>
        <p:sp>
          <p:nvSpPr>
            <p:cNvPr id="11" name="Скругленный прямоугольник 10"/>
            <p:cNvSpPr/>
            <p:nvPr/>
          </p:nvSpPr>
          <p:spPr>
            <a:xfrm rot="16200000">
              <a:off x="3419872" y="3573016"/>
              <a:ext cx="1584176" cy="1152128"/>
            </a:xfrm>
            <a:prstGeom prst="round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2" name="Блок-схема: узел 11"/>
            <p:cNvSpPr/>
            <p:nvPr/>
          </p:nvSpPr>
          <p:spPr>
            <a:xfrm>
              <a:off x="4171437" y="4799894"/>
              <a:ext cx="71512" cy="71430"/>
            </a:xfrm>
            <a:prstGeom prst="flowChartConnector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3" name="Прямоугольник 12"/>
            <p:cNvSpPr/>
            <p:nvPr/>
          </p:nvSpPr>
          <p:spPr>
            <a:xfrm>
              <a:off x="3780507" y="3572872"/>
              <a:ext cx="862905" cy="1152417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</p:grpSp>
      <p:sp>
        <p:nvSpPr>
          <p:cNvPr id="14" name="Овал 13"/>
          <p:cNvSpPr/>
          <p:nvPr/>
        </p:nvSpPr>
        <p:spPr>
          <a:xfrm>
            <a:off x="2771800" y="2564904"/>
            <a:ext cx="1368152" cy="864096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3200" b="1" dirty="0">
                <a:solidFill>
                  <a:schemeClr val="tx1"/>
                </a:solidFill>
              </a:rPr>
              <a:t>SDK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15" name="Загнутый угол 14"/>
          <p:cNvSpPr/>
          <p:nvPr/>
        </p:nvSpPr>
        <p:spPr>
          <a:xfrm>
            <a:off x="5004048" y="2348880"/>
            <a:ext cx="1008112" cy="1368152"/>
          </a:xfrm>
          <a:prstGeom prst="foldedCorner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1100" b="1">
                <a:solidFill>
                  <a:schemeClr val="tx1"/>
                </a:solidFill>
                <a:cs typeface="Arial" charset="0"/>
              </a:rPr>
              <a:t>Квалифицированный сертификат ЭП</a:t>
            </a:r>
          </a:p>
        </p:txBody>
      </p:sp>
      <p:sp>
        <p:nvSpPr>
          <p:cNvPr id="16" name="Плюс 15"/>
          <p:cNvSpPr/>
          <p:nvPr/>
        </p:nvSpPr>
        <p:spPr>
          <a:xfrm>
            <a:off x="2195513" y="2781300"/>
            <a:ext cx="431800" cy="431800"/>
          </a:xfrm>
          <a:prstGeom prst="mathPlus">
            <a:avLst>
              <a:gd name="adj1" fmla="val 1187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7" name="Плюс 16"/>
          <p:cNvSpPr/>
          <p:nvPr/>
        </p:nvSpPr>
        <p:spPr>
          <a:xfrm>
            <a:off x="4284663" y="2781300"/>
            <a:ext cx="431800" cy="431800"/>
          </a:xfrm>
          <a:prstGeom prst="mathPlus">
            <a:avLst>
              <a:gd name="adj1" fmla="val 1187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8" name="Плюс 17"/>
          <p:cNvSpPr/>
          <p:nvPr/>
        </p:nvSpPr>
        <p:spPr>
          <a:xfrm>
            <a:off x="6372225" y="2781300"/>
            <a:ext cx="431800" cy="431800"/>
          </a:xfrm>
          <a:prstGeom prst="mathPlus">
            <a:avLst>
              <a:gd name="adj1" fmla="val 1187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9" name="Равно 18"/>
          <p:cNvSpPr/>
          <p:nvPr/>
        </p:nvSpPr>
        <p:spPr>
          <a:xfrm>
            <a:off x="1692275" y="5013325"/>
            <a:ext cx="431800" cy="287338"/>
          </a:xfrm>
          <a:prstGeom prst="mathEqual">
            <a:avLst>
              <a:gd name="adj1" fmla="val 23520"/>
              <a:gd name="adj2" fmla="val 3506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20" name="Багетная рамка 19"/>
          <p:cNvSpPr/>
          <p:nvPr/>
        </p:nvSpPr>
        <p:spPr>
          <a:xfrm>
            <a:off x="2411760" y="4509120"/>
            <a:ext cx="4536504" cy="1368152"/>
          </a:xfrm>
          <a:prstGeom prst="bevel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>
              <a:lnSpc>
                <a:spcPct val="150000"/>
              </a:lnSpc>
              <a:defRPr/>
            </a:pPr>
            <a:r>
              <a:rPr lang="ru-RU" b="1" dirty="0"/>
              <a:t>Защищенный, </a:t>
            </a:r>
          </a:p>
          <a:p>
            <a:pPr algn="ctr">
              <a:lnSpc>
                <a:spcPct val="150000"/>
              </a:lnSpc>
              <a:defRPr/>
            </a:pPr>
            <a:r>
              <a:rPr lang="ru-RU" b="1" dirty="0"/>
              <a:t>юридически значимый ЭДО</a:t>
            </a:r>
          </a:p>
          <a:p>
            <a:pPr algn="ctr">
              <a:defRPr/>
            </a:pPr>
            <a:endParaRPr lang="ru-RU" dirty="0"/>
          </a:p>
        </p:txBody>
      </p:sp>
      <p:sp>
        <p:nvSpPr>
          <p:cNvPr id="21" name="Блок-схема: документ 20"/>
          <p:cNvSpPr/>
          <p:nvPr/>
        </p:nvSpPr>
        <p:spPr>
          <a:xfrm>
            <a:off x="6948264" y="2204864"/>
            <a:ext cx="1440160" cy="1728192"/>
          </a:xfrm>
          <a:prstGeom prst="flowChartDocumen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1600" b="1">
                <a:solidFill>
                  <a:schemeClr val="tx1"/>
                </a:solidFill>
                <a:cs typeface="Arial" charset="0"/>
              </a:rPr>
              <a:t>Прикладное </a:t>
            </a:r>
            <a:endParaRPr lang="en-US" sz="1600" b="1">
              <a:solidFill>
                <a:schemeClr val="tx1"/>
              </a:solidFill>
              <a:cs typeface="Arial" charset="0"/>
            </a:endParaRPr>
          </a:p>
          <a:p>
            <a:pPr algn="ctr"/>
            <a:r>
              <a:rPr lang="ru-RU" sz="1600" b="1">
                <a:solidFill>
                  <a:schemeClr val="tx1"/>
                </a:solidFill>
                <a:cs typeface="Arial" charset="0"/>
              </a:rPr>
              <a:t>ПО</a:t>
            </a:r>
          </a:p>
          <a:p>
            <a:pPr algn="ctr"/>
            <a:endParaRPr lang="ru-RU">
              <a:solidFill>
                <a:srgbClr val="FFFFFF"/>
              </a:solidFill>
              <a:cs typeface="Arial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1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7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6357938"/>
            <a:ext cx="9144000" cy="500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Заголовок 3"/>
          <p:cNvSpPr txBox="1">
            <a:spLocks/>
          </p:cNvSpPr>
          <p:nvPr/>
        </p:nvSpPr>
        <p:spPr bwMode="auto">
          <a:xfrm>
            <a:off x="611188" y="1196975"/>
            <a:ext cx="8013700" cy="935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3200" b="1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Обзор функциональных </a:t>
            </a:r>
            <a:br>
              <a:rPr lang="ru-RU" sz="3200" b="1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ru-RU" sz="3200" b="1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возможностей продуктов 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113894" y="4898657"/>
            <a:ext cx="5040560" cy="576064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/>
              <a:t>Встроенный модуль </a:t>
            </a:r>
            <a:r>
              <a:rPr lang="en-US" dirty="0" err="1"/>
              <a:t>mftp</a:t>
            </a:r>
            <a:endParaRPr lang="ru-RU" dirty="0"/>
          </a:p>
        </p:txBody>
      </p:sp>
      <p:grpSp>
        <p:nvGrpSpPr>
          <p:cNvPr id="39943" name="Группа 7"/>
          <p:cNvGrpSpPr>
            <a:grpSpLocks/>
          </p:cNvGrpSpPr>
          <p:nvPr/>
        </p:nvGrpSpPr>
        <p:grpSpPr bwMode="auto">
          <a:xfrm>
            <a:off x="1744663" y="2846388"/>
            <a:ext cx="5919787" cy="742950"/>
            <a:chOff x="1754895" y="2096017"/>
            <a:chExt cx="5920128" cy="743416"/>
          </a:xfrm>
        </p:grpSpPr>
        <p:sp>
          <p:nvSpPr>
            <p:cNvPr id="9" name="Скругленный прямоугольник 8"/>
            <p:cNvSpPr/>
            <p:nvPr/>
          </p:nvSpPr>
          <p:spPr>
            <a:xfrm>
              <a:off x="2123728" y="2204864"/>
              <a:ext cx="5040560" cy="576064"/>
            </a:xfrm>
            <a:prstGeom prst="round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dirty="0"/>
                <a:t>Поддержка полномочий задаваемых из ЦУС</a:t>
              </a:r>
              <a:endParaRPr lang="ru-RU" dirty="0"/>
            </a:p>
          </p:txBody>
        </p:sp>
        <p:pic>
          <p:nvPicPr>
            <p:cNvPr id="39972" name="Picture 2" descr="D:\Work\Клипарт\Android\android_logo.png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754895" y="2168025"/>
              <a:ext cx="504056" cy="5921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9973" name="Picture 3" descr="D:\Work\Клипарт\iOS\logo_apple.png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7011479" y="2096017"/>
              <a:ext cx="663544" cy="7434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39944" name="Группа 11"/>
          <p:cNvGrpSpPr>
            <a:grpSpLocks/>
          </p:cNvGrpSpPr>
          <p:nvPr/>
        </p:nvGrpSpPr>
        <p:grpSpPr bwMode="auto">
          <a:xfrm>
            <a:off x="1744663" y="2312988"/>
            <a:ext cx="5400675" cy="592137"/>
            <a:chOff x="1763688" y="2852936"/>
            <a:chExt cx="5400600" cy="592108"/>
          </a:xfrm>
        </p:grpSpPr>
        <p:sp>
          <p:nvSpPr>
            <p:cNvPr id="13" name="Скругленный прямоугольник 12"/>
            <p:cNvSpPr/>
            <p:nvPr/>
          </p:nvSpPr>
          <p:spPr>
            <a:xfrm>
              <a:off x="2123728" y="2852936"/>
              <a:ext cx="5040560" cy="576064"/>
            </a:xfrm>
            <a:prstGeom prst="round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dirty="0"/>
                <a:t>Поддержка  </a:t>
              </a:r>
              <a:r>
                <a:rPr lang="ru-RU" dirty="0" err="1"/>
                <a:t>виджетов</a:t>
              </a:r>
              <a:r>
                <a:rPr lang="ru-RU" dirty="0"/>
                <a:t> на рабочий стол</a:t>
              </a:r>
              <a:endParaRPr lang="ru-RU" dirty="0"/>
            </a:p>
          </p:txBody>
        </p:sp>
        <p:pic>
          <p:nvPicPr>
            <p:cNvPr id="39968" name="Picture 2" descr="D:\Work\Клипарт\Android\android_logo.png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763688" y="2852936"/>
              <a:ext cx="504056" cy="5921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39945" name="Группа 14"/>
          <p:cNvGrpSpPr>
            <a:grpSpLocks/>
          </p:cNvGrpSpPr>
          <p:nvPr/>
        </p:nvGrpSpPr>
        <p:grpSpPr bwMode="auto">
          <a:xfrm>
            <a:off x="2124075" y="5445125"/>
            <a:ext cx="5561013" cy="742950"/>
            <a:chOff x="2113897" y="3392161"/>
            <a:chExt cx="5561126" cy="743416"/>
          </a:xfrm>
        </p:grpSpPr>
        <p:sp>
          <p:nvSpPr>
            <p:cNvPr id="16" name="Скругленный прямоугольник 15"/>
            <p:cNvSpPr/>
            <p:nvPr/>
          </p:nvSpPr>
          <p:spPr>
            <a:xfrm>
              <a:off x="2113897" y="3491175"/>
              <a:ext cx="5040560" cy="576064"/>
            </a:xfrm>
            <a:prstGeom prst="round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dirty="0">
                  <a:solidFill>
                    <a:schemeClr val="bg1">
                      <a:lumMod val="95000"/>
                    </a:schemeClr>
                  </a:solidFill>
                </a:rPr>
                <a:t>Запрет синхронизации с </a:t>
              </a:r>
              <a:r>
                <a:rPr lang="en-US" dirty="0">
                  <a:solidFill>
                    <a:schemeClr val="bg1">
                      <a:lumMod val="95000"/>
                    </a:schemeClr>
                  </a:solidFill>
                </a:rPr>
                <a:t>iTunes </a:t>
              </a:r>
              <a:endParaRPr lang="ru-RU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pic>
          <p:nvPicPr>
            <p:cNvPr id="39964" name="Picture 3" descr="D:\Work\Клипарт\iOS\logo_apple.png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7011479" y="3392161"/>
              <a:ext cx="663544" cy="7434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39946" name="Группа 17"/>
          <p:cNvGrpSpPr>
            <a:grpSpLocks/>
          </p:cNvGrpSpPr>
          <p:nvPr/>
        </p:nvGrpSpPr>
        <p:grpSpPr bwMode="auto">
          <a:xfrm>
            <a:off x="1754188" y="3494088"/>
            <a:ext cx="5910262" cy="742950"/>
            <a:chOff x="1763688" y="4040233"/>
            <a:chExt cx="5911335" cy="743416"/>
          </a:xfrm>
        </p:grpSpPr>
        <p:sp>
          <p:nvSpPr>
            <p:cNvPr id="19" name="Скругленный прямоугольник 18"/>
            <p:cNvSpPr/>
            <p:nvPr/>
          </p:nvSpPr>
          <p:spPr>
            <a:xfrm>
              <a:off x="2123728" y="4149080"/>
              <a:ext cx="5040560" cy="576064"/>
            </a:xfrm>
            <a:prstGeom prst="round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dirty="0"/>
                <a:t>Принудительная очистка </a:t>
              </a:r>
              <a:r>
                <a:rPr lang="ru-RU" dirty="0" err="1"/>
                <a:t>кэша</a:t>
              </a:r>
              <a:r>
                <a:rPr lang="ru-RU" dirty="0"/>
                <a:t> браузера и почты</a:t>
              </a:r>
              <a:r>
                <a:rPr lang="en-US" dirty="0"/>
                <a:t> </a:t>
              </a:r>
              <a:endParaRPr lang="ru-RU" dirty="0"/>
            </a:p>
          </p:txBody>
        </p:sp>
        <p:pic>
          <p:nvPicPr>
            <p:cNvPr id="39959" name="Picture 2" descr="D:\Work\Клипарт\Android\android_logo.png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763688" y="4149080"/>
              <a:ext cx="504056" cy="5921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9960" name="Picture 3" descr="D:\Work\Клипарт\iOS\logo_apple.png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7011479" y="4040233"/>
              <a:ext cx="663544" cy="7434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39947" name="Группа 21"/>
          <p:cNvGrpSpPr>
            <a:grpSpLocks/>
          </p:cNvGrpSpPr>
          <p:nvPr/>
        </p:nvGrpSpPr>
        <p:grpSpPr bwMode="auto">
          <a:xfrm>
            <a:off x="1754188" y="4141788"/>
            <a:ext cx="5910262" cy="742950"/>
            <a:chOff x="1763688" y="4688305"/>
            <a:chExt cx="5911335" cy="743416"/>
          </a:xfrm>
        </p:grpSpPr>
        <p:sp>
          <p:nvSpPr>
            <p:cNvPr id="23" name="Скругленный прямоугольник 22"/>
            <p:cNvSpPr/>
            <p:nvPr/>
          </p:nvSpPr>
          <p:spPr>
            <a:xfrm>
              <a:off x="2123728" y="4797152"/>
              <a:ext cx="5040560" cy="576064"/>
            </a:xfrm>
            <a:prstGeom prst="round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dirty="0"/>
                <a:t>Поддержка системы мониторинга </a:t>
              </a:r>
              <a:r>
                <a:rPr lang="en-US" dirty="0"/>
                <a:t>StateWatcher</a:t>
              </a:r>
              <a:endParaRPr lang="ru-RU" dirty="0"/>
            </a:p>
          </p:txBody>
        </p:sp>
        <p:pic>
          <p:nvPicPr>
            <p:cNvPr id="39954" name="Picture 3" descr="D:\Work\Клипарт\iOS\logo_apple.png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7011479" y="4688305"/>
              <a:ext cx="663544" cy="7434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9955" name="Picture 2" descr="D:\Work\Клипарт\Android\android_logo.png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763688" y="4797152"/>
              <a:ext cx="504056" cy="5921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39948" name="Группа 25"/>
          <p:cNvGrpSpPr>
            <a:grpSpLocks/>
          </p:cNvGrpSpPr>
          <p:nvPr/>
        </p:nvGrpSpPr>
        <p:grpSpPr bwMode="auto">
          <a:xfrm>
            <a:off x="1754188" y="4789488"/>
            <a:ext cx="5910262" cy="742950"/>
            <a:chOff x="1763688" y="5336377"/>
            <a:chExt cx="5911335" cy="743416"/>
          </a:xfrm>
        </p:grpSpPr>
        <p:pic>
          <p:nvPicPr>
            <p:cNvPr id="39949" name="Picture 3" descr="D:\Work\Клипарт\iOS\logo_apple.png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7011479" y="5336377"/>
              <a:ext cx="663544" cy="7434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9950" name="Picture 2" descr="D:\Work\Клипарт\Android\android_logo.png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763688" y="5445224"/>
              <a:ext cx="504056" cy="5921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1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62" name="Заголовок 3"/>
          <p:cNvSpPr>
            <a:spLocks noGrp="1"/>
          </p:cNvSpPr>
          <p:nvPr>
            <p:ph type="title"/>
          </p:nvPr>
        </p:nvSpPr>
        <p:spPr>
          <a:xfrm>
            <a:off x="611188" y="1196975"/>
            <a:ext cx="8013700" cy="935038"/>
          </a:xfrm>
        </p:spPr>
        <p:txBody>
          <a:bodyPr/>
          <a:lstStyle/>
          <a:p>
            <a:pPr eaLnBrk="1" hangingPunct="1"/>
            <a:r>
              <a:rPr lang="ru-RU" sz="3200" b="1" smtClean="0">
                <a:solidFill>
                  <a:schemeClr val="tx2"/>
                </a:solidFill>
              </a:rPr>
              <a:t>Планы развития продуктов </a:t>
            </a:r>
            <a:r>
              <a:rPr lang="ru-RU" sz="3200" b="1" smtClean="0">
                <a:solidFill>
                  <a:schemeClr val="tx2"/>
                </a:solidFill>
                <a:latin typeface="Arial" charset="0"/>
              </a:rPr>
              <a:t/>
            </a:r>
            <a:br>
              <a:rPr lang="ru-RU" sz="3200" b="1" smtClean="0">
                <a:solidFill>
                  <a:schemeClr val="tx2"/>
                </a:solidFill>
                <a:latin typeface="Arial" charset="0"/>
              </a:rPr>
            </a:br>
            <a:r>
              <a:rPr lang="ru-RU" sz="3200" b="1" smtClean="0">
                <a:solidFill>
                  <a:schemeClr val="tx2"/>
                </a:solidFill>
              </a:rPr>
              <a:t>для мобильных устройств</a:t>
            </a:r>
          </a:p>
        </p:txBody>
      </p:sp>
      <p:pic>
        <p:nvPicPr>
          <p:cNvPr id="40963" name="Picture 1" descr="D:\Work\Клипарт\Человечки\Пути развития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95963" y="3284538"/>
            <a:ext cx="3168650" cy="316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Скругленный прямоугольник 3"/>
          <p:cNvSpPr/>
          <p:nvPr/>
        </p:nvSpPr>
        <p:spPr>
          <a:xfrm>
            <a:off x="683568" y="4437112"/>
            <a:ext cx="5040560" cy="576064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1600">
                <a:solidFill>
                  <a:srgbClr val="FFFFFF"/>
                </a:solidFill>
                <a:cs typeface="Arial" charset="0"/>
              </a:rPr>
              <a:t>Быстрое реагирование на изменения конъюнктуры рынка мобильных устройств</a:t>
            </a:r>
            <a:r>
              <a:rPr lang="en-US" sz="1600">
                <a:solidFill>
                  <a:srgbClr val="FFFFFF"/>
                </a:solidFill>
                <a:cs typeface="Arial" charset="0"/>
              </a:rPr>
              <a:t> </a:t>
            </a:r>
            <a:endParaRPr lang="ru-RU" sz="1600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683568" y="3789040"/>
            <a:ext cx="5040560" cy="576064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1600">
                <a:solidFill>
                  <a:srgbClr val="FFFFFF"/>
                </a:solidFill>
                <a:cs typeface="Arial" charset="0"/>
              </a:rPr>
              <a:t>Расширение управляемости и </a:t>
            </a:r>
          </a:p>
          <a:p>
            <a:pPr algn="ctr"/>
            <a:r>
              <a:rPr lang="ru-RU" sz="1600">
                <a:solidFill>
                  <a:srgbClr val="FFFFFF"/>
                </a:solidFill>
                <a:cs typeface="Arial" charset="0"/>
              </a:rPr>
              <a:t>мониторинга устройств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683568" y="2492896"/>
            <a:ext cx="5040560" cy="576064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1600">
                <a:solidFill>
                  <a:srgbClr val="FFFFFF"/>
                </a:solidFill>
                <a:cs typeface="Arial" charset="0"/>
              </a:rPr>
              <a:t>Поддержка современных </a:t>
            </a:r>
          </a:p>
          <a:p>
            <a:pPr algn="ctr"/>
            <a:r>
              <a:rPr lang="ru-RU" sz="1600">
                <a:solidFill>
                  <a:srgbClr val="FFFFFF"/>
                </a:solidFill>
                <a:cs typeface="Arial" charset="0"/>
              </a:rPr>
              <a:t>программных платформ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83568" y="3140968"/>
            <a:ext cx="5040560" cy="576064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1600">
                <a:solidFill>
                  <a:srgbClr val="FFFFFF"/>
                </a:solidFill>
                <a:cs typeface="Arial" charset="0"/>
              </a:rPr>
              <a:t>Увеличение списка </a:t>
            </a:r>
          </a:p>
          <a:p>
            <a:pPr algn="ctr"/>
            <a:r>
              <a:rPr lang="ru-RU" sz="1600">
                <a:solidFill>
                  <a:srgbClr val="FFFFFF"/>
                </a:solidFill>
                <a:cs typeface="Arial" charset="0"/>
              </a:rPr>
              <a:t>поддерживаемых устройств </a:t>
            </a:r>
            <a:r>
              <a:rPr lang="en-US" sz="1600">
                <a:solidFill>
                  <a:srgbClr val="FFFFFF"/>
                </a:solidFill>
                <a:cs typeface="Arial" charset="0"/>
              </a:rPr>
              <a:t>Android</a:t>
            </a:r>
            <a:endParaRPr lang="ru-RU" sz="1600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683568" y="5085184"/>
            <a:ext cx="5040560" cy="576064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1600">
                <a:solidFill>
                  <a:srgbClr val="FFFFFF"/>
                </a:solidFill>
                <a:cs typeface="Arial" charset="0"/>
              </a:rPr>
              <a:t>Взаимодействие с производителями устройств для совместного встраивания «с завода»</a:t>
            </a:r>
          </a:p>
        </p:txBody>
      </p:sp>
      <p:pic>
        <p:nvPicPr>
          <p:cNvPr id="40979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6357938"/>
            <a:ext cx="9144000" cy="500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Скругленный прямоугольник 11"/>
          <p:cNvSpPr/>
          <p:nvPr/>
        </p:nvSpPr>
        <p:spPr>
          <a:xfrm>
            <a:off x="683568" y="5733256"/>
            <a:ext cx="5040560" cy="576064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1600">
                <a:solidFill>
                  <a:srgbClr val="FFFFFF"/>
                </a:solidFill>
                <a:cs typeface="Arial" charset="0"/>
              </a:rPr>
              <a:t>Разработка ПАК на основе </a:t>
            </a:r>
            <a:r>
              <a:rPr lang="en-US" sz="1600">
                <a:solidFill>
                  <a:srgbClr val="FFFFFF"/>
                </a:solidFill>
                <a:cs typeface="Arial" charset="0"/>
              </a:rPr>
              <a:t>ViPNet Client Android</a:t>
            </a:r>
            <a:r>
              <a:rPr lang="ru-RU" sz="1600">
                <a:solidFill>
                  <a:srgbClr val="FFFFFF"/>
                </a:solidFill>
                <a:cs typeface="Arial" charset="0"/>
              </a:rPr>
              <a:t> с более высоким классом защиты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5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8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6357938"/>
            <a:ext cx="9144000" cy="500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987" name="Заголовок 3"/>
          <p:cNvSpPr>
            <a:spLocks noGrp="1"/>
          </p:cNvSpPr>
          <p:nvPr>
            <p:ph type="title"/>
          </p:nvPr>
        </p:nvSpPr>
        <p:spPr>
          <a:xfrm>
            <a:off x="611188" y="836613"/>
            <a:ext cx="8013700" cy="935037"/>
          </a:xfrm>
        </p:spPr>
        <p:txBody>
          <a:bodyPr/>
          <a:lstStyle/>
          <a:p>
            <a:pPr eaLnBrk="1" hangingPunct="1"/>
            <a:r>
              <a:rPr lang="ru-RU" sz="3200" b="1" smtClean="0">
                <a:solidFill>
                  <a:schemeClr val="tx2"/>
                </a:solidFill>
              </a:rPr>
              <a:t>Заключение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051720" y="2924944"/>
            <a:ext cx="5040560" cy="576064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2000">
                <a:solidFill>
                  <a:srgbClr val="FFFFFF"/>
                </a:solidFill>
                <a:cs typeface="Arial" charset="0"/>
              </a:rPr>
              <a:t>Высокая масштабируемость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051720" y="2276872"/>
            <a:ext cx="5040560" cy="576064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2000">
                <a:solidFill>
                  <a:srgbClr val="FFFFFF"/>
                </a:solidFill>
                <a:cs typeface="Arial" charset="0"/>
              </a:rPr>
              <a:t>Решение на сертификации</a:t>
            </a: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2051720" y="1628800"/>
            <a:ext cx="5040560" cy="576064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sz="2000">
                <a:solidFill>
                  <a:srgbClr val="FFFFFF"/>
                </a:solidFill>
                <a:cs typeface="Arial" charset="0"/>
              </a:rPr>
              <a:t>VPN </a:t>
            </a:r>
            <a:r>
              <a:rPr lang="ru-RU" sz="2000">
                <a:solidFill>
                  <a:srgbClr val="FFFFFF"/>
                </a:solidFill>
                <a:cs typeface="Arial" charset="0"/>
              </a:rPr>
              <a:t>для мобильных платформ ЕСТЬ!</a:t>
            </a:r>
          </a:p>
        </p:txBody>
      </p:sp>
      <p:pic>
        <p:nvPicPr>
          <p:cNvPr id="41997" name="Picture 2" descr="D:\Work\Клипарт\Человечки\Ораторы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79388" y="3860800"/>
            <a:ext cx="3371850" cy="267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Скругленный прямоугольник 10"/>
          <p:cNvSpPr/>
          <p:nvPr/>
        </p:nvSpPr>
        <p:spPr>
          <a:xfrm>
            <a:off x="2051720" y="3573016"/>
            <a:ext cx="5040560" cy="576064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2000">
                <a:solidFill>
                  <a:srgbClr val="FFFFFF"/>
                </a:solidFill>
                <a:cs typeface="Arial" charset="0"/>
              </a:rPr>
              <a:t>Гибкая настройка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3" name="Picture 4" descr="D:\Work\Клипарт\Человечки\Коммуникации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22600" y="2508250"/>
            <a:ext cx="2906713" cy="237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034" name="Заголовок 7"/>
          <p:cNvSpPr>
            <a:spLocks noGrp="1"/>
          </p:cNvSpPr>
          <p:nvPr>
            <p:ph type="ctrTitle"/>
          </p:nvPr>
        </p:nvSpPr>
        <p:spPr>
          <a:xfrm>
            <a:off x="611188" y="1268413"/>
            <a:ext cx="7772400" cy="1470025"/>
          </a:xfrm>
        </p:spPr>
        <p:txBody>
          <a:bodyPr/>
          <a:lstStyle/>
          <a:p>
            <a:pPr eaLnBrk="1" hangingPunct="1"/>
            <a:r>
              <a:rPr lang="ru-RU" sz="4000" b="1" smtClean="0">
                <a:solidFill>
                  <a:srgbClr val="0070C0"/>
                </a:solidFill>
              </a:rPr>
              <a:t>Спасибо за внимание!</a:t>
            </a:r>
            <a:br>
              <a:rPr lang="ru-RU" sz="4000" b="1" smtClean="0">
                <a:solidFill>
                  <a:srgbClr val="0070C0"/>
                </a:solidFill>
              </a:rPr>
            </a:br>
            <a:r>
              <a:rPr lang="ru-RU" sz="4000" b="1" smtClean="0">
                <a:solidFill>
                  <a:srgbClr val="0070C0"/>
                </a:solidFill>
              </a:rPr>
              <a:t>Вопросы?</a:t>
            </a:r>
          </a:p>
        </p:txBody>
      </p:sp>
      <p:sp>
        <p:nvSpPr>
          <p:cNvPr id="44035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31913" y="4581525"/>
            <a:ext cx="6400800" cy="1752600"/>
          </a:xfrm>
        </p:spPr>
        <p:txBody>
          <a:bodyPr/>
          <a:lstStyle/>
          <a:p>
            <a:pPr eaLnBrk="1" hangingPunct="1"/>
            <a:r>
              <a:rPr lang="ru-RU" sz="2800" smtClean="0">
                <a:solidFill>
                  <a:srgbClr val="0070C0"/>
                </a:solidFill>
              </a:rPr>
              <a:t>Василенков Александр</a:t>
            </a:r>
          </a:p>
          <a:p>
            <a:pPr eaLnBrk="1" hangingPunct="1"/>
            <a:r>
              <a:rPr lang="ru-RU" sz="2800" smtClean="0">
                <a:solidFill>
                  <a:srgbClr val="0070C0"/>
                </a:solidFill>
              </a:rPr>
              <a:t>+7 (495) 737-61-92</a:t>
            </a:r>
          </a:p>
          <a:p>
            <a:pPr eaLnBrk="1" hangingPunct="1"/>
            <a:r>
              <a:rPr lang="en-US" sz="2800" smtClean="0">
                <a:solidFill>
                  <a:srgbClr val="0070C0"/>
                </a:solidFill>
              </a:rPr>
              <a:t>vasilenkov@infotecs.ru</a:t>
            </a:r>
            <a:endParaRPr lang="ru-RU" sz="2800" smtClean="0">
              <a:solidFill>
                <a:srgbClr val="0070C0"/>
              </a:solidFill>
            </a:endParaRPr>
          </a:p>
        </p:txBody>
      </p:sp>
      <p:pic>
        <p:nvPicPr>
          <p:cNvPr id="44036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37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6357938"/>
            <a:ext cx="9144000" cy="500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6357938"/>
            <a:ext cx="9144000" cy="500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Заголовок 3"/>
          <p:cNvSpPr txBox="1">
            <a:spLocks/>
          </p:cNvSpPr>
          <p:nvPr/>
        </p:nvSpPr>
        <p:spPr bwMode="auto">
          <a:xfrm>
            <a:off x="611188" y="1052513"/>
            <a:ext cx="8013700" cy="935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r>
              <a:rPr lang="ru-RU" sz="3200" b="1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План доклада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27088" y="1916113"/>
            <a:ext cx="6645275" cy="42481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buFont typeface="Wingdings" pitchFamily="2" charset="2"/>
              <a:buChar char="ü"/>
              <a:defRPr/>
            </a:pPr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+mn-lt"/>
                <a:cs typeface="+mn-cs"/>
              </a:rPr>
              <a:t> 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+mn-lt"/>
                <a:cs typeface="+mn-cs"/>
              </a:rPr>
              <a:t>Введение</a:t>
            </a:r>
          </a:p>
          <a:p>
            <a:pPr>
              <a:lnSpc>
                <a:spcPct val="150000"/>
              </a:lnSpc>
              <a:buFont typeface="Wingdings" pitchFamily="2" charset="2"/>
              <a:buChar char="ü"/>
              <a:defRPr/>
            </a:pPr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+mn-lt"/>
                <a:cs typeface="+mn-cs"/>
              </a:rPr>
              <a:t> Проблема</a:t>
            </a:r>
          </a:p>
          <a:p>
            <a:pPr>
              <a:lnSpc>
                <a:spcPct val="150000"/>
              </a:lnSpc>
              <a:buFont typeface="Wingdings" pitchFamily="2" charset="2"/>
              <a:buChar char="ü"/>
              <a:defRPr/>
            </a:pPr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+mn-lt"/>
                <a:cs typeface="+mn-cs"/>
              </a:rPr>
              <a:t> Решение</a:t>
            </a:r>
            <a:endParaRPr lang="ru-RU" dirty="0">
              <a:solidFill>
                <a:schemeClr val="accent1">
                  <a:lumMod val="75000"/>
                </a:schemeClr>
              </a:solidFill>
              <a:latin typeface="+mn-lt"/>
              <a:cs typeface="+mn-cs"/>
            </a:endParaRPr>
          </a:p>
          <a:p>
            <a:pPr>
              <a:lnSpc>
                <a:spcPct val="150000"/>
              </a:lnSpc>
              <a:buFont typeface="Wingdings" pitchFamily="2" charset="2"/>
              <a:buChar char="ü"/>
              <a:defRPr/>
            </a:pPr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+mn-lt"/>
                <a:cs typeface="+mn-cs"/>
              </a:rPr>
              <a:t> 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+mn-lt"/>
                <a:cs typeface="+mn-cs"/>
              </a:rPr>
              <a:t>ViPNet 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+mn-lt"/>
                <a:cs typeface="+mn-cs"/>
              </a:rPr>
              <a:t>для 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+mn-lt"/>
                <a:cs typeface="+mn-cs"/>
              </a:rPr>
              <a:t>мобильных устройств</a:t>
            </a:r>
          </a:p>
          <a:p>
            <a:pPr>
              <a:lnSpc>
                <a:spcPct val="150000"/>
              </a:lnSpc>
              <a:buFont typeface="Wingdings" pitchFamily="2" charset="2"/>
              <a:buChar char="ü"/>
              <a:defRPr/>
            </a:pPr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+mn-lt"/>
                <a:cs typeface="+mn-cs"/>
              </a:rPr>
              <a:t> 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+mn-lt"/>
                <a:cs typeface="+mn-cs"/>
              </a:rPr>
              <a:t>Обзор графического интерфейса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+mn-lt"/>
                <a:cs typeface="+mn-cs"/>
              </a:rPr>
              <a:t>: 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cs typeface="+mn-cs"/>
              </a:rPr>
              <a:t>ViPNet Client iOS </a:t>
            </a:r>
            <a:endParaRPr lang="en-US" dirty="0">
              <a:solidFill>
                <a:schemeClr val="accent1">
                  <a:lumMod val="75000"/>
                </a:schemeClr>
              </a:solidFill>
              <a:latin typeface="+mn-lt"/>
              <a:cs typeface="+mn-cs"/>
            </a:endParaRPr>
          </a:p>
          <a:p>
            <a:pPr>
              <a:lnSpc>
                <a:spcPct val="150000"/>
              </a:lnSpc>
              <a:buFont typeface="Wingdings" pitchFamily="2" charset="2"/>
              <a:buChar char="ü"/>
              <a:defRPr/>
            </a:pPr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+mn-lt"/>
                <a:cs typeface="+mn-cs"/>
              </a:rPr>
              <a:t> 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+mn-lt"/>
                <a:cs typeface="+mn-cs"/>
              </a:rPr>
              <a:t>Обзор графического интерфейса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+mn-lt"/>
                <a:cs typeface="+mn-cs"/>
              </a:rPr>
              <a:t>: 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cs typeface="+mn-cs"/>
              </a:rPr>
              <a:t>ViPNet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  <a:cs typeface="+mn-cs"/>
              </a:rPr>
              <a:t> 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cs typeface="+mn-cs"/>
              </a:rPr>
              <a:t>Client Android </a:t>
            </a:r>
            <a:endParaRPr lang="ru-RU" dirty="0">
              <a:solidFill>
                <a:schemeClr val="accent1">
                  <a:lumMod val="75000"/>
                </a:schemeClr>
              </a:solidFill>
              <a:latin typeface="+mn-lt"/>
              <a:cs typeface="+mn-cs"/>
            </a:endParaRPr>
          </a:p>
          <a:p>
            <a:pPr>
              <a:lnSpc>
                <a:spcPct val="150000"/>
              </a:lnSpc>
              <a:buFont typeface="Wingdings" pitchFamily="2" charset="2"/>
              <a:buChar char="ü"/>
              <a:defRPr/>
            </a:pPr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+mn-lt"/>
                <a:cs typeface="+mn-cs"/>
              </a:rPr>
              <a:t> 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+mn-lt"/>
                <a:cs typeface="+mn-cs"/>
              </a:rPr>
              <a:t>Обзор функциональных возможностей продуктов</a:t>
            </a:r>
            <a:endParaRPr lang="en-US" dirty="0">
              <a:solidFill>
                <a:schemeClr val="accent1">
                  <a:lumMod val="75000"/>
                </a:schemeClr>
              </a:solidFill>
              <a:latin typeface="+mn-lt"/>
              <a:cs typeface="+mn-cs"/>
            </a:endParaRPr>
          </a:p>
          <a:p>
            <a:pPr>
              <a:lnSpc>
                <a:spcPct val="150000"/>
              </a:lnSpc>
              <a:buFont typeface="Wingdings" pitchFamily="2" charset="2"/>
              <a:buChar char="ü"/>
              <a:defRPr/>
            </a:pPr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+mn-lt"/>
                <a:cs typeface="+mn-cs"/>
              </a:rPr>
              <a:t> 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+mn-lt"/>
                <a:cs typeface="+mn-cs"/>
              </a:rPr>
              <a:t>Сценарии 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+mn-lt"/>
                <a:cs typeface="+mn-cs"/>
              </a:rPr>
              <a:t>использования продуктов для мобильных 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+mn-lt"/>
                <a:cs typeface="+mn-cs"/>
              </a:rPr>
              <a:t>устройств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+mn-lt"/>
                <a:cs typeface="+mn-cs"/>
              </a:rPr>
              <a:t> </a:t>
            </a:r>
            <a:endParaRPr lang="en-US" dirty="0">
              <a:solidFill>
                <a:schemeClr val="accent1">
                  <a:lumMod val="75000"/>
                </a:schemeClr>
              </a:solidFill>
              <a:latin typeface="+mn-lt"/>
              <a:cs typeface="+mn-cs"/>
            </a:endParaRPr>
          </a:p>
          <a:p>
            <a:pPr>
              <a:lnSpc>
                <a:spcPct val="150000"/>
              </a:lnSpc>
              <a:buFont typeface="Wingdings" pitchFamily="2" charset="2"/>
              <a:buChar char="ü"/>
              <a:defRPr/>
            </a:pPr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+mn-lt"/>
                <a:cs typeface="+mn-cs"/>
              </a:rPr>
              <a:t> 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+mn-lt"/>
                <a:cs typeface="+mn-cs"/>
              </a:rPr>
              <a:t>Планы развития продуктов для мобильных 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+mn-lt"/>
                <a:cs typeface="+mn-cs"/>
              </a:rPr>
              <a:t>устройств</a:t>
            </a:r>
          </a:p>
          <a:p>
            <a:pPr>
              <a:lnSpc>
                <a:spcPct val="150000"/>
              </a:lnSpc>
              <a:buFont typeface="Wingdings" pitchFamily="2" charset="2"/>
              <a:buChar char="ü"/>
              <a:defRPr/>
            </a:pPr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+mn-lt"/>
                <a:cs typeface="+mn-cs"/>
              </a:rPr>
              <a:t> Заключение</a:t>
            </a:r>
            <a:endParaRPr lang="en-US" dirty="0">
              <a:solidFill>
                <a:schemeClr val="accent1">
                  <a:lumMod val="75000"/>
                </a:schemeClr>
              </a:solidFill>
              <a:latin typeface="+mn-lt"/>
              <a:cs typeface="+mn-cs"/>
            </a:endParaRPr>
          </a:p>
        </p:txBody>
      </p:sp>
      <p:pic>
        <p:nvPicPr>
          <p:cNvPr id="15365" name="Picture 1" descr="D:\Work\Клипарт\Человечки\chelovek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659563" y="4149725"/>
            <a:ext cx="2566987" cy="2563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6357938"/>
            <a:ext cx="9144000" cy="500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Заголовок 3"/>
          <p:cNvSpPr txBox="1">
            <a:spLocks/>
          </p:cNvSpPr>
          <p:nvPr/>
        </p:nvSpPr>
        <p:spPr bwMode="auto">
          <a:xfrm>
            <a:off x="611188" y="1052513"/>
            <a:ext cx="8013700" cy="935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r>
              <a:rPr lang="ru-RU" sz="3200" b="1">
                <a:solidFill>
                  <a:schemeClr val="tx2"/>
                </a:solidFill>
                <a:latin typeface="+mj-lt"/>
                <a:ea typeface="+mj-ea"/>
                <a:cs typeface="+mj-cs"/>
              </a:rPr>
              <a:t>Введение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39750" y="1773238"/>
            <a:ext cx="8064500" cy="17541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defRPr/>
            </a:pPr>
            <a:r>
              <a:rPr lang="ru-RU" sz="1400" dirty="0">
                <a:latin typeface="+mn-lt"/>
                <a:cs typeface="+mn-cs"/>
              </a:rPr>
              <a:t>	</a:t>
            </a:r>
            <a:r>
              <a:rPr lang="ru-RU" dirty="0">
                <a:latin typeface="+mn-lt"/>
                <a:cs typeface="+mn-cs"/>
              </a:rPr>
              <a:t>Ни для кого не секрет, что в настоящее время мобильные устройства оказывают все большее влияние на нашу повседневную жизнь</a:t>
            </a:r>
            <a:r>
              <a:rPr lang="ru-RU" dirty="0">
                <a:latin typeface="+mn-lt"/>
                <a:cs typeface="+mn-cs"/>
              </a:rPr>
              <a:t>. По прогнозу инвестиционного банка JP </a:t>
            </a:r>
            <a:r>
              <a:rPr lang="ru-RU" dirty="0" err="1">
                <a:latin typeface="+mn-lt"/>
                <a:cs typeface="+mn-cs"/>
              </a:rPr>
              <a:t>Morgan</a:t>
            </a:r>
            <a:r>
              <a:rPr lang="ru-RU" dirty="0">
                <a:latin typeface="+mn-lt"/>
                <a:cs typeface="+mn-cs"/>
              </a:rPr>
              <a:t>, в 2012 году произойдет 60%-ный рост рынка: до 72,4 млн. планшетов и $35,2 млрд.</a:t>
            </a:r>
            <a:endParaRPr lang="ru-RU" dirty="0">
              <a:latin typeface="+mn-lt"/>
              <a:cs typeface="+mn-cs"/>
            </a:endParaRPr>
          </a:p>
          <a:p>
            <a:pPr algn="just">
              <a:defRPr/>
            </a:pPr>
            <a:r>
              <a:rPr lang="ru-RU" dirty="0">
                <a:latin typeface="+mn-lt"/>
                <a:cs typeface="+mn-cs"/>
              </a:rPr>
              <a:t/>
            </a:r>
            <a:br>
              <a:rPr lang="ru-RU" dirty="0">
                <a:latin typeface="+mn-lt"/>
                <a:cs typeface="+mn-cs"/>
              </a:rPr>
            </a:br>
            <a:endParaRPr lang="ru-RU" dirty="0">
              <a:latin typeface="+mn-lt"/>
              <a:cs typeface="+mn-cs"/>
            </a:endParaRPr>
          </a:p>
        </p:txBody>
      </p:sp>
      <p:pic>
        <p:nvPicPr>
          <p:cNvPr id="16389" name="Picture 4" descr="http://news.a42.ru/uploads/images/parsed/news/2009/12/175335/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331913" y="3141663"/>
            <a:ext cx="3552825" cy="266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0" name="Picture 3" descr="D:\Work\Клипарт\Человечки\dostavka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95963" y="3141663"/>
            <a:ext cx="2089150" cy="287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1" name="Picture 2" descr="D:\Work\Клипарт\Статистика\0001-pic_14977_1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116013" y="3141663"/>
            <a:ext cx="4156075" cy="302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2" name="Picture 7" descr="D:\Work\Партнерский семинар 2011\Рисунки\Человечки\e-mail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03575" y="2420938"/>
            <a:ext cx="2808288" cy="425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09" name="Заголовок 3"/>
          <p:cNvSpPr>
            <a:spLocks noGrp="1"/>
          </p:cNvSpPr>
          <p:nvPr>
            <p:ph type="title"/>
          </p:nvPr>
        </p:nvSpPr>
        <p:spPr>
          <a:xfrm>
            <a:off x="684213" y="908050"/>
            <a:ext cx="8013700" cy="935038"/>
          </a:xfrm>
        </p:spPr>
        <p:txBody>
          <a:bodyPr/>
          <a:lstStyle/>
          <a:p>
            <a:pPr algn="l" eaLnBrk="1" hangingPunct="1"/>
            <a:r>
              <a:rPr lang="ru-RU" sz="3200" b="1" smtClean="0">
                <a:solidFill>
                  <a:schemeClr val="tx2"/>
                </a:solidFill>
              </a:rPr>
              <a:t>Проблема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39750" y="1557338"/>
            <a:ext cx="8064500" cy="11906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defRPr/>
            </a:pPr>
            <a:r>
              <a:rPr lang="ru-RU" sz="1400" dirty="0">
                <a:latin typeface="+mn-lt"/>
                <a:cs typeface="+mn-cs"/>
              </a:rPr>
              <a:t>	</a:t>
            </a:r>
            <a:r>
              <a:rPr lang="ru-RU" dirty="0">
                <a:latin typeface="+mn-lt"/>
                <a:cs typeface="+mn-cs"/>
              </a:rPr>
              <a:t>Основной </a:t>
            </a:r>
            <a:r>
              <a:rPr lang="ru-RU" dirty="0">
                <a:latin typeface="+mn-lt"/>
                <a:cs typeface="+mn-cs"/>
              </a:rPr>
              <a:t>потребностью при использовании мобильных </a:t>
            </a:r>
            <a:r>
              <a:rPr lang="ru-RU" dirty="0">
                <a:latin typeface="+mn-lt"/>
                <a:cs typeface="+mn-cs"/>
              </a:rPr>
              <a:t>устройств в корпоративной среде </a:t>
            </a:r>
            <a:r>
              <a:rPr lang="ru-RU" dirty="0">
                <a:latin typeface="+mn-lt"/>
                <a:cs typeface="+mn-cs"/>
              </a:rPr>
              <a:t>является быстрый доступ  к защищенной корпоративной информации</a:t>
            </a:r>
            <a:r>
              <a:rPr lang="ru-RU" dirty="0">
                <a:latin typeface="+mn-lt"/>
                <a:cs typeface="+mn-cs"/>
              </a:rPr>
              <a:t>, </a:t>
            </a:r>
            <a:r>
              <a:rPr lang="ru-RU" dirty="0">
                <a:latin typeface="+mn-lt"/>
                <a:cs typeface="+mn-cs"/>
              </a:rPr>
              <a:t>необходимой </a:t>
            </a:r>
            <a:r>
              <a:rPr lang="ru-RU" dirty="0">
                <a:latin typeface="+mn-lt"/>
                <a:cs typeface="+mn-cs"/>
              </a:rPr>
              <a:t>для принятия решений, а так же, к корпоративным облачным сервисам.</a:t>
            </a:r>
            <a:endParaRPr lang="ru-RU" dirty="0">
              <a:latin typeface="+mn-lt"/>
              <a:cs typeface="+mn-cs"/>
            </a:endParaRPr>
          </a:p>
        </p:txBody>
      </p:sp>
      <p:pic>
        <p:nvPicPr>
          <p:cNvPr id="17411" name="Picture 6" descr="D:\Work\Партнерский семинар 2011\Рисунки\Человечки\Статистика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55650" y="3068638"/>
            <a:ext cx="2736850" cy="2859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3" name="Picture 8" descr="D:\Work\Партнерский семинар 2011\Рисунки\Человечки\Phone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508625" y="3140075"/>
            <a:ext cx="3106738" cy="261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4" name="Picture 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0"/>
            <a:ext cx="914400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5" name="Picture 2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0" y="6357938"/>
            <a:ext cx="9144000" cy="500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Заголовок 3"/>
          <p:cNvSpPr>
            <a:spLocks noGrp="1"/>
          </p:cNvSpPr>
          <p:nvPr>
            <p:ph type="title"/>
          </p:nvPr>
        </p:nvSpPr>
        <p:spPr>
          <a:xfrm>
            <a:off x="684213" y="908050"/>
            <a:ext cx="8013700" cy="935038"/>
          </a:xfrm>
        </p:spPr>
        <p:txBody>
          <a:bodyPr/>
          <a:lstStyle/>
          <a:p>
            <a:pPr algn="l" eaLnBrk="1" hangingPunct="1"/>
            <a:r>
              <a:rPr lang="ru-RU" sz="3200" b="1" smtClean="0">
                <a:solidFill>
                  <a:schemeClr val="tx2"/>
                </a:solidFill>
              </a:rPr>
              <a:t>Проблема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39750" y="1628775"/>
            <a:ext cx="8064500" cy="1200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defRPr/>
            </a:pPr>
            <a:r>
              <a:rPr lang="ru-RU" sz="1400" dirty="0">
                <a:latin typeface="+mn-lt"/>
                <a:cs typeface="+mn-cs"/>
              </a:rPr>
              <a:t>	</a:t>
            </a:r>
            <a:r>
              <a:rPr lang="ru-RU" dirty="0">
                <a:latin typeface="+mn-lt"/>
                <a:cs typeface="+mn-cs"/>
              </a:rPr>
              <a:t>Большинство сотрудников вне пределов офиса уже используют или хотят использовать личные или корпоративные мобильные устройства для доступа к ресурсам корпоративной сети, что повышает эффективность их трудовой деятельности. </a:t>
            </a:r>
          </a:p>
        </p:txBody>
      </p:sp>
      <p:pic>
        <p:nvPicPr>
          <p:cNvPr id="19459" name="Picture 3" descr="D:\Work\Партнерский семинар 2011\Рисунки\SamsungGalaxyTab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58888" y="3429000"/>
            <a:ext cx="1728787" cy="261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0" name="Picture 4" descr="D:\Work\Партнерский семинар 2011\Рисунки\ipad-2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156325" y="3429000"/>
            <a:ext cx="1997075" cy="2592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Picture 10" descr="D:\Work\Партнерский семинар 2011\Рисунки\Человечки\USB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203575" y="3068638"/>
            <a:ext cx="2878138" cy="2881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2" name="Picture 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0"/>
            <a:ext cx="914400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3" name="Picture 2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0" y="6357938"/>
            <a:ext cx="9144000" cy="500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Заголовок 3"/>
          <p:cNvSpPr>
            <a:spLocks noGrp="1"/>
          </p:cNvSpPr>
          <p:nvPr>
            <p:ph type="title"/>
          </p:nvPr>
        </p:nvSpPr>
        <p:spPr>
          <a:xfrm>
            <a:off x="684213" y="908050"/>
            <a:ext cx="8013700" cy="935038"/>
          </a:xfrm>
        </p:spPr>
        <p:txBody>
          <a:bodyPr/>
          <a:lstStyle/>
          <a:p>
            <a:pPr algn="l" eaLnBrk="1" hangingPunct="1"/>
            <a:r>
              <a:rPr lang="ru-RU" sz="3200" b="1" smtClean="0">
                <a:solidFill>
                  <a:schemeClr val="tx2"/>
                </a:solidFill>
              </a:rPr>
              <a:t>Проблема</a:t>
            </a:r>
          </a:p>
        </p:txBody>
      </p:sp>
      <p:sp>
        <p:nvSpPr>
          <p:cNvPr id="21506" name="TextBox 2"/>
          <p:cNvSpPr txBox="1">
            <a:spLocks noChangeArrowheads="1"/>
          </p:cNvSpPr>
          <p:nvPr/>
        </p:nvSpPr>
        <p:spPr bwMode="auto">
          <a:xfrm>
            <a:off x="1042988" y="2349500"/>
            <a:ext cx="388937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 b="1">
                <a:solidFill>
                  <a:srgbClr val="00B050"/>
                </a:solidFill>
                <a:latin typeface="Candara" pitchFamily="34" charset="0"/>
              </a:rPr>
              <a:t>Разрешать</a:t>
            </a:r>
            <a:r>
              <a:rPr lang="ru-RU" sz="1600" b="1">
                <a:latin typeface="Candara" pitchFamily="34" charset="0"/>
              </a:rPr>
              <a:t> = Ждать атаки</a:t>
            </a:r>
          </a:p>
        </p:txBody>
      </p:sp>
      <p:pic>
        <p:nvPicPr>
          <p:cNvPr id="21507" name="Picture 14" descr="D:\Work\Партнерский семинар 2011\Рисунки\Человечки\stop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4663" y="2781300"/>
            <a:ext cx="2590800" cy="345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8" name="Picture 15" descr="D:\Work\Партнерский семинар 2011\Рисунки\Человечки\yes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24075" y="2852738"/>
            <a:ext cx="2541588" cy="338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9" name="Picture 17" descr="D:\Work\Партнерский семинар 2011\Рисунки\Человечки\Воришка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11188" y="3429000"/>
            <a:ext cx="2027237" cy="252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0" name="Picture 18" descr="D:\Work\Партнерский семинар 2011\Рисунки\Человечки\Цепь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300788" y="3284538"/>
            <a:ext cx="2519362" cy="275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11" name="TextBox 10"/>
          <p:cNvSpPr txBox="1">
            <a:spLocks noChangeArrowheads="1"/>
          </p:cNvSpPr>
          <p:nvPr/>
        </p:nvSpPr>
        <p:spPr bwMode="auto">
          <a:xfrm>
            <a:off x="4356100" y="2349500"/>
            <a:ext cx="460851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 b="1">
                <a:solidFill>
                  <a:srgbClr val="FF0000"/>
                </a:solidFill>
                <a:latin typeface="Candara" pitchFamily="34" charset="0"/>
              </a:rPr>
              <a:t>Запрещать</a:t>
            </a:r>
            <a:r>
              <a:rPr lang="ru-RU" sz="1600" b="1">
                <a:latin typeface="Candara" pitchFamily="34" charset="0"/>
              </a:rPr>
              <a:t> = Ограничить пользователя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0" y="1773238"/>
            <a:ext cx="9144000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000" dirty="0">
                <a:latin typeface="+mn-lt"/>
                <a:cs typeface="+mn-cs"/>
              </a:rPr>
              <a:t>Разрешать ли использование мобильных устройств в рабочих целях?</a:t>
            </a:r>
            <a:endParaRPr lang="ru-RU" sz="2000" dirty="0">
              <a:latin typeface="+mn-lt"/>
              <a:cs typeface="+mn-cs"/>
            </a:endParaRPr>
          </a:p>
        </p:txBody>
      </p:sp>
      <p:pic>
        <p:nvPicPr>
          <p:cNvPr id="21513" name="Picture 5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0" y="0"/>
            <a:ext cx="914400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4" name="Picture 2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0" y="6357938"/>
            <a:ext cx="9144000" cy="500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Заголовок 3"/>
          <p:cNvSpPr>
            <a:spLocks noGrp="1"/>
          </p:cNvSpPr>
          <p:nvPr>
            <p:ph type="title"/>
          </p:nvPr>
        </p:nvSpPr>
        <p:spPr>
          <a:xfrm>
            <a:off x="684213" y="908050"/>
            <a:ext cx="8013700" cy="935038"/>
          </a:xfrm>
        </p:spPr>
        <p:txBody>
          <a:bodyPr/>
          <a:lstStyle/>
          <a:p>
            <a:pPr algn="l" eaLnBrk="1" hangingPunct="1"/>
            <a:r>
              <a:rPr lang="ru-RU" sz="3200" b="1" smtClean="0">
                <a:solidFill>
                  <a:schemeClr val="tx2"/>
                </a:solidFill>
              </a:rPr>
              <a:t>Решение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042988" y="1773238"/>
            <a:ext cx="6985000" cy="11906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/>
            <a:r>
              <a:rPr lang="ru-RU">
                <a:latin typeface="Calibri" pitchFamily="34" charset="0"/>
              </a:rPr>
              <a:t>Самым правильным решением при необходимости подобного выбора является использование на мобильном устройстве программного обеспечения, организующего </a:t>
            </a:r>
            <a:r>
              <a:rPr lang="en-US">
                <a:latin typeface="Calibri" pitchFamily="34" charset="0"/>
              </a:rPr>
              <a:t>VPN</a:t>
            </a:r>
            <a:r>
              <a:rPr lang="ru-RU">
                <a:latin typeface="Calibri" pitchFamily="34" charset="0"/>
              </a:rPr>
              <a:t> соединение для связи с корпоративным сегментом сети.</a:t>
            </a:r>
          </a:p>
        </p:txBody>
      </p:sp>
      <p:pic>
        <p:nvPicPr>
          <p:cNvPr id="23555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6357938"/>
            <a:ext cx="9144000" cy="500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Облако 12"/>
          <p:cNvSpPr/>
          <p:nvPr/>
        </p:nvSpPr>
        <p:spPr>
          <a:xfrm>
            <a:off x="3131840" y="3645024"/>
            <a:ext cx="2304256" cy="1296144"/>
          </a:xfrm>
          <a:prstGeom prst="cloud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b="1" dirty="0">
                <a:solidFill>
                  <a:schemeClr val="tx1"/>
                </a:solidFill>
              </a:rPr>
              <a:t>Internet</a:t>
            </a:r>
            <a:endParaRPr lang="ru-RU" b="1" dirty="0">
              <a:solidFill>
                <a:schemeClr val="tx1"/>
              </a:solidFill>
            </a:endParaRPr>
          </a:p>
        </p:txBody>
      </p:sp>
      <p:grpSp>
        <p:nvGrpSpPr>
          <p:cNvPr id="15" name="Группа 10"/>
          <p:cNvGrpSpPr>
            <a:grpSpLocks/>
          </p:cNvGrpSpPr>
          <p:nvPr/>
        </p:nvGrpSpPr>
        <p:grpSpPr bwMode="auto">
          <a:xfrm>
            <a:off x="1187450" y="3500438"/>
            <a:ext cx="1152525" cy="1584325"/>
            <a:chOff x="3635896" y="3356992"/>
            <a:chExt cx="1152128" cy="1584176"/>
          </a:xfrm>
        </p:grpSpPr>
        <p:sp>
          <p:nvSpPr>
            <p:cNvPr id="17" name="Скругленный прямоугольник 16"/>
            <p:cNvSpPr/>
            <p:nvPr/>
          </p:nvSpPr>
          <p:spPr>
            <a:xfrm rot="16200000">
              <a:off x="3419872" y="3573016"/>
              <a:ext cx="1584176" cy="1152128"/>
            </a:xfrm>
            <a:prstGeom prst="round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8" name="Блок-схема: узел 17"/>
            <p:cNvSpPr/>
            <p:nvPr/>
          </p:nvSpPr>
          <p:spPr>
            <a:xfrm>
              <a:off x="4170700" y="4799893"/>
              <a:ext cx="73000" cy="71431"/>
            </a:xfrm>
            <a:prstGeom prst="flowChartConnector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9" name="Прямоугольник 18"/>
            <p:cNvSpPr/>
            <p:nvPr/>
          </p:nvSpPr>
          <p:spPr>
            <a:xfrm>
              <a:off x="3780309" y="3572872"/>
              <a:ext cx="863303" cy="1152417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</p:grpSp>
      <p:grpSp>
        <p:nvGrpSpPr>
          <p:cNvPr id="20" name="Группа 19"/>
          <p:cNvGrpSpPr>
            <a:grpSpLocks/>
          </p:cNvGrpSpPr>
          <p:nvPr/>
        </p:nvGrpSpPr>
        <p:grpSpPr bwMode="auto">
          <a:xfrm>
            <a:off x="6084888" y="3357563"/>
            <a:ext cx="1800225" cy="2519362"/>
            <a:chOff x="5004048" y="3212976"/>
            <a:chExt cx="1800200" cy="2520280"/>
          </a:xfrm>
        </p:grpSpPr>
        <p:sp>
          <p:nvSpPr>
            <p:cNvPr id="21" name="Скругленный прямоугольник 20"/>
            <p:cNvSpPr/>
            <p:nvPr/>
          </p:nvSpPr>
          <p:spPr>
            <a:xfrm>
              <a:off x="5004048" y="3212976"/>
              <a:ext cx="1800200" cy="2520280"/>
            </a:xfrm>
            <a:prstGeom prst="round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/>
            <a:lstStyle/>
            <a:p>
              <a:pPr algn="ctr">
                <a:defRPr/>
              </a:pPr>
              <a:endParaRPr lang="ru-RU" dirty="0"/>
            </a:p>
          </p:txBody>
        </p:sp>
        <p:sp>
          <p:nvSpPr>
            <p:cNvPr id="25" name="Куб 24"/>
            <p:cNvSpPr/>
            <p:nvPr/>
          </p:nvSpPr>
          <p:spPr>
            <a:xfrm>
              <a:off x="5435842" y="3644933"/>
              <a:ext cx="936612" cy="647936"/>
            </a:xfrm>
            <a:prstGeom prst="cube">
              <a:avLst>
                <a:gd name="adj" fmla="val 10761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2" name="Овал 21"/>
            <p:cNvSpPr/>
            <p:nvPr/>
          </p:nvSpPr>
          <p:spPr>
            <a:xfrm>
              <a:off x="5220072" y="4653136"/>
              <a:ext cx="1440160" cy="864096"/>
            </a:xfrm>
            <a:prstGeom prst="ellipse">
              <a:avLst/>
            </a:prstGeom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b="1" dirty="0">
                  <a:solidFill>
                    <a:schemeClr val="tx1"/>
                  </a:solidFill>
                </a:rPr>
                <a:t>Ресурсы</a:t>
              </a:r>
              <a:endParaRPr lang="ru-RU" b="1" dirty="0">
                <a:solidFill>
                  <a:schemeClr val="tx1"/>
                </a:solidFill>
              </a:endParaRPr>
            </a:p>
          </p:txBody>
        </p:sp>
      </p:grpSp>
      <p:cxnSp>
        <p:nvCxnSpPr>
          <p:cNvPr id="27" name="Скругленная соединительная линия 26"/>
          <p:cNvCxnSpPr/>
          <p:nvPr/>
        </p:nvCxnSpPr>
        <p:spPr>
          <a:xfrm>
            <a:off x="2339975" y="4149725"/>
            <a:ext cx="2016125" cy="287338"/>
          </a:xfrm>
          <a:prstGeom prst="curvedConnector3">
            <a:avLst>
              <a:gd name="adj1" fmla="val 28780"/>
            </a:avLst>
          </a:prstGeom>
          <a:ln>
            <a:headEnd type="arrow"/>
            <a:tailEnd type="none" w="lg" len="lg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28" name="Прямоугольник 27"/>
          <p:cNvSpPr>
            <a:spLocks noChangeArrowheads="1"/>
          </p:cNvSpPr>
          <p:nvPr/>
        </p:nvSpPr>
        <p:spPr bwMode="auto">
          <a:xfrm>
            <a:off x="1403350" y="3789363"/>
            <a:ext cx="658813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/>
              <a:t>VPN</a:t>
            </a:r>
            <a:endParaRPr lang="ru-RU"/>
          </a:p>
        </p:txBody>
      </p:sp>
      <p:cxnSp>
        <p:nvCxnSpPr>
          <p:cNvPr id="29" name="Скругленная соединительная линия 28"/>
          <p:cNvCxnSpPr/>
          <p:nvPr/>
        </p:nvCxnSpPr>
        <p:spPr>
          <a:xfrm flipV="1">
            <a:off x="4356100" y="4076700"/>
            <a:ext cx="2232025" cy="361950"/>
          </a:xfrm>
          <a:prstGeom prst="curvedConnector3">
            <a:avLst>
              <a:gd name="adj1" fmla="val 55261"/>
            </a:avLst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30" name="Скругленная соединительная линия 29"/>
          <p:cNvCxnSpPr/>
          <p:nvPr/>
        </p:nvCxnSpPr>
        <p:spPr>
          <a:xfrm rot="16200000" flipV="1">
            <a:off x="6858001" y="4598987"/>
            <a:ext cx="360362" cy="36513"/>
          </a:xfrm>
          <a:prstGeom prst="curvedConnector3">
            <a:avLst>
              <a:gd name="adj1" fmla="val 50000"/>
            </a:avLst>
          </a:prstGeom>
          <a:ln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4" name="Овал 33"/>
          <p:cNvSpPr/>
          <p:nvPr/>
        </p:nvSpPr>
        <p:spPr>
          <a:xfrm>
            <a:off x="6372200" y="4869160"/>
            <a:ext cx="1440160" cy="864096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1400" b="1">
                <a:solidFill>
                  <a:schemeClr val="tx1"/>
                </a:solidFill>
                <a:cs typeface="Arial" charset="0"/>
              </a:rPr>
              <a:t>Ресурсы</a:t>
            </a:r>
          </a:p>
        </p:txBody>
      </p:sp>
      <p:sp>
        <p:nvSpPr>
          <p:cNvPr id="31" name="Прямоугольник 30"/>
          <p:cNvSpPr>
            <a:spLocks noChangeArrowheads="1"/>
          </p:cNvSpPr>
          <p:nvPr/>
        </p:nvSpPr>
        <p:spPr bwMode="auto">
          <a:xfrm>
            <a:off x="6607175" y="3827463"/>
            <a:ext cx="658813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/>
              <a:t>VPN</a:t>
            </a:r>
          </a:p>
          <a:p>
            <a:r>
              <a:rPr lang="en-US" b="1"/>
              <a:t>gate</a:t>
            </a:r>
            <a:endParaRPr lang="ru-RU"/>
          </a:p>
        </p:txBody>
      </p:sp>
      <p:grpSp>
        <p:nvGrpSpPr>
          <p:cNvPr id="35" name="Группа 34"/>
          <p:cNvGrpSpPr>
            <a:grpSpLocks/>
          </p:cNvGrpSpPr>
          <p:nvPr/>
        </p:nvGrpSpPr>
        <p:grpSpPr bwMode="auto">
          <a:xfrm>
            <a:off x="2627313" y="5373688"/>
            <a:ext cx="2619375" cy="307975"/>
            <a:chOff x="1691680" y="5301208"/>
            <a:chExt cx="2619578" cy="307777"/>
          </a:xfrm>
        </p:grpSpPr>
        <p:cxnSp>
          <p:nvCxnSpPr>
            <p:cNvPr id="36" name="Прямая со стрелкой 35"/>
            <p:cNvCxnSpPr/>
            <p:nvPr/>
          </p:nvCxnSpPr>
          <p:spPr>
            <a:xfrm>
              <a:off x="1691680" y="5445577"/>
              <a:ext cx="792223" cy="1587"/>
            </a:xfrm>
            <a:prstGeom prst="straightConnector1">
              <a:avLst/>
            </a:prstGeom>
            <a:ln>
              <a:headEnd type="arrow"/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3578" name="TextBox 36"/>
            <p:cNvSpPr txBox="1">
              <a:spLocks noChangeArrowheads="1"/>
            </p:cNvSpPr>
            <p:nvPr/>
          </p:nvSpPr>
          <p:spPr bwMode="auto">
            <a:xfrm>
              <a:off x="2627784" y="5301208"/>
              <a:ext cx="1683474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1400"/>
                <a:t>Открытый трафик</a:t>
              </a:r>
            </a:p>
          </p:txBody>
        </p:sp>
      </p:grpSp>
      <p:grpSp>
        <p:nvGrpSpPr>
          <p:cNvPr id="38" name="Группа 37"/>
          <p:cNvGrpSpPr>
            <a:grpSpLocks/>
          </p:cNvGrpSpPr>
          <p:nvPr/>
        </p:nvGrpSpPr>
        <p:grpSpPr bwMode="auto">
          <a:xfrm>
            <a:off x="2627313" y="5732463"/>
            <a:ext cx="3201987" cy="307975"/>
            <a:chOff x="1691680" y="5661248"/>
            <a:chExt cx="3201083" cy="307777"/>
          </a:xfrm>
        </p:grpSpPr>
        <p:cxnSp>
          <p:nvCxnSpPr>
            <p:cNvPr id="39" name="Прямая со стрелкой 38"/>
            <p:cNvCxnSpPr/>
            <p:nvPr/>
          </p:nvCxnSpPr>
          <p:spPr>
            <a:xfrm>
              <a:off x="1691680" y="5805617"/>
              <a:ext cx="791938" cy="1587"/>
            </a:xfrm>
            <a:prstGeom prst="straightConnector1">
              <a:avLst/>
            </a:prstGeom>
            <a:ln>
              <a:headEnd type="arrow"/>
              <a:tailEnd type="arrow"/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sp>
          <p:nvSpPr>
            <p:cNvPr id="23576" name="TextBox 39"/>
            <p:cNvSpPr txBox="1">
              <a:spLocks noChangeArrowheads="1"/>
            </p:cNvSpPr>
            <p:nvPr/>
          </p:nvSpPr>
          <p:spPr bwMode="auto">
            <a:xfrm>
              <a:off x="2627784" y="5661248"/>
              <a:ext cx="2264979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1400"/>
                <a:t>Зашифрованный трафик</a:t>
              </a:r>
            </a:p>
          </p:txBody>
        </p:sp>
      </p:grpSp>
      <p:cxnSp>
        <p:nvCxnSpPr>
          <p:cNvPr id="41" name="Shape 60"/>
          <p:cNvCxnSpPr/>
          <p:nvPr/>
        </p:nvCxnSpPr>
        <p:spPr>
          <a:xfrm rot="16200000" flipH="1" flipV="1">
            <a:off x="3254375" y="2874963"/>
            <a:ext cx="115887" cy="1944688"/>
          </a:xfrm>
          <a:prstGeom prst="curvedConnector4">
            <a:avLst>
              <a:gd name="adj1" fmla="val -598290"/>
              <a:gd name="adj2" fmla="val 63665"/>
            </a:avLst>
          </a:prstGeom>
          <a:ln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2" name="Умножение 41"/>
          <p:cNvSpPr/>
          <p:nvPr/>
        </p:nvSpPr>
        <p:spPr>
          <a:xfrm>
            <a:off x="2411413" y="3644900"/>
            <a:ext cx="504825" cy="431800"/>
          </a:xfrm>
          <a:prstGeom prst="mathMultiply">
            <a:avLst>
              <a:gd name="adj1" fmla="val 11870"/>
            </a:avLst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3" name="Прямоугольник 42"/>
          <p:cNvSpPr>
            <a:spLocks noChangeArrowheads="1"/>
          </p:cNvSpPr>
          <p:nvPr/>
        </p:nvSpPr>
        <p:spPr bwMode="auto">
          <a:xfrm>
            <a:off x="1403350" y="4076700"/>
            <a:ext cx="5445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/>
              <a:t>+</a:t>
            </a:r>
          </a:p>
          <a:p>
            <a:r>
              <a:rPr lang="ru-RU" b="1"/>
              <a:t>МЭ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31" grpId="0"/>
      <p:bldP spid="42" grpId="0" animBg="1"/>
      <p:bldP spid="4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6357938"/>
            <a:ext cx="9144000" cy="500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2" name="Заголовок 3"/>
          <p:cNvSpPr>
            <a:spLocks noGrp="1"/>
          </p:cNvSpPr>
          <p:nvPr>
            <p:ph type="title"/>
          </p:nvPr>
        </p:nvSpPr>
        <p:spPr>
          <a:xfrm>
            <a:off x="684213" y="908050"/>
            <a:ext cx="8013700" cy="935038"/>
          </a:xfrm>
        </p:spPr>
        <p:txBody>
          <a:bodyPr/>
          <a:lstStyle/>
          <a:p>
            <a:pPr algn="l" eaLnBrk="1" hangingPunct="1"/>
            <a:r>
              <a:rPr lang="ru-RU" sz="3200" b="1" smtClean="0">
                <a:solidFill>
                  <a:schemeClr val="tx2"/>
                </a:solidFill>
              </a:rPr>
              <a:t>Решение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84213" y="5516563"/>
            <a:ext cx="7702550" cy="9239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defRPr/>
            </a:pPr>
            <a:r>
              <a:rPr lang="ru-RU" dirty="0">
                <a:latin typeface="+mn-lt"/>
                <a:cs typeface="+mn-cs"/>
              </a:rPr>
              <a:t>	Компания «ИнфоТеКС», уже сегодня предлагает решения для защиты мобильных платформ от сетевых атак и организации удаленного доступа к защищенным корпоративным ресурсам.</a:t>
            </a:r>
          </a:p>
        </p:txBody>
      </p:sp>
      <p:pic>
        <p:nvPicPr>
          <p:cNvPr id="31747" name="Picture 3" descr="D:\Work\Клипарт\Android\SamsungGalaxyTab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59632" y="1700808"/>
            <a:ext cx="2401131" cy="3667849"/>
          </a:xfrm>
          <a:prstGeom prst="rect">
            <a:avLst/>
          </a:prstGeom>
          <a:noFill/>
          <a:effectLst/>
          <a:scene3d>
            <a:camera prst="perspectiveHeroicExtremeRightFacing"/>
            <a:lightRig rig="threePt" dir="t"/>
          </a:scene3d>
          <a:sp3d extrusionH="76200" prstMaterial="metal">
            <a:bevelT w="165100" prst="coolSlant"/>
            <a:bevelB w="165100" prst="coolSlant"/>
          </a:sp3d>
        </p:spPr>
      </p:pic>
      <p:pic>
        <p:nvPicPr>
          <p:cNvPr id="8198" name="Picture 6" descr="D:\Work\Клипарт\iOS\iPad2W32-Small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88956" y="1628800"/>
            <a:ext cx="2808312" cy="3653781"/>
          </a:xfrm>
          <a:prstGeom prst="rect">
            <a:avLst/>
          </a:prstGeom>
          <a:noFill/>
          <a:effectLst/>
          <a:scene3d>
            <a:camera prst="perspectiveContrastingLeftFacing" fov="3900000">
              <a:rot lat="0" lon="2636332" rev="21386789"/>
            </a:camera>
            <a:lightRig rig="soft" dir="t"/>
          </a:scene3d>
          <a:sp3d extrusionH="76200">
            <a:bevelT w="101600" h="0" prst="coolSlant"/>
            <a:bevelB w="177800" h="63500" prst="coolSlant"/>
          </a:sp3d>
        </p:spPr>
      </p:pic>
      <p:pic>
        <p:nvPicPr>
          <p:cNvPr id="25606" name="Picture 7" descr="D:\Work\Клипарт\Человечки\Счастье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444875" y="2649538"/>
            <a:ext cx="2344738" cy="3128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7" name="Picture 10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948113" y="1844675"/>
            <a:ext cx="1327150" cy="995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8" name="Picture 5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0" y="0"/>
            <a:ext cx="914400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Группа 30"/>
          <p:cNvGrpSpPr>
            <a:grpSpLocks/>
          </p:cNvGrpSpPr>
          <p:nvPr/>
        </p:nvGrpSpPr>
        <p:grpSpPr bwMode="auto">
          <a:xfrm>
            <a:off x="2843213" y="2060575"/>
            <a:ext cx="5473700" cy="1873250"/>
            <a:chOff x="2843808" y="2060848"/>
            <a:chExt cx="5472608" cy="1872208"/>
          </a:xfrm>
        </p:grpSpPr>
        <p:sp>
          <p:nvSpPr>
            <p:cNvPr id="27" name="Скругленный прямоугольник 26"/>
            <p:cNvSpPr/>
            <p:nvPr/>
          </p:nvSpPr>
          <p:spPr>
            <a:xfrm>
              <a:off x="2843808" y="2060848"/>
              <a:ext cx="5472608" cy="1872208"/>
            </a:xfrm>
            <a:prstGeom prst="round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pic>
          <p:nvPicPr>
            <p:cNvPr id="27677" name="Picture 3" descr="D:\Work\Клипарт\ViPNet_1.pn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5364088" y="2132856"/>
              <a:ext cx="576064" cy="3773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7650" name="Заголовок 3"/>
          <p:cNvSpPr>
            <a:spLocks noGrp="1"/>
          </p:cNvSpPr>
          <p:nvPr>
            <p:ph type="title"/>
          </p:nvPr>
        </p:nvSpPr>
        <p:spPr>
          <a:xfrm>
            <a:off x="611188" y="981075"/>
            <a:ext cx="8013700" cy="935038"/>
          </a:xfrm>
        </p:spPr>
        <p:txBody>
          <a:bodyPr/>
          <a:lstStyle/>
          <a:p>
            <a:pPr eaLnBrk="1" hangingPunct="1"/>
            <a:r>
              <a:rPr lang="en-US" sz="3200" b="1" smtClean="0">
                <a:solidFill>
                  <a:schemeClr val="tx2"/>
                </a:solidFill>
              </a:rPr>
              <a:t>ViPNet </a:t>
            </a:r>
            <a:r>
              <a:rPr lang="ru-RU" sz="3200" b="1" smtClean="0">
                <a:solidFill>
                  <a:schemeClr val="tx2"/>
                </a:solidFill>
              </a:rPr>
              <a:t>для мобильных устройств</a:t>
            </a:r>
          </a:p>
        </p:txBody>
      </p:sp>
      <p:grpSp>
        <p:nvGrpSpPr>
          <p:cNvPr id="11" name="Группа 10"/>
          <p:cNvGrpSpPr>
            <a:grpSpLocks/>
          </p:cNvGrpSpPr>
          <p:nvPr/>
        </p:nvGrpSpPr>
        <p:grpSpPr bwMode="auto">
          <a:xfrm>
            <a:off x="1042988" y="2276475"/>
            <a:ext cx="1152525" cy="1584325"/>
            <a:chOff x="3635896" y="3356992"/>
            <a:chExt cx="1152128" cy="1584176"/>
          </a:xfrm>
        </p:grpSpPr>
        <p:sp>
          <p:nvSpPr>
            <p:cNvPr id="8" name="Скругленный прямоугольник 7"/>
            <p:cNvSpPr/>
            <p:nvPr/>
          </p:nvSpPr>
          <p:spPr>
            <a:xfrm rot="16200000">
              <a:off x="3419872" y="3573016"/>
              <a:ext cx="1584176" cy="1152128"/>
            </a:xfrm>
            <a:prstGeom prst="round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9" name="Блок-схема: узел 8"/>
            <p:cNvSpPr/>
            <p:nvPr/>
          </p:nvSpPr>
          <p:spPr>
            <a:xfrm>
              <a:off x="4170699" y="4799894"/>
              <a:ext cx="73000" cy="71430"/>
            </a:xfrm>
            <a:prstGeom prst="flowChartConnector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0" name="Прямоугольник 9"/>
            <p:cNvSpPr/>
            <p:nvPr/>
          </p:nvSpPr>
          <p:spPr>
            <a:xfrm>
              <a:off x="3780308" y="3572872"/>
              <a:ext cx="863303" cy="1152417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</p:grpSp>
      <p:sp>
        <p:nvSpPr>
          <p:cNvPr id="15" name="Овал 14"/>
          <p:cNvSpPr/>
          <p:nvPr/>
        </p:nvSpPr>
        <p:spPr>
          <a:xfrm>
            <a:off x="5004048" y="2564904"/>
            <a:ext cx="1368152" cy="864096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Firewall</a:t>
            </a:r>
            <a:endParaRPr lang="ru-RU" dirty="0"/>
          </a:p>
        </p:txBody>
      </p:sp>
      <p:sp>
        <p:nvSpPr>
          <p:cNvPr id="16" name="Овал 15"/>
          <p:cNvSpPr/>
          <p:nvPr/>
        </p:nvSpPr>
        <p:spPr>
          <a:xfrm>
            <a:off x="2915816" y="2564904"/>
            <a:ext cx="1368152" cy="864096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VPN</a:t>
            </a:r>
            <a:endParaRPr lang="ru-RU" dirty="0"/>
          </a:p>
        </p:txBody>
      </p:sp>
      <p:sp>
        <p:nvSpPr>
          <p:cNvPr id="17" name="Загнутый угол 16"/>
          <p:cNvSpPr/>
          <p:nvPr/>
        </p:nvSpPr>
        <p:spPr>
          <a:xfrm>
            <a:off x="7164288" y="2348880"/>
            <a:ext cx="1008112" cy="1368152"/>
          </a:xfrm>
          <a:prstGeom prst="foldedCorner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algn="ctr">
              <a:defRPr/>
            </a:pPr>
            <a:r>
              <a:rPr lang="ru-RU" sz="1200" dirty="0"/>
              <a:t>Сертификат</a:t>
            </a:r>
            <a:endParaRPr lang="ru-RU" sz="1200" dirty="0"/>
          </a:p>
        </p:txBody>
      </p:sp>
      <p:sp>
        <p:nvSpPr>
          <p:cNvPr id="19" name="Плюс 18"/>
          <p:cNvSpPr/>
          <p:nvPr/>
        </p:nvSpPr>
        <p:spPr>
          <a:xfrm>
            <a:off x="2339975" y="2781300"/>
            <a:ext cx="431800" cy="431800"/>
          </a:xfrm>
          <a:prstGeom prst="mathPlus">
            <a:avLst>
              <a:gd name="adj1" fmla="val 1187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0" name="Плюс 19"/>
          <p:cNvSpPr/>
          <p:nvPr/>
        </p:nvSpPr>
        <p:spPr>
          <a:xfrm>
            <a:off x="4427538" y="2781300"/>
            <a:ext cx="431800" cy="431800"/>
          </a:xfrm>
          <a:prstGeom prst="mathPlus">
            <a:avLst>
              <a:gd name="adj1" fmla="val 1187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1" name="Плюс 20"/>
          <p:cNvSpPr/>
          <p:nvPr/>
        </p:nvSpPr>
        <p:spPr>
          <a:xfrm>
            <a:off x="6516688" y="2781300"/>
            <a:ext cx="431800" cy="431800"/>
          </a:xfrm>
          <a:prstGeom prst="mathPlus">
            <a:avLst>
              <a:gd name="adj1" fmla="val 1187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3" name="Равно 22"/>
          <p:cNvSpPr/>
          <p:nvPr/>
        </p:nvSpPr>
        <p:spPr>
          <a:xfrm>
            <a:off x="1835150" y="5013325"/>
            <a:ext cx="433388" cy="287338"/>
          </a:xfrm>
          <a:prstGeom prst="mathEqual">
            <a:avLst>
              <a:gd name="adj1" fmla="val 23520"/>
              <a:gd name="adj2" fmla="val 3506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25" name="Багетная рамка 24"/>
          <p:cNvSpPr/>
          <p:nvPr/>
        </p:nvSpPr>
        <p:spPr>
          <a:xfrm>
            <a:off x="2555776" y="4509120"/>
            <a:ext cx="4536504" cy="1368152"/>
          </a:xfrm>
          <a:prstGeom prst="bevel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>
              <a:lnSpc>
                <a:spcPct val="150000"/>
              </a:lnSpc>
              <a:defRPr/>
            </a:pPr>
            <a:r>
              <a:rPr lang="ru-RU" dirty="0"/>
              <a:t>Защищенное, мобильное, легитимное рабочее место</a:t>
            </a:r>
          </a:p>
          <a:p>
            <a:pPr algn="ctr">
              <a:defRPr/>
            </a:pPr>
            <a:endParaRPr lang="ru-RU" dirty="0"/>
          </a:p>
        </p:txBody>
      </p:sp>
      <p:pic>
        <p:nvPicPr>
          <p:cNvPr id="11266" name="Picture 2" descr="D:\Work\Клипарт\fsb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380288" y="2600325"/>
            <a:ext cx="571500" cy="107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69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0"/>
            <a:ext cx="914400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70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6357938"/>
            <a:ext cx="9144000" cy="500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 animBg="1"/>
      <p:bldP spid="23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3253</TotalTime>
  <Words>844</Words>
  <Application>Microsoft Office PowerPoint</Application>
  <PresentationFormat>Экран (4:3)</PresentationFormat>
  <Paragraphs>144</Paragraphs>
  <Slides>19</Slides>
  <Notes>11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4" baseType="lpstr">
      <vt:lpstr>Arial</vt:lpstr>
      <vt:lpstr>Calibri</vt:lpstr>
      <vt:lpstr>Wingdings</vt:lpstr>
      <vt:lpstr>Candara</vt:lpstr>
      <vt:lpstr>Тема Office</vt:lpstr>
      <vt:lpstr>Защищенный доступ к облакам с мобильных устройств</vt:lpstr>
      <vt:lpstr>Слайд 2</vt:lpstr>
      <vt:lpstr>Слайд 3</vt:lpstr>
      <vt:lpstr>Проблема</vt:lpstr>
      <vt:lpstr>Проблема</vt:lpstr>
      <vt:lpstr>Проблема</vt:lpstr>
      <vt:lpstr>Решение</vt:lpstr>
      <vt:lpstr>Решение</vt:lpstr>
      <vt:lpstr>ViPNet для мобильных устройств</vt:lpstr>
      <vt:lpstr>ViPNet для мобильных устройств</vt:lpstr>
      <vt:lpstr>ViPNet для мобильных устройств</vt:lpstr>
      <vt:lpstr>ViPNet Client iOS</vt:lpstr>
      <vt:lpstr>ViPNet Client Android</vt:lpstr>
      <vt:lpstr>Сценарии использования продуктов  для мобильных устройств</vt:lpstr>
      <vt:lpstr>Слайд 15</vt:lpstr>
      <vt:lpstr>Слайд 16</vt:lpstr>
      <vt:lpstr>Планы развития продуктов  для мобильных устройств</vt:lpstr>
      <vt:lpstr>Заключение</vt:lpstr>
      <vt:lpstr>Спасибо за внимание! Вопросы?</vt:lpstr>
    </vt:vector>
  </TitlesOfParts>
  <Company>Инфотекс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 доклада</dc:title>
  <dc:creator>Дмитрий Гусев</dc:creator>
  <cp:lastModifiedBy>СЕРГЕЙ</cp:lastModifiedBy>
  <cp:revision>304</cp:revision>
  <dcterms:created xsi:type="dcterms:W3CDTF">2010-08-18T06:19:25Z</dcterms:created>
  <dcterms:modified xsi:type="dcterms:W3CDTF">2012-02-07T08:34:39Z</dcterms:modified>
</cp:coreProperties>
</file>