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97" autoAdjust="0"/>
    <p:restoredTop sz="94660"/>
  </p:normalViewPr>
  <p:slideViewPr>
    <p:cSldViewPr>
      <p:cViewPr varScale="1">
        <p:scale>
          <a:sx n="42" d="100"/>
          <a:sy n="42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18.03.2012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18.03.2012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252658"/>
          </a:xfrm>
        </p:spPr>
        <p:txBody>
          <a:bodyPr/>
          <a:lstStyle/>
          <a:p>
            <a:pPr algn="ctr"/>
            <a:r>
              <a:rPr lang="ru-RU" sz="6600" dirty="0" smtClean="0"/>
              <a:t>серебро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360962" cy="210371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357166"/>
            <a:ext cx="7239000" cy="6099197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/>
              <a:t>Серебро</a:t>
            </a:r>
            <a:r>
              <a:rPr lang="ru-RU" dirty="0" smtClean="0"/>
              <a:t> -ковкий, пластичный благородный металл </a:t>
            </a:r>
            <a:r>
              <a:rPr lang="ru-RU" dirty="0" err="1" smtClean="0"/>
              <a:t>серебристо-белогоцвета</a:t>
            </a:r>
            <a:r>
              <a:rPr lang="ru-RU" dirty="0" smtClean="0"/>
              <a:t>. Кристаллическая решётка — гранецентрированная  кубическая. Температура плавления — 960 °C, плотность — 10,5 г/см³.</a:t>
            </a:r>
            <a:endParaRPr lang="ru-RU" dirty="0"/>
          </a:p>
        </p:txBody>
      </p:sp>
      <p:pic>
        <p:nvPicPr>
          <p:cNvPr id="4" name="Рисунок 3" descr="1275453605_1261211838_serebr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00438"/>
            <a:ext cx="3457580" cy="2743200"/>
          </a:xfrm>
          <a:prstGeom prst="rect">
            <a:avLst/>
          </a:prstGeom>
        </p:spPr>
      </p:pic>
      <p:pic>
        <p:nvPicPr>
          <p:cNvPr id="6" name="Рисунок 5" descr="33355910_Ag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3357562"/>
            <a:ext cx="4000528" cy="300039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4382"/>
          </a:xfrm>
        </p:spPr>
        <p:txBody>
          <a:bodyPr/>
          <a:lstStyle/>
          <a:p>
            <a:pPr algn="ctr"/>
            <a:r>
              <a:rPr lang="ru-RU" dirty="0" smtClean="0"/>
              <a:t>Нахождение в природе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8215338" cy="542926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Среднее содержание серебра в земной коре-70 </a:t>
            </a:r>
            <a:r>
              <a:rPr lang="ru-RU" sz="2400" dirty="0" smtClean="0"/>
              <a:t>мг/т</a:t>
            </a:r>
            <a:r>
              <a:rPr lang="ru-RU" dirty="0" smtClean="0"/>
              <a:t>. Максимальные его концентрации устанавливаются в глинистых сланцах, где достигают 900 мг/т. Сравнительно трудное вхождение в решётку других минералов.</a:t>
            </a:r>
            <a:endParaRPr lang="ru-RU" dirty="0"/>
          </a:p>
        </p:txBody>
      </p:sp>
      <p:pic>
        <p:nvPicPr>
          <p:cNvPr id="5" name="Рисунок 4" descr="загруженно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3500438"/>
            <a:ext cx="5301461" cy="33575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Наиболее известные минералы серебра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4071934" cy="542926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самородное серебро;</a:t>
            </a:r>
          </a:p>
          <a:p>
            <a:r>
              <a:rPr lang="ru-RU" dirty="0" err="1" smtClean="0"/>
              <a:t>электрум</a:t>
            </a:r>
            <a:r>
              <a:rPr lang="ru-RU" dirty="0" smtClean="0"/>
              <a:t> (золото-серебро);</a:t>
            </a:r>
          </a:p>
          <a:p>
            <a:r>
              <a:rPr lang="ru-RU" dirty="0" err="1" smtClean="0"/>
              <a:t>кюстелит</a:t>
            </a:r>
            <a:r>
              <a:rPr lang="ru-RU" dirty="0" smtClean="0"/>
              <a:t> (серебро-золото);</a:t>
            </a:r>
          </a:p>
          <a:p>
            <a:r>
              <a:rPr lang="ru-RU" dirty="0" smtClean="0"/>
              <a:t>аргентит (серебро-сера);</a:t>
            </a:r>
          </a:p>
          <a:p>
            <a:r>
              <a:rPr lang="ru-RU" dirty="0" smtClean="0"/>
              <a:t>прустит (серебро-мышьяк-сера);</a:t>
            </a:r>
          </a:p>
          <a:p>
            <a:r>
              <a:rPr lang="ru-RU" dirty="0" err="1" smtClean="0"/>
              <a:t>бромаргерит</a:t>
            </a:r>
            <a:r>
              <a:rPr lang="ru-RU" dirty="0" smtClean="0"/>
              <a:t> (серебро-бром);</a:t>
            </a:r>
          </a:p>
          <a:p>
            <a:r>
              <a:rPr lang="ru-RU" dirty="0" smtClean="0"/>
              <a:t>кераргирит (серебро-хлор);</a:t>
            </a:r>
          </a:p>
          <a:p>
            <a:r>
              <a:rPr lang="ru-RU" dirty="0" err="1" smtClean="0"/>
              <a:t>пираргирит</a:t>
            </a:r>
            <a:r>
              <a:rPr lang="ru-RU" dirty="0" smtClean="0"/>
              <a:t> (серебро-сурьма-сера);</a:t>
            </a:r>
          </a:p>
          <a:p>
            <a:r>
              <a:rPr lang="ru-RU" dirty="0" err="1" smtClean="0"/>
              <a:t>стефанит</a:t>
            </a:r>
            <a:r>
              <a:rPr lang="ru-RU" dirty="0" smtClean="0"/>
              <a:t> (серебро-сурьма-сера);</a:t>
            </a:r>
          </a:p>
          <a:p>
            <a:r>
              <a:rPr lang="ru-RU" dirty="0" smtClean="0"/>
              <a:t>полибазит (</a:t>
            </a:r>
            <a:r>
              <a:rPr lang="ru-RU" dirty="0" err="1" smtClean="0"/>
              <a:t>серебро-медь-сурьма-сера</a:t>
            </a:r>
            <a:r>
              <a:rPr lang="ru-RU" dirty="0" smtClean="0"/>
              <a:t>);</a:t>
            </a:r>
          </a:p>
          <a:p>
            <a:r>
              <a:rPr lang="ru-RU" dirty="0" err="1" smtClean="0"/>
              <a:t>фрейбергит</a:t>
            </a:r>
            <a:r>
              <a:rPr lang="ru-RU" dirty="0" smtClean="0"/>
              <a:t> (медь-сера-серебро);</a:t>
            </a:r>
          </a:p>
          <a:p>
            <a:r>
              <a:rPr lang="ru-RU" dirty="0" err="1" smtClean="0"/>
              <a:t>аргентоярозит</a:t>
            </a:r>
            <a:r>
              <a:rPr lang="ru-RU" dirty="0" smtClean="0"/>
              <a:t> (серебро-железо-сера);</a:t>
            </a:r>
          </a:p>
          <a:p>
            <a:r>
              <a:rPr lang="ru-RU" dirty="0" err="1" smtClean="0"/>
              <a:t>дискразит</a:t>
            </a:r>
            <a:r>
              <a:rPr lang="ru-RU" dirty="0" smtClean="0"/>
              <a:t> (серебро-сурьма);</a:t>
            </a:r>
          </a:p>
          <a:p>
            <a:r>
              <a:rPr lang="ru-RU" dirty="0" err="1" smtClean="0"/>
              <a:t>агвиларит</a:t>
            </a:r>
            <a:r>
              <a:rPr lang="ru-RU" dirty="0" smtClean="0"/>
              <a:t> (серебро-селен-сера)</a:t>
            </a:r>
          </a:p>
          <a:p>
            <a:endParaRPr lang="ru-RU" dirty="0"/>
          </a:p>
        </p:txBody>
      </p:sp>
      <p:pic>
        <p:nvPicPr>
          <p:cNvPr id="4" name="Рисунок 3" descr="00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1714488"/>
            <a:ext cx="3571900" cy="492922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pPr algn="ctr"/>
            <a:r>
              <a:rPr lang="ru-RU" dirty="0" smtClean="0"/>
              <a:t>Физические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4214810" cy="578645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   Чистое серебро — довольно тяжёлый необычайно пластичный серебристо-белый </a:t>
            </a:r>
            <a:r>
              <a:rPr lang="ru-RU" sz="2000" dirty="0" err="1" smtClean="0"/>
              <a:t>металл.Тонкая</a:t>
            </a:r>
            <a:r>
              <a:rPr lang="ru-RU" sz="2000" dirty="0" smtClean="0"/>
              <a:t> серебряная фольга в проходящем свете имеет фиолетовый цвет. C течением времени металл тускнеет, реагируя с содержащимися в воздухе следами сероводорода и образуя налёт сульфида. Обладает высокой теплопроводностью. При комнатной температуре имеет самую высокую электропроводность среди всех известных металлов.</a:t>
            </a:r>
            <a:endParaRPr lang="ru-RU" sz="2000" dirty="0"/>
          </a:p>
        </p:txBody>
      </p:sp>
      <p:pic>
        <p:nvPicPr>
          <p:cNvPr id="4" name="Рисунок 3" descr="0346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1214422"/>
            <a:ext cx="4031700" cy="54292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pPr algn="ctr"/>
            <a:r>
              <a:rPr lang="ru-RU" dirty="0" smtClean="0"/>
              <a:t>Химические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4972056" cy="478634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Серебро, будучи благородным металлом, отличается относительно низкой реакционной способностью, оно не растворяется в соляной и разбавленной серной кислотах. Однако в окислительной среде серебро растворяется: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b751057d7dca99f5746a824e804757e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5500702"/>
            <a:ext cx="4643470" cy="500066"/>
          </a:xfrm>
          <a:prstGeom prst="rect">
            <a:avLst/>
          </a:prstGeom>
        </p:spPr>
      </p:pic>
      <p:pic>
        <p:nvPicPr>
          <p:cNvPr id="5" name="Рисунок 4" descr="kumushkan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1285860"/>
            <a:ext cx="2786082" cy="2511474"/>
          </a:xfrm>
          <a:prstGeom prst="rect">
            <a:avLst/>
          </a:prstGeom>
        </p:spPr>
      </p:pic>
      <p:pic>
        <p:nvPicPr>
          <p:cNvPr id="6" name="Рисунок 5" descr="Silver_arts_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3851870"/>
            <a:ext cx="2571768" cy="30061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/>
          <a:lstStyle/>
          <a:p>
            <a:pPr algn="ctr"/>
            <a:r>
              <a:rPr lang="ru-RU" dirty="0" smtClean="0"/>
              <a:t>Применение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7239000" cy="5169876"/>
          </a:xfrm>
        </p:spPr>
        <p:txBody>
          <a:bodyPr/>
          <a:lstStyle/>
          <a:p>
            <a:r>
              <a:rPr lang="ru-RU" dirty="0" smtClean="0"/>
              <a:t>в составе припоев</a:t>
            </a:r>
          </a:p>
          <a:p>
            <a:r>
              <a:rPr lang="ru-RU" dirty="0" smtClean="0"/>
              <a:t>в составе сплавов</a:t>
            </a:r>
          </a:p>
          <a:p>
            <a:r>
              <a:rPr lang="ru-RU" dirty="0" smtClean="0"/>
              <a:t>как драгоценный металл в ювелирном деле</a:t>
            </a:r>
          </a:p>
          <a:p>
            <a:r>
              <a:rPr lang="ru-RU" dirty="0" smtClean="0"/>
              <a:t>при чеканке монет, наград -орденов и медалей</a:t>
            </a:r>
          </a:p>
          <a:p>
            <a:r>
              <a:rPr lang="ru-RU" dirty="0" smtClean="0"/>
              <a:t>в фотографии</a:t>
            </a:r>
          </a:p>
          <a:p>
            <a:r>
              <a:rPr lang="ru-RU" dirty="0" smtClean="0"/>
              <a:t>в медицине</a:t>
            </a:r>
            <a:endParaRPr lang="ru-RU" dirty="0"/>
          </a:p>
        </p:txBody>
      </p:sp>
      <p:pic>
        <p:nvPicPr>
          <p:cNvPr id="4" name="Рисунок 3" descr="coin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40" y="3357562"/>
            <a:ext cx="4920570" cy="32604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85992"/>
            <a:ext cx="7239000" cy="40605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3">
      <a:dk1>
        <a:srgbClr val="000000"/>
      </a:dk1>
      <a:lt1>
        <a:srgbClr val="FFACD9"/>
      </a:lt1>
      <a:dk2>
        <a:srgbClr val="FF2581"/>
      </a:dk2>
      <a:lt2>
        <a:srgbClr val="E90062"/>
      </a:lt2>
      <a:accent1>
        <a:srgbClr val="FF388C"/>
      </a:accent1>
      <a:accent2>
        <a:srgbClr val="E40059"/>
      </a:accent2>
      <a:accent3>
        <a:srgbClr val="9C007F"/>
      </a:accent3>
      <a:accent4>
        <a:srgbClr val="FF87BA"/>
      </a:accent4>
      <a:accent5>
        <a:srgbClr val="FF2AD7"/>
      </a:accent5>
      <a:accent6>
        <a:srgbClr val="FF1B97"/>
      </a:accent6>
      <a:hlink>
        <a:srgbClr val="FF76C0"/>
      </a:hlink>
      <a:folHlink>
        <a:srgbClr val="FF79C2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80</TotalTime>
  <Words>58</Words>
  <PresentationFormat>Экран (4:3)</PresentationFormat>
  <Paragraphs>31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серебро</vt:lpstr>
      <vt:lpstr>Слайд 2</vt:lpstr>
      <vt:lpstr>Нахождение в природе</vt:lpstr>
      <vt:lpstr>Наиболее известные минералы серебра</vt:lpstr>
      <vt:lpstr>Физические свойства</vt:lpstr>
      <vt:lpstr>Химические свойства</vt:lpstr>
      <vt:lpstr>Применение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серебро</dc:title>
  <dc:creator>ALEXANDRA</dc:creator>
  <cp:lastModifiedBy>YevgeniyFM</cp:lastModifiedBy>
  <cp:revision>12</cp:revision>
  <dcterms:created xsi:type="dcterms:W3CDTF">2011-12-08T16:21:05Z</dcterms:created>
  <dcterms:modified xsi:type="dcterms:W3CDTF">2012-03-18T08:42:38Z</dcterms:modified>
</cp:coreProperties>
</file>