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734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85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85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566DCC-F9A0-4BF0-9FBE-30B08C141F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752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2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752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0752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752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753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753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4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4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754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754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7E08AE4-5503-4581-A2B2-E4B3C4A6A41E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10754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754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CAB0648-C499-4A9F-A51E-2573E44B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1070;&#1078;&#1085;&#1072;&#1103;%20&#1040;&#1060;&#1056;&#1048;&#1050;&#1040;/index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60;&#1072;&#1081;&#1083;&#1099;%20&#1080;&#1079;%20&#1091;&#1095;&#1077;&#1073;&#1085;&#1080;&#1082;&#1072;/attach/132802.sw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285720" y="1484313"/>
            <a:ext cx="8318530" cy="3600450"/>
          </a:xfrm>
          <a:prstGeom prst="rect">
            <a:avLst/>
          </a:prstGeom>
        </p:spPr>
        <p:txBody>
          <a:bodyPr wrap="none" fromWordArt="1">
            <a:prstTxWarp prst="textWave1">
              <a:avLst/>
            </a:prstTxWarp>
          </a:bodyPr>
          <a:lstStyle/>
          <a:p>
            <a:pPr algn="ctr"/>
            <a:r>
              <a:rPr lang="ru-RU" sz="3600" b="1" kern="10" spc="72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66">
                        <a:gamma/>
                        <a:shade val="46275"/>
                        <a:invGamma/>
                      </a:srgbClr>
                    </a:gs>
                    <a:gs pos="50000">
                      <a:srgbClr val="FFFF66"/>
                    </a:gs>
                    <a:gs pos="100000">
                      <a:srgbClr val="FFFF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Субрегионы</a:t>
            </a:r>
          </a:p>
          <a:p>
            <a:pPr algn="ctr"/>
            <a:r>
              <a:rPr lang="ru-RU" sz="3600" b="1" kern="10" spc="72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66">
                        <a:gamma/>
                        <a:shade val="46275"/>
                        <a:invGamma/>
                      </a:srgbClr>
                    </a:gs>
                    <a:gs pos="50000">
                      <a:srgbClr val="FFFF66"/>
                    </a:gs>
                    <a:gs pos="100000">
                      <a:srgbClr val="FFFF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 Африки</a:t>
            </a:r>
          </a:p>
        </p:txBody>
      </p:sp>
      <p:sp>
        <p:nvSpPr>
          <p:cNvPr id="3" name="TextBox 11"/>
          <p:cNvSpPr txBox="1"/>
          <p:nvPr/>
        </p:nvSpPr>
        <p:spPr>
          <a:xfrm>
            <a:off x="2786050" y="6143644"/>
            <a:ext cx="38347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географии в </a:t>
            </a:r>
            <a:r>
              <a:rPr lang="en-US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</a:t>
            </a:r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классе.</a:t>
            </a:r>
          </a:p>
          <a:p>
            <a:pPr algn="ct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Карезина Нина  Валентиновна, учитель географии </a:t>
            </a:r>
          </a:p>
          <a:p>
            <a:pPr algn="ct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СОШ №5 города Светлого Калининградской области</a:t>
            </a:r>
            <a:endParaRPr lang="ru-RU" sz="1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79388" y="260350"/>
            <a:ext cx="874871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611188" y="50800"/>
            <a:ext cx="7921625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5805488"/>
            <a:ext cx="8229600" cy="90805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4000"/>
              <a:t> </a:t>
            </a:r>
            <a:r>
              <a:rPr lang="ru-RU" sz="2400"/>
              <a:t>Киншаса — крупный город с населением более 5 млн. чел. Инфраструктура развита слабо. Даже не все городские улицы покрыты асфальтом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79388" y="260350"/>
            <a:ext cx="8785225" cy="499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angle"/>
            <a:contourClr>
              <a:srgbClr val="FFFFFF"/>
            </a:contourClr>
          </a:sp3d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92138" y="6040438"/>
            <a:ext cx="5764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Пигмеи возле своих переносных хижин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0350"/>
            <a:ext cx="7885112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311275" y="5751513"/>
            <a:ext cx="6777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Сушка листьев табака на табачной плантации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Восточная Африка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По уровню развития страны субрегиона можно разделить на две группы: слаборазвитые, неблагополучные в экономическом отношении северные и среднеразвитые, с более устойчивой экономикой южные.</a:t>
            </a:r>
          </a:p>
          <a:p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В целом из десяти беднейших стран мира пять находится в Восточной Африке.</a:t>
            </a:r>
            <a:r>
              <a:rPr lang="ru-RU" sz="2800"/>
              <a:t>	 </a:t>
            </a:r>
          </a:p>
          <a:p>
            <a:pPr>
              <a:buFontTx/>
              <a:buNone/>
            </a:pPr>
            <a:r>
              <a:rPr lang="ru-RU" sz="2800"/>
              <a:t>	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396413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Африканский разло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772814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/>
              <a:t>Медный рудник в Замбии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7781925" cy="4416425"/>
          </a:xfrm>
          <a:prstGeom prst="rect">
            <a:avLst/>
          </a:prstGeom>
          <a:noFill/>
          <a:ln w="38100" cmpd="dbl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Зебу — главный объект животноводства на Мадагаскаре и в Мозамбике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116013" y="1484313"/>
            <a:ext cx="6696075" cy="5151437"/>
          </a:xfrm>
          <a:prstGeom prst="rect">
            <a:avLst/>
          </a:prstGeom>
          <a:noFill/>
          <a:ln w="38100" cmpd="dbl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/>
              <a:t>Кофейная плантация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468313" y="915988"/>
            <a:ext cx="8135937" cy="5753100"/>
          </a:xfrm>
          <a:prstGeom prst="rect">
            <a:avLst/>
          </a:prstGeom>
          <a:noFill/>
          <a:ln w="38100" cmpd="dbl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Южная Африка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975"/>
            <a:ext cx="8229600" cy="56610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В состав Южной Африки входит 5 независимых государств и несколько колоний — заморских департаментов Франции. </a:t>
            </a:r>
          </a:p>
          <a:p>
            <a:pPr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Самое крупное государство — Южно-Африканская Республика (1221 тыс. км²); самое маленькое — Свазиленд (17,4 км²).</a:t>
            </a:r>
          </a:p>
          <a:p>
            <a:pPr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Экономика в странах Южной Африки находится на более высоком уровне развития, чем в большинстве других стран, лежащих к югу от Сахары. Такое относительное экономическое благополучие обеспечивается огромным ресурсным потенциалом.</a:t>
            </a:r>
          </a:p>
          <a:p>
            <a:pPr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Южная Африка богата запасами минерального сырья. Здесь расположены крупные месторождения алмазов, золота, платины и редких металлов, урановых и железо-марганцевых руд, различных цветных металлов (меди, олова, цинка, свинца, вольфрама и др.).</a:t>
            </a:r>
          </a:p>
        </p:txBody>
      </p:sp>
      <p:sp>
        <p:nvSpPr>
          <p:cNvPr id="39940" name="Oval 4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8172450" y="6237288"/>
            <a:ext cx="4318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752475"/>
          </a:xfrm>
        </p:spPr>
        <p:txBody>
          <a:bodyPr>
            <a:normAutofit fontScale="90000"/>
          </a:bodyPr>
          <a:lstStyle/>
          <a:p>
            <a:r>
              <a:rPr lang="ru-RU" sz="4000" b="1">
                <a:solidFill>
                  <a:schemeClr val="accent2"/>
                </a:solidFill>
              </a:rPr>
              <a:t/>
            </a:r>
            <a:br>
              <a:rPr lang="ru-RU" sz="4000" b="1">
                <a:solidFill>
                  <a:schemeClr val="accent2"/>
                </a:solidFill>
              </a:rPr>
            </a:br>
            <a:endParaRPr lang="ru-RU" sz="3600" b="1">
              <a:solidFill>
                <a:schemeClr val="accent2"/>
              </a:solidFill>
            </a:endParaRPr>
          </a:p>
        </p:txBody>
      </p:sp>
      <p:pic>
        <p:nvPicPr>
          <p:cNvPr id="21507" name="Picture 3" descr="регионы афр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909300" cy="685800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971550" y="4868863"/>
            <a:ext cx="2232025" cy="2889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Северная Африка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971550" y="5229225"/>
            <a:ext cx="2232025" cy="2889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Западная Африка</a:t>
            </a: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971550" y="5589588"/>
            <a:ext cx="2592388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Центральная Африка</a:t>
            </a:r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971550" y="6021388"/>
            <a:ext cx="2617788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Восточная Африка</a:t>
            </a: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971550" y="6381750"/>
            <a:ext cx="2232025" cy="2889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Южная Африка</a:t>
            </a:r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0" y="0"/>
            <a:ext cx="3419475" cy="134143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Субрегионы </a:t>
            </a:r>
          </a:p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Африки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04813"/>
            <a:ext cx="6769100" cy="5072062"/>
          </a:xfrm>
          <a:prstGeom prst="rect">
            <a:avLst/>
          </a:prstGeom>
          <a:noFill/>
          <a:ln w="38100" cmpd="dbl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971550" y="5876925"/>
            <a:ext cx="6884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Крупные алмазы не редкость в Южной Африке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111750" y="4005263"/>
            <a:ext cx="4032250" cy="2578100"/>
          </a:xfrm>
        </p:spPr>
        <p:txBody>
          <a:bodyPr/>
          <a:lstStyle/>
          <a:p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Производство золотых </a:t>
            </a:r>
            <a:b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слитков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323850" y="188913"/>
            <a:ext cx="5111750" cy="654208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715000"/>
            <a:ext cx="8229600" cy="1143000"/>
          </a:xfrm>
        </p:spPr>
        <p:txBody>
          <a:bodyPr/>
          <a:lstStyle/>
          <a:p>
            <a:r>
              <a:rPr lang="ru-RU" sz="4000"/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Йоханнесбург — современный город-миллионер в ЮАР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425034"/>
            <a:ext cx="8287411" cy="5432858"/>
          </a:xfrm>
          <a:prstGeom prst="rect">
            <a:avLst/>
          </a:prstGeom>
          <a:noFill/>
          <a:ln w="38100" cmpd="dbl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5373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Кейптаун — один из красивейших городов мира. На заднем плане виден деловой центр; на переднем — жилые кварталы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52111" y="260350"/>
            <a:ext cx="7569953" cy="4962525"/>
          </a:xfrm>
          <a:prstGeom prst="rect">
            <a:avLst/>
          </a:prstGeom>
          <a:noFill/>
          <a:ln w="38100" cmpd="dbl">
            <a:solidFill>
              <a:srgbClr val="FFFF6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Двойственность экономики ЮАР</a:t>
            </a:r>
          </a:p>
        </p:txBody>
      </p:sp>
      <p:graphicFrame>
        <p:nvGraphicFramePr>
          <p:cNvPr id="49173" name="Group 21"/>
          <p:cNvGraphicFramePr>
            <a:graphicFrameLocks noGrp="1"/>
          </p:cNvGraphicFramePr>
          <p:nvPr>
            <p:ph type="tbl" idx="1"/>
          </p:nvPr>
        </p:nvGraphicFramePr>
        <p:xfrm>
          <a:off x="457200" y="1628775"/>
          <a:ext cx="8229600" cy="363378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079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Черты развитой страны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Черты развивающейся страны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2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Закрепление изученного</a:t>
            </a:r>
            <a:endParaRPr lang="ru-RU" dirty="0"/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85720" y="1071546"/>
            <a:ext cx="8643998" cy="54107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Какие факты свидетельствуют об экономической </a:t>
            </a:r>
            <a:r>
              <a:rPr lang="ru-RU" sz="2400" dirty="0" smtClean="0">
                <a:latin typeface="Calibri" pitchFamily="34" charset="0"/>
              </a:rPr>
              <a:t>отсталости </a:t>
            </a:r>
            <a:r>
              <a:rPr lang="ru-RU" sz="2400" dirty="0">
                <a:latin typeface="Calibri" pitchFamily="34" charset="0"/>
              </a:rPr>
              <a:t>стран Африки? 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В чем заключаются типичные черты отраслевой и </a:t>
            </a:r>
            <a:r>
              <a:rPr lang="ru-RU" sz="2400" dirty="0" smtClean="0">
                <a:latin typeface="Calibri" pitchFamily="34" charset="0"/>
              </a:rPr>
              <a:t>территориальной </a:t>
            </a:r>
            <a:r>
              <a:rPr lang="ru-RU" sz="2400" dirty="0">
                <a:latin typeface="Calibri" pitchFamily="34" charset="0"/>
              </a:rPr>
              <a:t>структуры хозяйства африканских стран?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Что такое монотоварная специализация?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Где расположены главные промышленные районы этих стран?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Какие отрасли обрабатывающей промышленности получили в странах Африки наибольшее развитие?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Какой тип сельского хозяйства преобладает в этих странах?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По каким экспортным с/</a:t>
            </a:r>
            <a:r>
              <a:rPr lang="ru-RU" sz="2400" dirty="0" err="1">
                <a:latin typeface="Calibri" pitchFamily="34" charset="0"/>
              </a:rPr>
              <a:t>х</a:t>
            </a:r>
            <a:r>
              <a:rPr lang="ru-RU" sz="2400" dirty="0">
                <a:latin typeface="Calibri" pitchFamily="34" charset="0"/>
              </a:rPr>
              <a:t> культурам она занимает ведущее место в мировом производстве?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Можно ли говорить, что Африка имеет </a:t>
            </a:r>
            <a:r>
              <a:rPr lang="ru-RU" sz="2400" dirty="0" smtClean="0">
                <a:latin typeface="Calibri" pitchFamily="34" charset="0"/>
              </a:rPr>
              <a:t>общую африканскую </a:t>
            </a:r>
            <a:r>
              <a:rPr lang="ru-RU" sz="2400" dirty="0">
                <a:latin typeface="Calibri" pitchFamily="34" charset="0"/>
              </a:rPr>
              <a:t>транспортную сеть?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Почему большинство железных дорог Африки имеет характер линий проникновения?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Домашнее задание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С.278-282</a:t>
            </a: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К.к.  Африка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Северная Африка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Страны Северной Африки относятся к наиболее развитым в экономическом отношении государствам материка.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Основу их хозяйства составляет </a:t>
            </a:r>
            <a:r>
              <a:rPr lang="ru-RU" sz="4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промышленность.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733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733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3850" y="0"/>
            <a:ext cx="9648825" cy="6869113"/>
          </a:xfrm>
          <a:prstGeom prst="rect">
            <a:avLst/>
          </a:prstGeom>
          <a:noFill/>
        </p:spPr>
      </p:pic>
      <p:pic>
        <p:nvPicPr>
          <p:cNvPr id="23557" name="Picture 5" descr="733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3850" y="0"/>
            <a:ext cx="9648825" cy="7237413"/>
          </a:xfrm>
          <a:prstGeom prst="rect">
            <a:avLst/>
          </a:prstGeom>
          <a:noFill/>
        </p:spPr>
      </p:pic>
      <p:pic>
        <p:nvPicPr>
          <p:cNvPr id="23559" name="Picture 7" descr="7334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52413" y="0"/>
            <a:ext cx="9396413" cy="7046913"/>
          </a:xfrm>
          <a:prstGeom prst="rect">
            <a:avLst/>
          </a:prstGeom>
          <a:noFill/>
        </p:spPr>
      </p:pic>
      <p:pic>
        <p:nvPicPr>
          <p:cNvPr id="8" name="Picture 5" descr="77703"/>
          <p:cNvPicPr>
            <a:picLocks noChangeAspect="1" noChangeArrowheads="1"/>
          </p:cNvPicPr>
          <p:nvPr/>
        </p:nvPicPr>
        <p:blipFill>
          <a:blip r:embed="rId6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73167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Западная Африка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628775"/>
            <a:ext cx="8483631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К </a:t>
            </a:r>
            <a:r>
              <a:rPr lang="ru-RU" sz="2400" dirty="0" err="1">
                <a:latin typeface="Calibri" pitchFamily="34" charset="0"/>
              </a:rPr>
              <a:t>субрегиону</a:t>
            </a:r>
            <a:r>
              <a:rPr lang="ru-RU" sz="2400" dirty="0">
                <a:latin typeface="Calibri" pitchFamily="34" charset="0"/>
              </a:rPr>
              <a:t> Западная Африка относят более двух десятков стран, выходящих к побережью Гвинейского залива и расположенных в западной, южной и центральной частях пустыни Сахара. 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Западная Африка — одна из самых контрастных и нестабильных территорий в мире. Причина этого кроется в особенностях исторического развития, социально-экономических и культурных противоречиях, а также в значительной политической и этнической раздробленности.	 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 В экономике стран субрегиона ведущая роль принадлежит сельскому плантационному хозяйству и горнодобывающей промышленности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Монокультурность сельского хозяйства Западной Африки</a:t>
            </a:r>
            <a:r>
              <a:rPr lang="ru-RU" sz="4000" dirty="0"/>
              <a:t>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14489"/>
            <a:ext cx="8229600" cy="3643338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>
                <a:latin typeface="Calibri" pitchFamily="34" charset="0"/>
              </a:rPr>
              <a:t>Гана, </a:t>
            </a:r>
            <a:r>
              <a:rPr lang="ru-RU" sz="2800" dirty="0" err="1">
                <a:latin typeface="Calibri" pitchFamily="34" charset="0"/>
              </a:rPr>
              <a:t>Кот-д'Ивуар</a:t>
            </a:r>
            <a:r>
              <a:rPr lang="ru-RU" sz="2800" dirty="0">
                <a:latin typeface="Calibri" pitchFamily="34" charset="0"/>
              </a:rPr>
              <a:t> и Нигерия специализируются на </a:t>
            </a:r>
            <a:r>
              <a:rPr lang="ru-RU" sz="2800" dirty="0" smtClean="0">
                <a:latin typeface="Calibri" pitchFamily="34" charset="0"/>
              </a:rPr>
              <a:t>выращивании</a:t>
            </a:r>
            <a:r>
              <a:rPr lang="en-US" sz="2800" dirty="0" smtClean="0">
                <a:latin typeface="Calibri" pitchFamily="34" charset="0"/>
              </a:rPr>
              <a:t>       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</a:rPr>
              <a:t>               </a:t>
            </a:r>
            <a:r>
              <a:rPr lang="ru-RU" sz="2800" i="1" dirty="0" smtClean="0">
                <a:latin typeface="Calibri" pitchFamily="34" charset="0"/>
              </a:rPr>
              <a:t>какао-бобов</a:t>
            </a:r>
            <a:r>
              <a:rPr lang="ru-RU" sz="2800" dirty="0">
                <a:latin typeface="Calibri" pitchFamily="34" charset="0"/>
              </a:rPr>
              <a:t>,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latin typeface="Calibri" pitchFamily="34" charset="0"/>
              </a:rPr>
              <a:t>Сенегал, Нигерия и Гамбия — </a:t>
            </a:r>
            <a:r>
              <a:rPr lang="ru-RU" sz="2800" i="1" dirty="0">
                <a:latin typeface="Calibri" pitchFamily="34" charset="0"/>
              </a:rPr>
              <a:t>арахиса</a:t>
            </a:r>
            <a:r>
              <a:rPr lang="ru-RU" sz="2800" dirty="0">
                <a:latin typeface="Calibri" pitchFamily="34" charset="0"/>
              </a:rPr>
              <a:t>, </a:t>
            </a:r>
            <a:endParaRPr lang="en-US" sz="28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latin typeface="Calibri" pitchFamily="34" charset="0"/>
              </a:rPr>
              <a:t>Бенин</a:t>
            </a:r>
            <a:r>
              <a:rPr lang="ru-RU" sz="2800" dirty="0">
                <a:latin typeface="Calibri" pitchFamily="34" charset="0"/>
              </a:rPr>
              <a:t>, </a:t>
            </a:r>
            <a:r>
              <a:rPr lang="ru-RU" sz="2800" dirty="0" smtClean="0">
                <a:latin typeface="Calibri" pitchFamily="34" charset="0"/>
              </a:rPr>
              <a:t>Того </a:t>
            </a:r>
            <a:r>
              <a:rPr lang="ru-RU" sz="2800" dirty="0">
                <a:latin typeface="Calibri" pitchFamily="34" charset="0"/>
              </a:rPr>
              <a:t>и Нигерия — </a:t>
            </a:r>
            <a:r>
              <a:rPr lang="ru-RU" sz="2800" i="1" dirty="0">
                <a:latin typeface="Calibri" pitchFamily="34" charset="0"/>
              </a:rPr>
              <a:t>пальмовых орехов и пальмового масла.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latin typeface="Calibri" pitchFamily="34" charset="0"/>
              </a:rPr>
              <a:t>Главными продовольственными культурами, выращиваемыми для местного потребления, являются </a:t>
            </a:r>
            <a:r>
              <a:rPr lang="ru-RU" sz="2800" i="1" dirty="0">
                <a:latin typeface="Calibri" pitchFamily="34" charset="0"/>
              </a:rPr>
              <a:t>рис, сорго и просо, в меньшей степени кукуруза.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7" name="Rectangle 3" hidden="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 descr="73363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Центральная Африка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341438"/>
            <a:ext cx="8964612" cy="5256212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По уровню экономического развития большинство стран Центральной Африки существенно отстают от большинства стран мира.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Наиболее благоприятная экономическая ситуация сложилась в Габоне, Камеруне и отчасти в Конго, в первую очередь благодаря разработке месторождений нефти и газа.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 остальных странах региона отсутствует даже развитая горнодобывающая промышленность.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Добыча золота и алмазов, а также производство древесины, являющиеся главными источниками дохода большинства стран субрегиона, ведутся кустарным способом.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Только в ДРК сложилась современная цветная металлургия на базе местных месторождений меди и олова. Здесь создан полный цикл производства: от добычи до выплавки высококачественных металлов.</a:t>
            </a:r>
          </a:p>
        </p:txBody>
      </p:sp>
      <p:sp>
        <p:nvSpPr>
          <p:cNvPr id="4" name="Овал 3">
            <a:hlinkClick r:id="rId2" action="ppaction://hlinkfile"/>
          </p:cNvPr>
          <p:cNvSpPr/>
          <p:nvPr/>
        </p:nvSpPr>
        <p:spPr>
          <a:xfrm>
            <a:off x="428596" y="428604"/>
            <a:ext cx="500066" cy="5000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Важным биологическим ресурсом субрегиона являются леса. Ими занято более 50% территории Габона, Конго и ДРК. </a:t>
            </a:r>
          </a:p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Значителен гидроэнергопотенциал рек Конго, Шари и др.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0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FFFFFF"/>
      </a:hlink>
      <a:folHlink>
        <a:srgbClr val="FFC42F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ершина горы 10">
        <a:dk1>
          <a:srgbClr val="996633"/>
        </a:dk1>
        <a:lt1>
          <a:srgbClr val="FFFFFF"/>
        </a:lt1>
        <a:dk2>
          <a:srgbClr val="CBB845"/>
        </a:dk2>
        <a:lt2>
          <a:srgbClr val="FFFFFF"/>
        </a:lt2>
        <a:accent1>
          <a:srgbClr val="FFCC00"/>
        </a:accent1>
        <a:accent2>
          <a:srgbClr val="00CC99"/>
        </a:accent2>
        <a:accent3>
          <a:srgbClr val="E2D8B0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FF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11">
        <a:dk1>
          <a:srgbClr val="996633"/>
        </a:dk1>
        <a:lt1>
          <a:srgbClr val="FFFFFF"/>
        </a:lt1>
        <a:dk2>
          <a:srgbClr val="63A658"/>
        </a:dk2>
        <a:lt2>
          <a:srgbClr val="FFFFFF"/>
        </a:lt2>
        <a:accent1>
          <a:srgbClr val="FFCC00"/>
        </a:accent1>
        <a:accent2>
          <a:srgbClr val="00FFFF"/>
        </a:accent2>
        <a:accent3>
          <a:srgbClr val="B7D0B4"/>
        </a:accent3>
        <a:accent4>
          <a:srgbClr val="DADADA"/>
        </a:accent4>
        <a:accent5>
          <a:srgbClr val="FFE2AA"/>
        </a:accent5>
        <a:accent6>
          <a:srgbClr val="00E7E7"/>
        </a:accent6>
        <a:hlink>
          <a:srgbClr val="0099FF"/>
        </a:hlink>
        <a:folHlink>
          <a:srgbClr val="FF33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15</TotalTime>
  <Words>659</Words>
  <Application>Microsoft Office PowerPoint</Application>
  <PresentationFormat>Экран (4:3)</PresentationFormat>
  <Paragraphs>68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Тема1</vt:lpstr>
      <vt:lpstr>Слайд 1</vt:lpstr>
      <vt:lpstr> </vt:lpstr>
      <vt:lpstr>Северная Африка</vt:lpstr>
      <vt:lpstr>Слайд 4</vt:lpstr>
      <vt:lpstr>Западная Африка</vt:lpstr>
      <vt:lpstr>Монокультурность сельского хозяйства Западной Африки.</vt:lpstr>
      <vt:lpstr>Слайд 7</vt:lpstr>
      <vt:lpstr>Центральная Африка</vt:lpstr>
      <vt:lpstr>Слайд 9</vt:lpstr>
      <vt:lpstr>Слайд 10</vt:lpstr>
      <vt:lpstr> Киншаса — крупный город с населением более 5 млн. чел. Инфраструктура развита слабо. Даже не все городские улицы покрыты асфальтом</vt:lpstr>
      <vt:lpstr>Слайд 12</vt:lpstr>
      <vt:lpstr>Слайд 13</vt:lpstr>
      <vt:lpstr>Восточная Африка</vt:lpstr>
      <vt:lpstr>Слайд 15</vt:lpstr>
      <vt:lpstr>Медный рудник в Замбии</vt:lpstr>
      <vt:lpstr>Зебу — главный объект животноводства на Мадагаскаре и в Мозамбике</vt:lpstr>
      <vt:lpstr>Кофейная плантация</vt:lpstr>
      <vt:lpstr>Южная Африка</vt:lpstr>
      <vt:lpstr>Слайд 20</vt:lpstr>
      <vt:lpstr>Производство золотых  слитков</vt:lpstr>
      <vt:lpstr> Йоханнесбург — современный город-миллионер в ЮАР</vt:lpstr>
      <vt:lpstr>Кейптаун — один из красивейших городов мира. На заднем плане виден деловой центр; на переднем — жилые кварталы</vt:lpstr>
      <vt:lpstr>Двойственность экономики ЮАР</vt:lpstr>
      <vt:lpstr>Закрепление изученного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Субрегионы Африки</dc:title>
  <dc:creator>Карезина Нина Валентиновна</dc:creator>
  <cp:lastModifiedBy>Нина Валентиновна</cp:lastModifiedBy>
  <cp:revision>9</cp:revision>
  <dcterms:created xsi:type="dcterms:W3CDTF">2010-03-18T22:11:50Z</dcterms:created>
  <dcterms:modified xsi:type="dcterms:W3CDTF">2010-03-18T22:36:31Z</dcterms:modified>
</cp:coreProperties>
</file>