
<file path=[Content_Types].xml><?xml version="1.0" encoding="utf-8"?>
<Types xmlns="http://schemas.openxmlformats.org/package/2006/content-types">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Layout+xml" PartName="/ppt/slideLayouts/slideLayout7.xml"/>
  <Override ContentType="application/vnd.openxmlformats-officedocument.presentationml.slideLayout+xml" PartName="/ppt/slideLayouts/slideLayout8.xml"/>
  <Default ContentType="image/png" Extension="png"/>
  <Override ContentType="application/vnd.openxmlformats-officedocument.presentationml.slideMaster+xml" PartName="/ppt/slideMasters/slideMaster1.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presProps+xml" PartName="/ppt/presProps.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theme+xml" PartName="/ppt/theme/theme1.xml"/>
  <Override ContentType="application/vnd.openxmlformats-officedocument.presentationml.slideLayout+xml" PartName="/ppt/slideLayouts/slideLayout2.xml"/>
  <Override ContentType="application/vnd.openxmlformats-officedocument.presentationml.slideLayout+xml" PartName="/ppt/slideLayouts/slideLayout3.xml"/>
  <Default ContentType="image/jpeg" Extension="jpeg"/>
  <Default ContentType="image/x-wmf" Extension="wmf"/>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Layout+xml" PartName="/ppt/slideLayouts/slideLayout1.xml"/>
  <Override ContentType="application/vnd.openxmlformats-officedocument.extended-properties+xml" PartName="/docProps/app.xml"/>
  <Override ContentType="application/vnd.openxmlformats-officedocument.presentationml.tableStyles+xml" PartName="/ppt/tableStyles.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viewProps+xml" PartName="/ppt/viewProps.xml"/>
  <Override ContentType="application/vnd.openxmlformats-officedocument.presentationml.slideLayout+xml" PartName="/ppt/slideLayouts/slideLayout9.xml"/>
  <Override ContentType="application/vnd.openxmlformats-package.core-properties+xml" PartName="/docProps/core.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85800" y="2130425"/>
            <a:ext cx="7772400" cy="3314700"/>
          </a:xfrm>
        </p:spPr>
        <p:txBody>
          <a:bodyPr/>
          <a:lstStyle>
            <a:lvl1pPr algn="ctr">
              <a:defRPr sz="4400" b="1"/>
            </a:lvl1pPr>
          </a:lstStyle>
          <a:p>
            <a:r>
              <a:rPr lang="ru-RU" smtClean="0"/>
              <a:t>Образец заголовка</a:t>
            </a:r>
            <a:endParaRPr lang="ru-RU"/>
          </a:p>
        </p:txBody>
      </p:sp>
      <p:sp>
        <p:nvSpPr>
          <p:cNvPr id="4102" name="Rectangle 6"/>
          <p:cNvSpPr>
            <a:spLocks noGrp="1" noChangeArrowheads="1"/>
          </p:cNvSpPr>
          <p:nvPr>
            <p:ph type="sldNum" sz="quarter" idx="4"/>
          </p:nvPr>
        </p:nvSpPr>
        <p:spPr>
          <a:xfrm>
            <a:off x="8101013" y="6245225"/>
            <a:ext cx="585787" cy="476250"/>
          </a:xfrm>
        </p:spPr>
        <p:txBody>
          <a:bodyPr/>
          <a:lstStyle>
            <a:lvl1pPr>
              <a:defRPr/>
            </a:lvl1pPr>
          </a:lstStyle>
          <a:p>
            <a:fld id="{6843214E-95C2-4460-9BD6-A5C06AADA929}" type="slidenum">
              <a:rPr lang="ru-RU" smtClean="0"/>
              <a:pPr/>
              <a:t>‹#›</a:t>
            </a:fld>
            <a:endParaRPr lang="ru-RU"/>
          </a:p>
        </p:txBody>
      </p:sp>
      <p:sp>
        <p:nvSpPr>
          <p:cNvPr id="4104" name="Rectangle 8"/>
          <p:cNvSpPr>
            <a:spLocks noGrp="1" noChangeArrowheads="1"/>
          </p:cNvSpPr>
          <p:nvPr>
            <p:ph type="dt" sz="quarter" idx="2"/>
          </p:nvPr>
        </p:nvSpPr>
        <p:spPr>
          <a:xfrm>
            <a:off x="457200" y="6245225"/>
            <a:ext cx="2133600" cy="476250"/>
          </a:xfrm>
        </p:spPr>
        <p:txBody>
          <a:bodyPr/>
          <a:lstStyle>
            <a:lvl1pPr>
              <a:defRPr/>
            </a:lvl1pPr>
          </a:lstStyle>
          <a:p>
            <a:endParaRPr lang="ru-RU"/>
          </a:p>
        </p:txBody>
      </p:sp>
      <p:sp>
        <p:nvSpPr>
          <p:cNvPr id="4105" name="Rectangle 9"/>
          <p:cNvSpPr>
            <a:spLocks noGrp="1" noChangeArrowheads="1"/>
          </p:cNvSpPr>
          <p:nvPr>
            <p:ph type="ftr" sz="quarter" idx="3"/>
          </p:nvPr>
        </p:nvSpPr>
        <p:spPr>
          <a:xfrm>
            <a:off x="3124200" y="6245225"/>
            <a:ext cx="2895600" cy="476250"/>
          </a:xfrm>
        </p:spPr>
        <p:txBody>
          <a:bodyPr/>
          <a:lstStyle>
            <a:lvl1pPr>
              <a:defRPr/>
            </a:lvl1p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F3DA0C73-BCCC-4C13-87A3-E5F0EC49C72B}"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53975"/>
            <a:ext cx="2057400" cy="607218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53975"/>
            <a:ext cx="6019800" cy="607218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8F13936C-3706-40B0-8E76-2ADEBC4CF735}"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a:prstGeom prst="rect">
            <a:avLst/>
          </a:prstGeo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F3FF1F17-621D-43FF-88B8-970E4F38A336}"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EB3999BE-0201-4C96-BD17-945642892E15}"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FCC4BC78-0059-4ABC-AEB3-D0D57C64DEEC}"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885D021D-6102-41EF-8C3C-6A375430EF7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61FA0164-A937-48FD-8DBB-3EF48A44FFD5}"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EA44931F-FD0D-43C4-BE5E-B0DDBECCC87F}"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F1453B05-AE34-4064-B8E9-85E4282A2B4B}"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71EC1BE5-8A46-4387-B13F-62121DDB7867}"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53975"/>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453188"/>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ru-RU"/>
          </a:p>
        </p:txBody>
      </p:sp>
      <p:sp>
        <p:nvSpPr>
          <p:cNvPr id="1029" name="Rectangle 5"/>
          <p:cNvSpPr>
            <a:spLocks noGrp="1" noChangeArrowheads="1"/>
          </p:cNvSpPr>
          <p:nvPr>
            <p:ph type="ftr" sz="quarter" idx="3"/>
          </p:nvPr>
        </p:nvSpPr>
        <p:spPr bwMode="auto">
          <a:xfrm>
            <a:off x="2879725" y="6453188"/>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ru-RU"/>
          </a:p>
        </p:txBody>
      </p:sp>
      <p:sp>
        <p:nvSpPr>
          <p:cNvPr id="1030" name="Rectangle 6"/>
          <p:cNvSpPr>
            <a:spLocks noGrp="1" noChangeArrowheads="1"/>
          </p:cNvSpPr>
          <p:nvPr>
            <p:ph type="sldNum" sz="quarter" idx="4"/>
          </p:nvPr>
        </p:nvSpPr>
        <p:spPr bwMode="auto">
          <a:xfrm>
            <a:off x="8640763" y="6453188"/>
            <a:ext cx="53975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2000">
                <a:solidFill>
                  <a:schemeClr val="bg1"/>
                </a:solidFill>
              </a:defRPr>
            </a:lvl1pPr>
          </a:lstStyle>
          <a:p>
            <a:fld id="{40EF4CB2-0FC3-45FD-8219-5FCBCC1A5AA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p:txStyles>
    <p:titleStyle>
      <a:lvl1pPr algn="r" rtl="0" eaLnBrk="1" fontAlgn="base" hangingPunct="1">
        <a:spcBef>
          <a:spcPct val="0"/>
        </a:spcBef>
        <a:spcAft>
          <a:spcPct val="0"/>
        </a:spcAft>
        <a:defRPr sz="4000">
          <a:solidFill>
            <a:schemeClr val="bg1"/>
          </a:solidFill>
          <a:latin typeface="+mj-lt"/>
          <a:ea typeface="+mj-ea"/>
          <a:cs typeface="+mj-cs"/>
        </a:defRPr>
      </a:lvl1pPr>
      <a:lvl2pPr algn="r" rtl="0" eaLnBrk="1" fontAlgn="base" hangingPunct="1">
        <a:spcBef>
          <a:spcPct val="0"/>
        </a:spcBef>
        <a:spcAft>
          <a:spcPct val="0"/>
        </a:spcAft>
        <a:defRPr sz="4000">
          <a:solidFill>
            <a:schemeClr val="bg1"/>
          </a:solidFill>
          <a:latin typeface="Arial" charset="0"/>
        </a:defRPr>
      </a:lvl2pPr>
      <a:lvl3pPr algn="r" rtl="0" eaLnBrk="1" fontAlgn="base" hangingPunct="1">
        <a:spcBef>
          <a:spcPct val="0"/>
        </a:spcBef>
        <a:spcAft>
          <a:spcPct val="0"/>
        </a:spcAft>
        <a:defRPr sz="4000">
          <a:solidFill>
            <a:schemeClr val="bg1"/>
          </a:solidFill>
          <a:latin typeface="Arial" charset="0"/>
        </a:defRPr>
      </a:lvl3pPr>
      <a:lvl4pPr algn="r" rtl="0" eaLnBrk="1" fontAlgn="base" hangingPunct="1">
        <a:spcBef>
          <a:spcPct val="0"/>
        </a:spcBef>
        <a:spcAft>
          <a:spcPct val="0"/>
        </a:spcAft>
        <a:defRPr sz="4000">
          <a:solidFill>
            <a:schemeClr val="bg1"/>
          </a:solidFill>
          <a:latin typeface="Arial" charset="0"/>
        </a:defRPr>
      </a:lvl4pPr>
      <a:lvl5pPr algn="r" rtl="0" eaLnBrk="1" fontAlgn="base" hangingPunct="1">
        <a:spcBef>
          <a:spcPct val="0"/>
        </a:spcBef>
        <a:spcAft>
          <a:spcPct val="0"/>
        </a:spcAft>
        <a:defRPr sz="4000">
          <a:solidFill>
            <a:schemeClr val="bg1"/>
          </a:solidFill>
          <a:latin typeface="Arial" charset="0"/>
        </a:defRPr>
      </a:lvl5pPr>
      <a:lvl6pPr marL="457200" algn="r" rtl="0" eaLnBrk="1" fontAlgn="base" hangingPunct="1">
        <a:spcBef>
          <a:spcPct val="0"/>
        </a:spcBef>
        <a:spcAft>
          <a:spcPct val="0"/>
        </a:spcAft>
        <a:defRPr sz="4000">
          <a:solidFill>
            <a:schemeClr val="bg1"/>
          </a:solidFill>
          <a:latin typeface="Arial" charset="0"/>
        </a:defRPr>
      </a:lvl6pPr>
      <a:lvl7pPr marL="914400" algn="r" rtl="0" eaLnBrk="1" fontAlgn="base" hangingPunct="1">
        <a:spcBef>
          <a:spcPct val="0"/>
        </a:spcBef>
        <a:spcAft>
          <a:spcPct val="0"/>
        </a:spcAft>
        <a:defRPr sz="4000">
          <a:solidFill>
            <a:schemeClr val="bg1"/>
          </a:solidFill>
          <a:latin typeface="Arial" charset="0"/>
        </a:defRPr>
      </a:lvl7pPr>
      <a:lvl8pPr marL="1371600" algn="r" rtl="0" eaLnBrk="1" fontAlgn="base" hangingPunct="1">
        <a:spcBef>
          <a:spcPct val="0"/>
        </a:spcBef>
        <a:spcAft>
          <a:spcPct val="0"/>
        </a:spcAft>
        <a:defRPr sz="4000">
          <a:solidFill>
            <a:schemeClr val="bg1"/>
          </a:solidFill>
          <a:latin typeface="Arial" charset="0"/>
        </a:defRPr>
      </a:lvl8pPr>
      <a:lvl9pPr marL="1828800" algn="r" rtl="0" eaLnBrk="1" fontAlgn="base" hangingPunct="1">
        <a:spcBef>
          <a:spcPct val="0"/>
        </a:spcBef>
        <a:spcAft>
          <a:spcPct val="0"/>
        </a:spcAft>
        <a:defRPr sz="4000">
          <a:solidFill>
            <a:schemeClr val="bg1"/>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ru.wikipedia.org/wiki/%D0%A3%D0%A4" TargetMode="External"/><Relationship Id="rId2" Type="http://schemas.openxmlformats.org/officeDocument/2006/relationships/hyperlink" Target="http://ru.wikipedia.org/wiki/%D0%92%D0%B8%D0%B4%D0%B8%D0%BC%D1%8B%D0%B9_%D1%81%D0%B2%D0%B5%D1%82" TargetMode="External"/><Relationship Id="rId1" Type="http://schemas.openxmlformats.org/officeDocument/2006/relationships/slideLayout" Target="../slideLayouts/slideLayout2.xml"/><Relationship Id="rId4" Type="http://schemas.openxmlformats.org/officeDocument/2006/relationships/hyperlink" Target="http://ru.wikipedia.org/wiki/%D0%A0%D0%B5%D0%BD%D1%82%D0%B3%D0%B5%D0%BD%D0%BE%D0%B2%D1%81%D0%BA%D0%BE%D0%B5_%D0%B8%D0%B7%D0%BB%D1%83%D1%87%D0%B5%D0%BD%D0%B8%D0%B5"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pPr algn="ctr"/>
            <a:r>
              <a:rPr lang="ru-RU" dirty="0" smtClean="0"/>
              <a:t>История микроскопа</a:t>
            </a:r>
            <a:endParaRPr lang="ru-RU" dirty="0"/>
          </a:p>
        </p:txBody>
      </p:sp>
      <p:pic>
        <p:nvPicPr>
          <p:cNvPr id="1026" name="Picture 2" descr="C:\Program Files\Microsoft Office\MEDIA\CAGCAT10\j0286068.wmf"/>
          <p:cNvPicPr>
            <a:picLocks noChangeAspect="1" noChangeArrowheads="1"/>
          </p:cNvPicPr>
          <p:nvPr/>
        </p:nvPicPr>
        <p:blipFill>
          <a:blip r:embed="rId2"/>
          <a:srcRect/>
          <a:stretch>
            <a:fillRect/>
          </a:stretch>
        </p:blipFill>
        <p:spPr bwMode="auto">
          <a:xfrm>
            <a:off x="7358082" y="5143512"/>
            <a:ext cx="720794" cy="1080136"/>
          </a:xfrm>
          <a:prstGeom prst="rect">
            <a:avLst/>
          </a:prstGeom>
          <a:noFill/>
        </p:spPr>
      </p:pic>
      <p:pic>
        <p:nvPicPr>
          <p:cNvPr id="1028" name="Picture 4" descr="C:\Program Files\Microsoft Office\MEDIA\CAGCAT10\j0305257.wmf"/>
          <p:cNvPicPr>
            <a:picLocks noChangeAspect="1" noChangeArrowheads="1"/>
          </p:cNvPicPr>
          <p:nvPr/>
        </p:nvPicPr>
        <p:blipFill>
          <a:blip r:embed="rId3"/>
          <a:srcRect/>
          <a:stretch>
            <a:fillRect/>
          </a:stretch>
        </p:blipFill>
        <p:spPr bwMode="auto">
          <a:xfrm>
            <a:off x="500034" y="571480"/>
            <a:ext cx="1138428" cy="1828800"/>
          </a:xfrm>
          <a:prstGeom prst="rect">
            <a:avLst/>
          </a:prstGeom>
          <a:noFill/>
        </p:spPr>
      </p:pic>
      <p:sp>
        <p:nvSpPr>
          <p:cNvPr id="9" name="Прямоугольник 8"/>
          <p:cNvSpPr/>
          <p:nvPr/>
        </p:nvSpPr>
        <p:spPr>
          <a:xfrm>
            <a:off x="3571868" y="500042"/>
            <a:ext cx="4572000" cy="1200329"/>
          </a:xfrm>
          <a:prstGeom prst="rect">
            <a:avLst/>
          </a:prstGeom>
        </p:spPr>
        <p:txBody>
          <a:bodyPr>
            <a:spAutoFit/>
          </a:bodyPr>
          <a:lstStyle/>
          <a:p>
            <a:pPr algn="r"/>
            <a:r>
              <a:rPr lang="ru-RU" dirty="0" smtClean="0">
                <a:solidFill>
                  <a:srgbClr val="FFFF00"/>
                </a:solidFill>
                <a:latin typeface="Betina Script Rus" pitchFamily="34" charset="0"/>
              </a:rPr>
              <a:t>Нет микроскопа, который бы так увеличивал, как глаза человека, любующегося собой.</a:t>
            </a:r>
          </a:p>
          <a:p>
            <a:pPr algn="r"/>
            <a:r>
              <a:rPr lang="ru-RU" i="1" u="sng" dirty="0" smtClean="0">
                <a:solidFill>
                  <a:srgbClr val="FFFF00"/>
                </a:solidFill>
                <a:latin typeface="Betina Script Rus" pitchFamily="34" charset="0"/>
              </a:rPr>
              <a:t>Александр Поп</a:t>
            </a:r>
            <a:endParaRPr lang="ru-RU" i="1" dirty="0">
              <a:solidFill>
                <a:srgbClr val="FFFF00"/>
              </a:solidFill>
              <a:latin typeface="Betina Script Rus"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1428736"/>
            <a:ext cx="8229600" cy="4668839"/>
          </a:xfrm>
        </p:spPr>
        <p:style>
          <a:lnRef idx="0">
            <a:schemeClr val="accent4"/>
          </a:lnRef>
          <a:fillRef idx="3">
            <a:schemeClr val="accent4"/>
          </a:fillRef>
          <a:effectRef idx="3">
            <a:schemeClr val="accent4"/>
          </a:effectRef>
          <a:fontRef idx="minor">
            <a:schemeClr val="lt1"/>
          </a:fontRef>
        </p:style>
        <p:txBody>
          <a:bodyPr/>
          <a:lstStyle/>
          <a:p>
            <a:r>
              <a:rPr lang="ru-RU" sz="2000" dirty="0">
                <a:solidFill>
                  <a:schemeClr val="bg1"/>
                </a:solidFill>
                <a:latin typeface="+mn-lt"/>
                <a:ea typeface="+mn-ea"/>
                <a:cs typeface="+mn-cs"/>
              </a:rPr>
              <a:t>Первые микроскопы, изобретённые человечеством, были оптическими, и первого их изобретателя не так легко выделить и назвать. Самые ранние сведения о микроскопе относят к 1590 году и городу </a:t>
            </a:r>
            <a:r>
              <a:rPr lang="ru-RU" sz="2000" dirty="0" err="1">
                <a:solidFill>
                  <a:schemeClr val="bg1"/>
                </a:solidFill>
                <a:latin typeface="+mn-lt"/>
                <a:ea typeface="+mn-ea"/>
                <a:cs typeface="+mn-cs"/>
              </a:rPr>
              <a:t>Мидделбург</a:t>
            </a:r>
            <a:r>
              <a:rPr lang="ru-RU" sz="2000" dirty="0">
                <a:solidFill>
                  <a:schemeClr val="bg1"/>
                </a:solidFill>
                <a:latin typeface="+mn-lt"/>
                <a:ea typeface="+mn-ea"/>
                <a:cs typeface="+mn-cs"/>
              </a:rPr>
              <a:t>, что в Голландии, и связывают с именами Иоанна </a:t>
            </a:r>
            <a:r>
              <a:rPr lang="ru-RU" sz="2000" dirty="0" err="1" smtClean="0">
                <a:solidFill>
                  <a:schemeClr val="bg1"/>
                </a:solidFill>
                <a:latin typeface="+mn-lt"/>
                <a:ea typeface="+mn-ea"/>
                <a:cs typeface="+mn-cs"/>
              </a:rPr>
              <a:t>Липперсгея</a:t>
            </a:r>
            <a:r>
              <a:rPr lang="ru-RU" sz="2000" dirty="0" smtClean="0">
                <a:solidFill>
                  <a:schemeClr val="bg1"/>
                </a:solidFill>
                <a:latin typeface="+mn-lt"/>
                <a:ea typeface="+mn-ea"/>
                <a:cs typeface="+mn-cs"/>
              </a:rPr>
              <a:t> (</a:t>
            </a:r>
            <a:r>
              <a:rPr lang="ru-RU" sz="2000" dirty="0">
                <a:solidFill>
                  <a:schemeClr val="bg1"/>
                </a:solidFill>
                <a:latin typeface="+mn-lt"/>
                <a:ea typeface="+mn-ea"/>
                <a:cs typeface="+mn-cs"/>
              </a:rPr>
              <a:t>который также разработал первый простой оптический телескоп) и </a:t>
            </a:r>
            <a:r>
              <a:rPr lang="ru-RU" sz="2000" dirty="0" err="1">
                <a:solidFill>
                  <a:schemeClr val="bg1"/>
                </a:solidFill>
                <a:latin typeface="+mn-lt"/>
                <a:ea typeface="+mn-ea"/>
                <a:cs typeface="+mn-cs"/>
              </a:rPr>
              <a:t>Захария</a:t>
            </a:r>
            <a:r>
              <a:rPr lang="ru-RU" sz="2000" dirty="0">
                <a:solidFill>
                  <a:schemeClr val="bg1"/>
                </a:solidFill>
                <a:latin typeface="+mn-lt"/>
                <a:ea typeface="+mn-ea"/>
                <a:cs typeface="+mn-cs"/>
              </a:rPr>
              <a:t> </a:t>
            </a:r>
            <a:r>
              <a:rPr lang="ru-RU" sz="2000" dirty="0" err="1">
                <a:solidFill>
                  <a:schemeClr val="bg1"/>
                </a:solidFill>
                <a:latin typeface="+mn-lt"/>
                <a:ea typeface="+mn-ea"/>
                <a:cs typeface="+mn-cs"/>
              </a:rPr>
              <a:t>Янсена</a:t>
            </a:r>
            <a:r>
              <a:rPr lang="ru-RU" sz="2000" dirty="0">
                <a:solidFill>
                  <a:schemeClr val="bg1"/>
                </a:solidFill>
                <a:latin typeface="+mn-lt"/>
                <a:ea typeface="+mn-ea"/>
                <a:cs typeface="+mn-cs"/>
              </a:rPr>
              <a:t>, которые занимались изготовлением </a:t>
            </a:r>
            <a:r>
              <a:rPr lang="ru-RU" sz="2000" dirty="0" smtClean="0">
                <a:solidFill>
                  <a:schemeClr val="bg1"/>
                </a:solidFill>
                <a:latin typeface="+mn-lt"/>
                <a:ea typeface="+mn-ea"/>
                <a:cs typeface="+mn-cs"/>
              </a:rPr>
              <a:t>очков. </a:t>
            </a:r>
            <a:r>
              <a:rPr lang="ru-RU" sz="2000" dirty="0">
                <a:solidFill>
                  <a:schemeClr val="bg1"/>
                </a:solidFill>
                <a:latin typeface="+mn-lt"/>
                <a:ea typeface="+mn-ea"/>
                <a:cs typeface="+mn-cs"/>
              </a:rPr>
              <a:t>Чуть позже, в 1624-ом году Галилео Галилей представляет свой составной микроскоп, который он первоначально назвал «</a:t>
            </a:r>
            <a:r>
              <a:rPr lang="ru-RU" sz="2000" dirty="0" err="1">
                <a:solidFill>
                  <a:schemeClr val="bg1"/>
                </a:solidFill>
                <a:latin typeface="+mn-lt"/>
                <a:ea typeface="+mn-ea"/>
                <a:cs typeface="+mn-cs"/>
              </a:rPr>
              <a:t>оккиолино</a:t>
            </a:r>
            <a:r>
              <a:rPr lang="ru-RU" sz="2000" dirty="0" smtClean="0">
                <a:solidFill>
                  <a:schemeClr val="bg1"/>
                </a:solidFill>
                <a:latin typeface="+mn-lt"/>
                <a:ea typeface="+mn-ea"/>
                <a:cs typeface="+mn-cs"/>
              </a:rPr>
              <a:t>»</a:t>
            </a:r>
            <a:r>
              <a:rPr lang="ru-RU" sz="2000" dirty="0">
                <a:solidFill>
                  <a:schemeClr val="bg1"/>
                </a:solidFill>
                <a:latin typeface="+mn-lt"/>
                <a:ea typeface="+mn-ea"/>
                <a:cs typeface="+mn-cs"/>
              </a:rPr>
              <a:t> (</a:t>
            </a:r>
            <a:r>
              <a:rPr lang="ru-RU" sz="2000" dirty="0" err="1">
                <a:solidFill>
                  <a:schemeClr val="bg1"/>
                </a:solidFill>
                <a:latin typeface="+mn-lt"/>
                <a:ea typeface="+mn-ea"/>
                <a:cs typeface="+mn-cs"/>
              </a:rPr>
              <a:t>occhiolino</a:t>
            </a:r>
            <a:r>
              <a:rPr lang="ru-RU" sz="2000" dirty="0">
                <a:solidFill>
                  <a:schemeClr val="bg1"/>
                </a:solidFill>
                <a:latin typeface="+mn-lt"/>
                <a:ea typeface="+mn-ea"/>
                <a:cs typeface="+mn-cs"/>
              </a:rPr>
              <a:t> </a:t>
            </a:r>
            <a:r>
              <a:rPr lang="ru-RU" sz="2000" i="1" dirty="0" err="1">
                <a:solidFill>
                  <a:schemeClr val="bg1"/>
                </a:solidFill>
                <a:latin typeface="+mn-lt"/>
                <a:ea typeface="+mn-ea"/>
                <a:cs typeface="+mn-cs"/>
              </a:rPr>
              <a:t>итал</a:t>
            </a:r>
            <a:r>
              <a:rPr lang="ru-RU" sz="2000" i="1" dirty="0">
                <a:solidFill>
                  <a:schemeClr val="bg1"/>
                </a:solidFill>
                <a:latin typeface="+mn-lt"/>
                <a:ea typeface="+mn-ea"/>
                <a:cs typeface="+mn-cs"/>
              </a:rPr>
              <a:t>.</a:t>
            </a:r>
            <a:r>
              <a:rPr lang="ru-RU" sz="2000" dirty="0">
                <a:solidFill>
                  <a:schemeClr val="bg1"/>
                </a:solidFill>
                <a:latin typeface="+mn-lt"/>
                <a:ea typeface="+mn-ea"/>
                <a:cs typeface="+mn-cs"/>
              </a:rPr>
              <a:t> — маленький глаз). Годом спустя его друг по Академии Джованни </a:t>
            </a:r>
            <a:r>
              <a:rPr lang="ru-RU" sz="2000" dirty="0" smtClean="0">
                <a:solidFill>
                  <a:schemeClr val="bg1"/>
                </a:solidFill>
                <a:latin typeface="+mn-lt"/>
                <a:ea typeface="+mn-ea"/>
                <a:cs typeface="+mn-cs"/>
              </a:rPr>
              <a:t>Фабер</a:t>
            </a:r>
            <a:r>
              <a:rPr lang="ru-RU" sz="2000" dirty="0">
                <a:solidFill>
                  <a:schemeClr val="bg1"/>
                </a:solidFill>
                <a:latin typeface="+mn-lt"/>
                <a:ea typeface="+mn-ea"/>
                <a:cs typeface="+mn-cs"/>
              </a:rPr>
              <a:t> </a:t>
            </a:r>
            <a:r>
              <a:rPr lang="ru-RU" sz="2000" dirty="0" smtClean="0">
                <a:solidFill>
                  <a:schemeClr val="bg1"/>
                </a:solidFill>
                <a:latin typeface="+mn-lt"/>
                <a:ea typeface="+mn-ea"/>
                <a:cs typeface="+mn-cs"/>
              </a:rPr>
              <a:t>предложил для </a:t>
            </a:r>
            <a:r>
              <a:rPr lang="ru-RU" sz="2000" dirty="0">
                <a:solidFill>
                  <a:schemeClr val="bg1"/>
                </a:solidFill>
                <a:latin typeface="+mn-lt"/>
                <a:ea typeface="+mn-ea"/>
                <a:cs typeface="+mn-cs"/>
              </a:rPr>
              <a:t>нового изобретения термин </a:t>
            </a:r>
            <a:r>
              <a:rPr lang="ru-RU" sz="2000" b="1" dirty="0">
                <a:solidFill>
                  <a:schemeClr val="bg1"/>
                </a:solidFill>
                <a:latin typeface="+mn-lt"/>
                <a:ea typeface="+mn-ea"/>
                <a:cs typeface="+mn-cs"/>
              </a:rPr>
              <a:t>микроскоп</a:t>
            </a:r>
            <a:r>
              <a:rPr lang="ru-RU" sz="3600" dirty="0">
                <a:solidFill>
                  <a:schemeClr val="tx1"/>
                </a:solidFill>
                <a:latin typeface="+mn-lt"/>
                <a:ea typeface="+mn-ea"/>
                <a:cs typeface="+mn-cs"/>
              </a:rPr>
              <a:t>.</a:t>
            </a:r>
            <a:endParaRPr lang="ru-RU" sz="36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285728"/>
            <a:ext cx="2686040" cy="874695"/>
          </a:xfrm>
        </p:spPr>
        <p:style>
          <a:lnRef idx="1">
            <a:schemeClr val="accent2"/>
          </a:lnRef>
          <a:fillRef idx="3">
            <a:schemeClr val="accent2"/>
          </a:fillRef>
          <a:effectRef idx="2">
            <a:schemeClr val="accent2"/>
          </a:effectRef>
          <a:fontRef idx="minor">
            <a:schemeClr val="lt1"/>
          </a:fontRef>
        </p:style>
        <p:txBody>
          <a:bodyPr/>
          <a:lstStyle/>
          <a:p>
            <a:r>
              <a:rPr lang="ru-RU" sz="1400" dirty="0">
                <a:solidFill>
                  <a:schemeClr val="bg1"/>
                </a:solidFill>
                <a:latin typeface="+mj-lt"/>
                <a:ea typeface="+mj-ea"/>
                <a:cs typeface="+mj-cs"/>
              </a:rPr>
              <a:t>Рисунок микроскопа из английского словаря 1911 года.</a:t>
            </a:r>
            <a:endParaRPr lang="ru-RU" sz="1400" dirty="0"/>
          </a:p>
        </p:txBody>
      </p:sp>
      <p:sp>
        <p:nvSpPr>
          <p:cNvPr id="3" name="Содержимое 2"/>
          <p:cNvSpPr>
            <a:spLocks noGrp="1"/>
          </p:cNvSpPr>
          <p:nvPr>
            <p:ph idx="1"/>
          </p:nvPr>
        </p:nvSpPr>
        <p:spPr>
          <a:xfrm>
            <a:off x="4429124" y="1600201"/>
            <a:ext cx="4257676" cy="828668"/>
          </a:xfrm>
        </p:spPr>
        <p:style>
          <a:lnRef idx="0">
            <a:schemeClr val="accent6"/>
          </a:lnRef>
          <a:fillRef idx="3">
            <a:schemeClr val="accent6"/>
          </a:fillRef>
          <a:effectRef idx="3">
            <a:schemeClr val="accent6"/>
          </a:effectRef>
          <a:fontRef idx="minor">
            <a:schemeClr val="lt1"/>
          </a:fontRef>
        </p:style>
        <p:txBody>
          <a:bodyPr/>
          <a:lstStyle/>
          <a:p>
            <a:pPr>
              <a:buNone/>
            </a:pPr>
            <a:r>
              <a:rPr lang="ru-RU" dirty="0" smtClean="0"/>
              <a:t>Микроскопы 18 века</a:t>
            </a:r>
            <a:endParaRPr lang="ru-RU" dirty="0"/>
          </a:p>
        </p:txBody>
      </p:sp>
      <p:pic>
        <p:nvPicPr>
          <p:cNvPr id="2050" name="Picture 2" descr="http://upload.wikimedia.org/wikipedia/commons/thumb/9/95/Mikroskop.png/220px-Mikroskop.png"/>
          <p:cNvPicPr>
            <a:picLocks noChangeAspect="1" noChangeArrowheads="1"/>
          </p:cNvPicPr>
          <p:nvPr/>
        </p:nvPicPr>
        <p:blipFill>
          <a:blip r:embed="rId2"/>
          <a:srcRect/>
          <a:stretch>
            <a:fillRect/>
          </a:stretch>
        </p:blipFill>
        <p:spPr bwMode="auto">
          <a:xfrm>
            <a:off x="285720" y="1285860"/>
            <a:ext cx="3429024" cy="5221470"/>
          </a:xfrm>
          <a:prstGeom prst="rect">
            <a:avLst/>
          </a:prstGeom>
        </p:spPr>
        <p:style>
          <a:lnRef idx="3">
            <a:schemeClr val="lt1"/>
          </a:lnRef>
          <a:fillRef idx="1">
            <a:schemeClr val="accent3"/>
          </a:fillRef>
          <a:effectRef idx="1">
            <a:schemeClr val="accent3"/>
          </a:effectRef>
          <a:fontRef idx="minor">
            <a:schemeClr val="lt1"/>
          </a:fontRef>
        </p:style>
      </p:pic>
      <p:pic>
        <p:nvPicPr>
          <p:cNvPr id="2052" name="Picture 4" descr="Файл: Старый microscopes.jpg"/>
          <p:cNvPicPr>
            <a:picLocks noChangeAspect="1" noChangeArrowheads="1"/>
          </p:cNvPicPr>
          <p:nvPr/>
        </p:nvPicPr>
        <p:blipFill>
          <a:blip r:embed="rId3"/>
          <a:srcRect/>
          <a:stretch>
            <a:fillRect/>
          </a:stretch>
        </p:blipFill>
        <p:spPr bwMode="auto">
          <a:xfrm>
            <a:off x="4429124" y="2500306"/>
            <a:ext cx="4282202" cy="3500438"/>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solidFill>
                  <a:srgbClr val="002060"/>
                </a:solidFill>
                <a:latin typeface="+mn-lt"/>
                <a:ea typeface="+mn-ea"/>
                <a:cs typeface="+mn-cs"/>
              </a:rPr>
              <a:t>Разрешающая способность микроскопов</a:t>
            </a:r>
            <a:endParaRPr lang="ru-RU" dirty="0">
              <a:solidFill>
                <a:srgbClr val="002060"/>
              </a:solidFill>
            </a:endParaRPr>
          </a:p>
        </p:txBody>
      </p:sp>
      <p:sp>
        <p:nvSpPr>
          <p:cNvPr id="3" name="Содержимое 2"/>
          <p:cNvSpPr>
            <a:spLocks noGrp="1"/>
          </p:cNvSpPr>
          <p:nvPr>
            <p:ph idx="1"/>
          </p:nvPr>
        </p:nvSpPr>
        <p:spPr/>
        <p:txBody>
          <a:bodyPr/>
          <a:lstStyle/>
          <a:p>
            <a:r>
              <a:rPr lang="ru-RU" sz="1800" dirty="0" smtClean="0">
                <a:solidFill>
                  <a:schemeClr val="tx1"/>
                </a:solidFill>
                <a:latin typeface="+mn-lt"/>
                <a:ea typeface="+mn-ea"/>
                <a:cs typeface="+mn-cs"/>
              </a:rPr>
              <a:t>Разрешающая </a:t>
            </a:r>
            <a:r>
              <a:rPr lang="ru-RU" sz="1800" dirty="0">
                <a:solidFill>
                  <a:schemeClr val="tx1"/>
                </a:solidFill>
                <a:latin typeface="+mn-lt"/>
                <a:ea typeface="+mn-ea"/>
                <a:cs typeface="+mn-cs"/>
              </a:rPr>
              <a:t>способность микроскопа — это способность выдавать чёткое раздельное изображение двух близко расположенных точек объекта. Степень проникновения в микромир, возможности его изучения зависят от разрешающей способности прибора. Эта характеристика определяется прежде всего длиной волны используемого в микроскопии излучения (</a:t>
            </a:r>
            <a:r>
              <a:rPr lang="ru-RU" sz="1800" dirty="0">
                <a:solidFill>
                  <a:schemeClr val="tx1"/>
                </a:solidFill>
                <a:latin typeface="+mn-lt"/>
                <a:ea typeface="+mn-ea"/>
                <a:cs typeface="+mn-cs"/>
                <a:hlinkClick r:id="rId2" tooltip="Видимый свет"/>
              </a:rPr>
              <a:t>видимое</a:t>
            </a:r>
            <a:r>
              <a:rPr lang="ru-RU" sz="1800" dirty="0">
                <a:solidFill>
                  <a:schemeClr val="tx1"/>
                </a:solidFill>
                <a:latin typeface="+mn-lt"/>
                <a:ea typeface="+mn-ea"/>
                <a:cs typeface="+mn-cs"/>
              </a:rPr>
              <a:t>, </a:t>
            </a:r>
            <a:r>
              <a:rPr lang="ru-RU" sz="1800" dirty="0">
                <a:solidFill>
                  <a:schemeClr val="tx1"/>
                </a:solidFill>
                <a:latin typeface="+mn-lt"/>
                <a:ea typeface="+mn-ea"/>
                <a:cs typeface="+mn-cs"/>
                <a:hlinkClick r:id="rId3" tooltip="УФ"/>
              </a:rPr>
              <a:t>ультрафиолетовое</a:t>
            </a:r>
            <a:r>
              <a:rPr lang="ru-RU" sz="1800" dirty="0">
                <a:solidFill>
                  <a:schemeClr val="tx1"/>
                </a:solidFill>
                <a:latin typeface="+mn-lt"/>
                <a:ea typeface="+mn-ea"/>
                <a:cs typeface="+mn-cs"/>
              </a:rPr>
              <a:t>, </a:t>
            </a:r>
            <a:r>
              <a:rPr lang="ru-RU" sz="1800" dirty="0">
                <a:solidFill>
                  <a:schemeClr val="tx1"/>
                </a:solidFill>
                <a:latin typeface="+mn-lt"/>
                <a:ea typeface="+mn-ea"/>
                <a:cs typeface="+mn-cs"/>
                <a:hlinkClick r:id="rId4" tooltip="Рентгеновское излучение"/>
              </a:rPr>
              <a:t>рентгеновское излучение</a:t>
            </a:r>
            <a:r>
              <a:rPr lang="ru-RU" sz="1800" dirty="0">
                <a:solidFill>
                  <a:schemeClr val="tx1"/>
                </a:solidFill>
                <a:latin typeface="+mn-lt"/>
                <a:ea typeface="+mn-ea"/>
                <a:cs typeface="+mn-cs"/>
              </a:rPr>
              <a:t>). Фундаментальное ограничение заключается в невозможности получить при помощи электромагнитного излучения изображение объекта, меньшего по размерам, чем длина волны этого излучения.</a:t>
            </a:r>
          </a:p>
          <a:p>
            <a:r>
              <a:rPr lang="ru-RU" sz="1800" dirty="0">
                <a:solidFill>
                  <a:schemeClr val="tx1"/>
                </a:solidFill>
                <a:latin typeface="+mn-lt"/>
                <a:ea typeface="+mn-ea"/>
                <a:cs typeface="+mn-cs"/>
              </a:rPr>
              <a:t>«Проникнуть глубже» в микромир возможно при применении излучений с меньшими длинами волн.</a:t>
            </a:r>
          </a:p>
          <a:p>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a:r>
              <a:rPr lang="ru-RU" dirty="0" smtClean="0">
                <a:solidFill>
                  <a:srgbClr val="002060"/>
                </a:solidFill>
                <a:latin typeface="+mn-lt"/>
                <a:ea typeface="+mn-ea"/>
                <a:cs typeface="+mn-cs"/>
              </a:rPr>
              <a:t>Оптические микроскопы</a:t>
            </a:r>
            <a:endParaRPr lang="ru-RU" dirty="0">
              <a:solidFill>
                <a:srgbClr val="002060"/>
              </a:solidFill>
            </a:endParaRPr>
          </a:p>
        </p:txBody>
      </p:sp>
      <p:sp>
        <p:nvSpPr>
          <p:cNvPr id="3" name="Содержимое 2"/>
          <p:cNvSpPr>
            <a:spLocks noGrp="1"/>
          </p:cNvSpPr>
          <p:nvPr>
            <p:ph idx="1"/>
          </p:nvPr>
        </p:nvSpPr>
        <p:spPr>
          <a:xfrm>
            <a:off x="142844" y="1357298"/>
            <a:ext cx="5214974" cy="4786346"/>
          </a:xfrm>
        </p:spPr>
        <p:txBody>
          <a:bodyPr/>
          <a:lstStyle/>
          <a:p>
            <a:r>
              <a:rPr lang="ru-RU" sz="1400" dirty="0" smtClean="0">
                <a:solidFill>
                  <a:schemeClr val="tx1"/>
                </a:solidFill>
                <a:latin typeface="+mn-lt"/>
                <a:ea typeface="+mn-ea"/>
                <a:cs typeface="+mn-cs"/>
              </a:rPr>
              <a:t>Человеческий</a:t>
            </a:r>
            <a:r>
              <a:rPr lang="ru-RU" sz="1400" dirty="0">
                <a:solidFill>
                  <a:schemeClr val="tx1"/>
                </a:solidFill>
                <a:latin typeface="+mn-lt"/>
                <a:ea typeface="+mn-ea"/>
                <a:cs typeface="+mn-cs"/>
              </a:rPr>
              <a:t> глаз представляет собой естественную оптическую систему, характеризующуюся определённым разрешением, т. е. наименьшим расстоянием между элементами наблюдаемого объекта (воспринимаемыми как точки или линии), при котором они ещё могут быть отличны один от другого. Для нормального глаза при удалении от объекта на т. н. расстояние наилучшего видения (D = 250 мм), среднестатистическое нормальное разрешение составляет 0,176 мм. Размеры микроорганизмов, большинства растительных и животных клеток, мелких кристаллов, деталей микроструктуры металлов и сплавов и т. п. значительно меньше этой величины.</a:t>
            </a:r>
          </a:p>
          <a:p>
            <a:r>
              <a:rPr lang="ru-RU" sz="1400" dirty="0">
                <a:solidFill>
                  <a:schemeClr val="tx1"/>
                </a:solidFill>
                <a:latin typeface="+mn-lt"/>
                <a:ea typeface="+mn-ea"/>
                <a:cs typeface="+mn-cs"/>
              </a:rPr>
              <a:t>До середины XX века работали только с видимым оптическим излучением, в диапазоне 400—700 нм, а также с ближним ультрафиолетом (люминесцентный микроскоп). </a:t>
            </a:r>
            <a:r>
              <a:rPr lang="ru-RU" sz="1400" dirty="0" smtClean="0">
                <a:solidFill>
                  <a:schemeClr val="tx1"/>
                </a:solidFill>
                <a:latin typeface="+mn-lt"/>
                <a:ea typeface="+mn-ea"/>
                <a:cs typeface="+mn-cs"/>
              </a:rPr>
              <a:t>Оптический </a:t>
            </a:r>
            <a:r>
              <a:rPr lang="ru-RU" sz="1400" dirty="0">
                <a:solidFill>
                  <a:schemeClr val="tx1"/>
                </a:solidFill>
                <a:latin typeface="+mn-lt"/>
                <a:ea typeface="+mn-ea"/>
                <a:cs typeface="+mn-cs"/>
              </a:rPr>
              <a:t>микроскоп способен различать структуры с расстоянием между точками до ~0,20 мкм, поэтому максимальное увеличение, которого можно было добиться, составляло ~2000 крат.</a:t>
            </a:r>
          </a:p>
          <a:p>
            <a:endParaRPr lang="ru-RU" dirty="0"/>
          </a:p>
        </p:txBody>
      </p:sp>
      <p:pic>
        <p:nvPicPr>
          <p:cNvPr id="17410" name="Picture 2" descr="Файл: LaborMik2.jpg"/>
          <p:cNvPicPr>
            <a:picLocks noChangeAspect="1" noChangeArrowheads="1"/>
          </p:cNvPicPr>
          <p:nvPr/>
        </p:nvPicPr>
        <p:blipFill>
          <a:blip r:embed="rId2"/>
          <a:srcRect/>
          <a:stretch>
            <a:fillRect/>
          </a:stretch>
        </p:blipFill>
        <p:spPr bwMode="auto">
          <a:xfrm>
            <a:off x="5429256" y="1643050"/>
            <a:ext cx="3421014" cy="4214802"/>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l"/>
            <a:r>
              <a:rPr lang="ru-RU" dirty="0" smtClean="0">
                <a:solidFill>
                  <a:srgbClr val="FFFF00"/>
                </a:solidFill>
                <a:latin typeface="+mn-lt"/>
                <a:ea typeface="+mn-ea"/>
                <a:cs typeface="+mn-cs"/>
              </a:rPr>
              <a:t>Электронные микроскопы</a:t>
            </a:r>
            <a:endParaRPr lang="ru-RU" dirty="0">
              <a:solidFill>
                <a:srgbClr val="FFFF00"/>
              </a:solidFill>
            </a:endParaRPr>
          </a:p>
        </p:txBody>
      </p:sp>
      <p:sp>
        <p:nvSpPr>
          <p:cNvPr id="3" name="Содержимое 2"/>
          <p:cNvSpPr>
            <a:spLocks noGrp="1"/>
          </p:cNvSpPr>
          <p:nvPr>
            <p:ph idx="1"/>
          </p:nvPr>
        </p:nvSpPr>
        <p:spPr>
          <a:xfrm>
            <a:off x="457200" y="1600200"/>
            <a:ext cx="4614866" cy="4472006"/>
          </a:xfrm>
        </p:spPr>
        <p:txBody>
          <a:bodyPr/>
          <a:lstStyle/>
          <a:p>
            <a:r>
              <a:rPr lang="ru-RU" sz="1800" dirty="0" smtClean="0">
                <a:solidFill>
                  <a:schemeClr val="tx1"/>
                </a:solidFill>
                <a:latin typeface="+mn-lt"/>
                <a:ea typeface="+mn-ea"/>
                <a:cs typeface="+mn-cs"/>
              </a:rPr>
              <a:t>Пучок</a:t>
            </a:r>
            <a:r>
              <a:rPr lang="ru-RU" sz="1800" dirty="0">
                <a:solidFill>
                  <a:schemeClr val="tx1"/>
                </a:solidFill>
                <a:latin typeface="+mn-lt"/>
                <a:ea typeface="+mn-ea"/>
                <a:cs typeface="+mn-cs"/>
              </a:rPr>
              <a:t> электронов, которые обладают свойствами не только частицы, но и волны, может быть использован в микроскопии.</a:t>
            </a:r>
          </a:p>
          <a:p>
            <a:r>
              <a:rPr lang="ru-RU" sz="1800" dirty="0">
                <a:solidFill>
                  <a:schemeClr val="tx1"/>
                </a:solidFill>
                <a:latin typeface="+mn-lt"/>
                <a:ea typeface="+mn-ea"/>
                <a:cs typeface="+mn-cs"/>
              </a:rPr>
              <a:t>Длина волны электрона зависит от его энергии, а энергия электрона равна E = </a:t>
            </a:r>
            <a:r>
              <a:rPr lang="ru-RU" sz="1800" dirty="0" err="1">
                <a:solidFill>
                  <a:schemeClr val="tx1"/>
                </a:solidFill>
                <a:latin typeface="+mn-lt"/>
                <a:ea typeface="+mn-ea"/>
                <a:cs typeface="+mn-cs"/>
              </a:rPr>
              <a:t>Ve</a:t>
            </a:r>
            <a:r>
              <a:rPr lang="ru-RU" sz="1800" dirty="0">
                <a:solidFill>
                  <a:schemeClr val="tx1"/>
                </a:solidFill>
                <a:latin typeface="+mn-lt"/>
                <a:ea typeface="+mn-ea"/>
                <a:cs typeface="+mn-cs"/>
              </a:rPr>
              <a:t>, где V — разность потенциалов, проходимая электроном, </a:t>
            </a:r>
            <a:r>
              <a:rPr lang="ru-RU" sz="1800" dirty="0" err="1">
                <a:solidFill>
                  <a:schemeClr val="tx1"/>
                </a:solidFill>
                <a:latin typeface="+mn-lt"/>
                <a:ea typeface="+mn-ea"/>
                <a:cs typeface="+mn-cs"/>
              </a:rPr>
              <a:t>e</a:t>
            </a:r>
            <a:r>
              <a:rPr lang="ru-RU" sz="1800" dirty="0">
                <a:solidFill>
                  <a:schemeClr val="tx1"/>
                </a:solidFill>
                <a:latin typeface="+mn-lt"/>
                <a:ea typeface="+mn-ea"/>
                <a:cs typeface="+mn-cs"/>
              </a:rPr>
              <a:t> — заряд электрона. Длины волн электронов при прохождении разности потенциалов 200 000 В составляет порядка 0,1 нм. Электроны легко фокусировать электромагнитными линзами, так как электрон — заряженная частица. Электронное изображение может быть легко переведено в видимое.</a:t>
            </a:r>
          </a:p>
          <a:p>
            <a:endParaRPr lang="ru-RU" dirty="0"/>
          </a:p>
        </p:txBody>
      </p:sp>
      <p:pic>
        <p:nvPicPr>
          <p:cNvPr id="19458" name="Picture 2" descr="File:Elektronenmikroskop.jpg"/>
          <p:cNvPicPr>
            <a:picLocks noChangeAspect="1" noChangeArrowheads="1"/>
          </p:cNvPicPr>
          <p:nvPr/>
        </p:nvPicPr>
        <p:blipFill>
          <a:blip r:embed="rId2"/>
          <a:srcRect/>
          <a:stretch>
            <a:fillRect/>
          </a:stretch>
        </p:blipFill>
        <p:spPr bwMode="auto">
          <a:xfrm>
            <a:off x="7286644" y="142852"/>
            <a:ext cx="1571636" cy="6572296"/>
          </a:xfrm>
          <a:prstGeom prst="rect">
            <a:avLst/>
          </a:prstGeom>
          <a:noFill/>
        </p:spPr>
      </p:pic>
      <p:sp>
        <p:nvSpPr>
          <p:cNvPr id="5" name="Прямоугольник 4"/>
          <p:cNvSpPr/>
          <p:nvPr/>
        </p:nvSpPr>
        <p:spPr>
          <a:xfrm>
            <a:off x="6000760" y="1214422"/>
            <a:ext cx="1285884" cy="1754326"/>
          </a:xfrm>
          <a:prstGeom prst="rect">
            <a:avLst/>
          </a:prstGeom>
        </p:spPr>
        <p:txBody>
          <a:bodyPr wrap="square">
            <a:spAutoFit/>
          </a:bodyPr>
          <a:lstStyle/>
          <a:p>
            <a:r>
              <a:rPr lang="ru-RU" dirty="0" smtClean="0"/>
              <a:t>Электронный микроскоп. Модель 1960-х годов</a:t>
            </a:r>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sz="3600" dirty="0" smtClean="0">
                <a:solidFill>
                  <a:srgbClr val="FFFF00"/>
                </a:solidFill>
                <a:latin typeface="+mn-lt"/>
                <a:ea typeface="+mn-ea"/>
                <a:cs typeface="+mn-cs"/>
              </a:rPr>
              <a:t>Сканирующие зондовые микроскопы</a:t>
            </a:r>
            <a:endParaRPr lang="ru-RU" sz="3600" dirty="0">
              <a:solidFill>
                <a:srgbClr val="FFFF00"/>
              </a:solidFill>
            </a:endParaRPr>
          </a:p>
        </p:txBody>
      </p:sp>
      <p:sp>
        <p:nvSpPr>
          <p:cNvPr id="3" name="Содержимое 2"/>
          <p:cNvSpPr>
            <a:spLocks noGrp="1"/>
          </p:cNvSpPr>
          <p:nvPr>
            <p:ph idx="1"/>
          </p:nvPr>
        </p:nvSpPr>
        <p:spPr>
          <a:xfrm>
            <a:off x="142844" y="1600200"/>
            <a:ext cx="5429288" cy="4525963"/>
          </a:xfrm>
        </p:spPr>
        <p:txBody>
          <a:bodyPr/>
          <a:lstStyle/>
          <a:p>
            <a:r>
              <a:rPr lang="ru-RU" sz="2000" dirty="0" smtClean="0">
                <a:solidFill>
                  <a:schemeClr val="tx1"/>
                </a:solidFill>
                <a:latin typeface="+mn-lt"/>
                <a:ea typeface="+mn-ea"/>
                <a:cs typeface="+mn-cs"/>
              </a:rPr>
              <a:t>Класс </a:t>
            </a:r>
            <a:r>
              <a:rPr lang="ru-RU" sz="2000" dirty="0">
                <a:solidFill>
                  <a:schemeClr val="tx1"/>
                </a:solidFill>
                <a:latin typeface="+mn-lt"/>
                <a:ea typeface="+mn-ea"/>
                <a:cs typeface="+mn-cs"/>
              </a:rPr>
              <a:t>микроскопов основанных на сканировании поверхности зондом.</a:t>
            </a:r>
          </a:p>
          <a:p>
            <a:r>
              <a:rPr lang="ru-RU" sz="2000" dirty="0">
                <a:solidFill>
                  <a:schemeClr val="tx1"/>
                </a:solidFill>
                <a:latin typeface="+mn-lt"/>
                <a:ea typeface="+mn-ea"/>
                <a:cs typeface="+mn-cs"/>
              </a:rPr>
              <a:t>Сканирующие зондовые микроскопы (СЗМ) — относительно новый класс микроскопов. На СЗМ изображение получают путем регистрации взаимодействий между зондом и поверхностью. На данном этапе развития возможно регистрировать взаимодействие зонда с отдельными атомами и молекулами, благодаря чему СЗМ по разрешающей способности сопоставимы с электронными микроскопами, а по некоторым параметрам превосходят их.</a:t>
            </a:r>
          </a:p>
          <a:p>
            <a:endParaRPr lang="ru-RU" dirty="0"/>
          </a:p>
        </p:txBody>
      </p:sp>
      <p:pic>
        <p:nvPicPr>
          <p:cNvPr id="21506" name="Picture 2" descr="Сканирующий зондовый микроскоп"/>
          <p:cNvPicPr>
            <a:picLocks noChangeAspect="1" noChangeArrowheads="1"/>
          </p:cNvPicPr>
          <p:nvPr/>
        </p:nvPicPr>
        <p:blipFill>
          <a:blip r:embed="rId2"/>
          <a:srcRect/>
          <a:stretch>
            <a:fillRect/>
          </a:stretch>
        </p:blipFill>
        <p:spPr bwMode="auto">
          <a:xfrm>
            <a:off x="5715008" y="2000240"/>
            <a:ext cx="2839648" cy="3786199"/>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a:solidFill>
                  <a:srgbClr val="FFFF00"/>
                </a:solidFill>
                <a:latin typeface="+mj-lt"/>
                <a:ea typeface="+mj-ea"/>
                <a:cs typeface="+mj-cs"/>
              </a:rPr>
              <a:t>Рентгеновский микроскоп</a:t>
            </a:r>
            <a:endParaRPr lang="ru-RU" dirty="0">
              <a:solidFill>
                <a:srgbClr val="FFFF00"/>
              </a:solidFill>
            </a:endParaRPr>
          </a:p>
        </p:txBody>
      </p:sp>
      <p:sp>
        <p:nvSpPr>
          <p:cNvPr id="3" name="Содержимое 2"/>
          <p:cNvSpPr>
            <a:spLocks noGrp="1"/>
          </p:cNvSpPr>
          <p:nvPr>
            <p:ph idx="1"/>
          </p:nvPr>
        </p:nvSpPr>
        <p:spPr>
          <a:xfrm>
            <a:off x="142844" y="1214422"/>
            <a:ext cx="5429288" cy="5000660"/>
          </a:xfrm>
        </p:spPr>
        <p:txBody>
          <a:bodyPr/>
          <a:lstStyle/>
          <a:p>
            <a:r>
              <a:rPr lang="ru-RU" sz="1800" b="1" dirty="0" smtClean="0">
                <a:solidFill>
                  <a:schemeClr val="tx1"/>
                </a:solidFill>
                <a:latin typeface="+mn-lt"/>
                <a:ea typeface="+mn-ea"/>
                <a:cs typeface="+mn-cs"/>
              </a:rPr>
              <a:t>Рентгеновский микроскоп</a:t>
            </a:r>
            <a:r>
              <a:rPr lang="ru-RU" sz="1800" dirty="0">
                <a:solidFill>
                  <a:schemeClr val="tx1"/>
                </a:solidFill>
                <a:latin typeface="+mn-lt"/>
                <a:ea typeface="+mn-ea"/>
                <a:cs typeface="+mn-cs"/>
              </a:rPr>
              <a:t> — устройство для исследования очень малых объектов, размеры которых сопоставимы с длиной рентгеновской волны. Основан на использовании электромагнитного излучения с длиной волны от 0,01 до 1 нанометра.</a:t>
            </a:r>
          </a:p>
          <a:p>
            <a:r>
              <a:rPr lang="ru-RU" sz="1800" dirty="0">
                <a:solidFill>
                  <a:schemeClr val="tx1"/>
                </a:solidFill>
                <a:latin typeface="+mn-lt"/>
                <a:ea typeface="+mn-ea"/>
                <a:cs typeface="+mn-cs"/>
              </a:rPr>
              <a:t>Рентгеновские микроскопы по разрешающей способности находятся между электронными и оптическими микроскопами. Теоретическая разрешающая способность рентгеновского микроскопа достигает 2-20 нанометров, что на порядок больше разрешающей способности оптического микроскопа (до 150 нанометров). В настоящее время существуют рентгеновские микроскопы с разрешающей способностью около 5 </a:t>
            </a:r>
            <a:r>
              <a:rPr lang="ru-RU" sz="1800" dirty="0" smtClean="0">
                <a:solidFill>
                  <a:schemeClr val="tx1"/>
                </a:solidFill>
                <a:latin typeface="+mn-lt"/>
                <a:ea typeface="+mn-ea"/>
                <a:cs typeface="+mn-cs"/>
              </a:rPr>
              <a:t>нанометров.</a:t>
            </a:r>
            <a:endParaRPr lang="ru-RU" sz="1800" dirty="0">
              <a:solidFill>
                <a:schemeClr val="tx1"/>
              </a:solidFill>
              <a:latin typeface="+mn-lt"/>
              <a:ea typeface="+mn-ea"/>
              <a:cs typeface="+mn-cs"/>
            </a:endParaRPr>
          </a:p>
          <a:p>
            <a:endParaRPr lang="ru-RU" sz="2800" dirty="0"/>
          </a:p>
        </p:txBody>
      </p:sp>
      <p:pic>
        <p:nvPicPr>
          <p:cNvPr id="20482" name="Picture 2" descr="Rentgenovskiy Microscop"/>
          <p:cNvPicPr>
            <a:picLocks noChangeAspect="1" noChangeArrowheads="1"/>
          </p:cNvPicPr>
          <p:nvPr/>
        </p:nvPicPr>
        <p:blipFill>
          <a:blip r:embed="rId2"/>
          <a:srcRect/>
          <a:stretch>
            <a:fillRect/>
          </a:stretch>
        </p:blipFill>
        <p:spPr bwMode="auto">
          <a:xfrm>
            <a:off x="5643570" y="1357298"/>
            <a:ext cx="3231702" cy="4614872"/>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sz="2800" b="1" dirty="0" smtClean="0">
                <a:solidFill>
                  <a:srgbClr val="FFFF00"/>
                </a:solidFill>
                <a:latin typeface="+mn-lt"/>
                <a:ea typeface="+mn-ea"/>
                <a:cs typeface="+mn-cs"/>
              </a:rPr>
              <a:t>Дифференциальный интерференционно-контрастный микроскоп</a:t>
            </a:r>
            <a:endParaRPr lang="ru-RU" sz="2800" dirty="0">
              <a:solidFill>
                <a:srgbClr val="FFFF00"/>
              </a:solidFill>
            </a:endParaRPr>
          </a:p>
        </p:txBody>
      </p:sp>
      <p:sp>
        <p:nvSpPr>
          <p:cNvPr id="3" name="Содержимое 2"/>
          <p:cNvSpPr>
            <a:spLocks noGrp="1"/>
          </p:cNvSpPr>
          <p:nvPr>
            <p:ph idx="1"/>
          </p:nvPr>
        </p:nvSpPr>
        <p:spPr>
          <a:xfrm>
            <a:off x="0" y="1214422"/>
            <a:ext cx="8929718" cy="5143536"/>
          </a:xfrm>
        </p:spPr>
        <p:txBody>
          <a:bodyPr/>
          <a:lstStyle/>
          <a:p>
            <a:r>
              <a:rPr lang="ru-RU" sz="1600" dirty="0" smtClean="0">
                <a:solidFill>
                  <a:schemeClr val="tx1"/>
                </a:solidFill>
                <a:latin typeface="+mn-lt"/>
                <a:ea typeface="+mn-ea"/>
                <a:cs typeface="+mn-cs"/>
              </a:rPr>
              <a:t>Интерференционно-контрастная </a:t>
            </a:r>
            <a:r>
              <a:rPr lang="ru-RU" sz="1600" dirty="0">
                <a:solidFill>
                  <a:schemeClr val="tx1"/>
                </a:solidFill>
                <a:latin typeface="+mn-lt"/>
                <a:ea typeface="+mn-ea"/>
                <a:cs typeface="+mn-cs"/>
              </a:rPr>
              <a:t>микроскопия или микроскопия </a:t>
            </a:r>
            <a:r>
              <a:rPr lang="ru-RU" sz="1600" dirty="0" err="1">
                <a:solidFill>
                  <a:schemeClr val="tx1"/>
                </a:solidFill>
                <a:latin typeface="+mn-lt"/>
                <a:ea typeface="+mn-ea"/>
                <a:cs typeface="+mn-cs"/>
              </a:rPr>
              <a:t>Номарского</a:t>
            </a:r>
            <a:r>
              <a:rPr lang="ru-RU" sz="1600" dirty="0">
                <a:solidFill>
                  <a:schemeClr val="tx1"/>
                </a:solidFill>
                <a:latin typeface="+mn-lt"/>
                <a:ea typeface="+mn-ea"/>
                <a:cs typeface="+mn-cs"/>
              </a:rPr>
              <a:t> </a:t>
            </a:r>
            <a:r>
              <a:rPr lang="ru-RU" sz="1600" dirty="0" smtClean="0">
                <a:solidFill>
                  <a:schemeClr val="tx1"/>
                </a:solidFill>
                <a:latin typeface="+mn-lt"/>
                <a:ea typeface="+mn-ea"/>
                <a:cs typeface="+mn-cs"/>
              </a:rPr>
              <a:t>— </a:t>
            </a:r>
            <a:r>
              <a:rPr lang="ru-RU" sz="1600" dirty="0">
                <a:solidFill>
                  <a:schemeClr val="tx1"/>
                </a:solidFill>
                <a:latin typeface="+mn-lt"/>
                <a:ea typeface="+mn-ea"/>
                <a:cs typeface="+mn-cs"/>
              </a:rPr>
              <a:t>световая оптическая микроскопия, используемая для создания контраста в неокрашенных прозрачных образцах. ДИК микроскоп позволяет определить оптическую плотность исследуемого объекта на основе принципа интерференции и таким образом увидеть недоступные глазу детали. Относительно сложная оптическая система позволяет создать чёрно-белую картину образца на сером фоне. Это изображение подобно тому, которое можно получить с помощью фазово-контрастного микроскопа, но в нём отсутствует дифракционное гало.</a:t>
            </a:r>
          </a:p>
          <a:p>
            <a:r>
              <a:rPr lang="ru-RU" sz="1600" dirty="0">
                <a:solidFill>
                  <a:schemeClr val="tx1"/>
                </a:solidFill>
                <a:latin typeface="+mn-lt"/>
                <a:ea typeface="+mn-ea"/>
                <a:cs typeface="+mn-cs"/>
              </a:rPr>
              <a:t>В ДИК микроскопе поляризованный луч из источника света разделяется на два луча, которые проходят через образец разными оптическими путями. Длина этих оптических путей (т. е. произведение показателя преломления и геометрической длины пути) различна. Впоследствии эти лучи интерферируют при слиянии. Это позволяет создать объемное рельефное изображение, соответствующее изменению оптической плотности образца, акцентируя линии и границы. Эта картина не является точной топографической картиной.</a:t>
            </a:r>
          </a:p>
          <a:p>
            <a:endParaRPr lang="ru-RU" dirty="0"/>
          </a:p>
        </p:txBody>
      </p:sp>
    </p:spTree>
  </p:cSld>
  <p:clrMapOvr>
    <a:masterClrMapping/>
  </p:clrMapOvr>
</p:sld>
</file>

<file path=ppt/theme/theme1.xml><?xml version="1.0" encoding="utf-8"?>
<a:theme xmlns:a="http://schemas.openxmlformats.org/drawingml/2006/main" name="pl-Shablon2">
  <a:themeElements>
    <a:clrScheme name="pl-Shablon2 13">
      <a:dk1>
        <a:srgbClr val="205FF6"/>
      </a:dk1>
      <a:lt1>
        <a:srgbClr val="FFFFFF"/>
      </a:lt1>
      <a:dk2>
        <a:srgbClr val="000000"/>
      </a:dk2>
      <a:lt2>
        <a:srgbClr val="808080"/>
      </a:lt2>
      <a:accent1>
        <a:srgbClr val="BBE0E3"/>
      </a:accent1>
      <a:accent2>
        <a:srgbClr val="333399"/>
      </a:accent2>
      <a:accent3>
        <a:srgbClr val="FFFFFF"/>
      </a:accent3>
      <a:accent4>
        <a:srgbClr val="1A50D2"/>
      </a:accent4>
      <a:accent5>
        <a:srgbClr val="DAEDEF"/>
      </a:accent5>
      <a:accent6>
        <a:srgbClr val="2D2D8A"/>
      </a:accent6>
      <a:hlink>
        <a:srgbClr val="009999"/>
      </a:hlink>
      <a:folHlink>
        <a:srgbClr val="99CC00"/>
      </a:folHlink>
    </a:clrScheme>
    <a:fontScheme name="pl-Shablon2">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l-Shablon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l-Shablon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l-Shablon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l-Shablon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l-Shablon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l-Shablon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l-Shablon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l-Shablon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l-Shablon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l-Shablon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l-Shablon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l-Shablon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pl-Shablon2 13">
        <a:dk1>
          <a:srgbClr val="205FF6"/>
        </a:dk1>
        <a:lt1>
          <a:srgbClr val="FFFFFF"/>
        </a:lt1>
        <a:dk2>
          <a:srgbClr val="000000"/>
        </a:dk2>
        <a:lt2>
          <a:srgbClr val="808080"/>
        </a:lt2>
        <a:accent1>
          <a:srgbClr val="BBE0E3"/>
        </a:accent1>
        <a:accent2>
          <a:srgbClr val="333399"/>
        </a:accent2>
        <a:accent3>
          <a:srgbClr val="FFFFFF"/>
        </a:accent3>
        <a:accent4>
          <a:srgbClr val="1A50D2"/>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pl-Shablon2</Template>
  <TotalTime>44</TotalTime>
  <Words>103</Words>
  <PresentationFormat>Экран (4:3)</PresentationFormat>
  <Paragraphs>25</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pl-Shablon2</vt:lpstr>
      <vt:lpstr>История микроскопа</vt:lpstr>
      <vt:lpstr>Слайд 2</vt:lpstr>
      <vt:lpstr>Рисунок микроскопа из английского словаря 1911 года.</vt:lpstr>
      <vt:lpstr>Разрешающая способность микроскопов</vt:lpstr>
      <vt:lpstr>Оптические микроскопы</vt:lpstr>
      <vt:lpstr>Электронные микроскопы</vt:lpstr>
      <vt:lpstr>Сканирующие зондовые микроскопы</vt:lpstr>
      <vt:lpstr>Рентгеновский микроскоп</vt:lpstr>
      <vt:lpstr>Дифференциальный интерференционно-контрастный микроскоп</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Изобретение микроскопа</dc:title>
  <cp:lastModifiedBy>User</cp:lastModifiedBy>
  <cp:revision>6</cp:revision>
  <dcterms:modified xsi:type="dcterms:W3CDTF">2013-04-11T17:03:11Z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420979</vt:lpwstr>
  </property>
  <property fmtid="{D5CDD505-2E9C-101B-9397-08002B2CF9AE}" name="NXPowerLiteSettings" pid="3">
    <vt:lpwstr>F7000400038000</vt:lpwstr>
  </property>
  <property fmtid="{D5CDD505-2E9C-101B-9397-08002B2CF9AE}" name="NXPowerLiteVersion" pid="4">
    <vt:lpwstr>D5.0.3</vt:lpwstr>
  </property>
</Properties>
</file>