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77" r:id="rId5"/>
    <p:sldId id="259" r:id="rId6"/>
    <p:sldId id="260" r:id="rId7"/>
    <p:sldId id="261" r:id="rId8"/>
    <p:sldId id="262" r:id="rId9"/>
    <p:sldId id="263" r:id="rId10"/>
    <p:sldId id="264" r:id="rId11"/>
    <p:sldId id="266" r:id="rId12"/>
    <p:sldId id="265" r:id="rId13"/>
    <p:sldId id="267" r:id="rId14"/>
    <p:sldId id="268" r:id="rId15"/>
    <p:sldId id="269" r:id="rId16"/>
    <p:sldId id="270" r:id="rId17"/>
    <p:sldId id="271" r:id="rId18"/>
    <p:sldId id="272" r:id="rId19"/>
    <p:sldId id="273" r:id="rId20"/>
    <p:sldId id="274" r:id="rId21"/>
    <p:sldId id="276" r:id="rId22"/>
    <p:sldId id="275" r:id="rId23"/>
    <p:sldId id="278" r:id="rId24"/>
    <p:sldId id="279" r:id="rId25"/>
    <p:sldId id="280" r:id="rId26"/>
    <p:sldId id="281" r:id="rId27"/>
    <p:sldId id="282" r:id="rId28"/>
    <p:sldId id="283"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A224"/>
    <a:srgbClr val="D1C92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5" d="100"/>
          <a:sy n="95" d="100"/>
        </p:scale>
        <p:origin x="-44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dirty="0"/>
          </a:p>
        </p:txBody>
      </p:sp>
      <p:sp>
        <p:nvSpPr>
          <p:cNvPr id="15" name="Дата 14"/>
          <p:cNvSpPr>
            <a:spLocks noGrp="1"/>
          </p:cNvSpPr>
          <p:nvPr>
            <p:ph type="dt" sz="half" idx="10"/>
          </p:nvPr>
        </p:nvSpPr>
        <p:spPr/>
        <p:txBody>
          <a:bodyPr/>
          <a:lstStyle/>
          <a:p>
            <a:fld id="{5E0439D9-DABC-41B8-8C9F-5CD6CEE577DE}" type="datetimeFigureOut">
              <a:rPr lang="ru-RU" smtClean="0"/>
              <a:pPr/>
              <a:t>22.12.2008</a:t>
            </a:fld>
            <a:endParaRPr lang="ru-RU" dirty="0"/>
          </a:p>
        </p:txBody>
      </p:sp>
      <p:sp>
        <p:nvSpPr>
          <p:cNvPr id="16" name="Номер слайда 15"/>
          <p:cNvSpPr>
            <a:spLocks noGrp="1"/>
          </p:cNvSpPr>
          <p:nvPr>
            <p:ph type="sldNum" sz="quarter" idx="11"/>
          </p:nvPr>
        </p:nvSpPr>
        <p:spPr/>
        <p:txBody>
          <a:bodyPr/>
          <a:lstStyle/>
          <a:p>
            <a:fld id="{65C9EB5E-79D5-4BD3-872C-243DEAD5F3C3}" type="slidenum">
              <a:rPr lang="ru-RU" smtClean="0"/>
              <a:pPr/>
              <a:t>‹#›</a:t>
            </a:fld>
            <a:endParaRPr lang="ru-RU" dirty="0"/>
          </a:p>
        </p:txBody>
      </p:sp>
      <p:sp>
        <p:nvSpPr>
          <p:cNvPr id="17" name="Нижний колонтитул 16"/>
          <p:cNvSpPr>
            <a:spLocks noGrp="1"/>
          </p:cNvSpPr>
          <p:nvPr>
            <p:ph type="ftr" sz="quarter" idx="12"/>
          </p:nvPr>
        </p:nvSpPr>
        <p:spPr/>
        <p:txBody>
          <a:bodyPr/>
          <a:lstStyle/>
          <a:p>
            <a:endParaRPr lang="ru-RU" dirty="0"/>
          </a:p>
        </p:txBody>
      </p:sp>
    </p:spTree>
  </p:cSld>
  <p:clrMapOvr>
    <a:masterClrMapping/>
  </p:clrMapOvr>
  <p:transition>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E0439D9-DABC-41B8-8C9F-5CD6CEE577DE}" type="datetimeFigureOut">
              <a:rPr lang="ru-RU" smtClean="0"/>
              <a:pPr/>
              <a:t>22.12.2008</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5C9EB5E-79D5-4BD3-872C-243DEAD5F3C3}" type="slidenum">
              <a:rPr lang="ru-RU" smtClean="0"/>
              <a:pPr/>
              <a:t>‹#›</a:t>
            </a:fld>
            <a:endParaRPr lang="ru-RU" dirty="0"/>
          </a:p>
        </p:txBody>
      </p:sp>
    </p:spTree>
  </p:cSld>
  <p:clrMapOvr>
    <a:masterClrMapping/>
  </p:clrMapOvr>
  <p:transition>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E0439D9-DABC-41B8-8C9F-5CD6CEE577DE}" type="datetimeFigureOut">
              <a:rPr lang="ru-RU" smtClean="0"/>
              <a:pPr/>
              <a:t>22.12.2008</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5C9EB5E-79D5-4BD3-872C-243DEAD5F3C3}" type="slidenum">
              <a:rPr lang="ru-RU" smtClean="0"/>
              <a:pPr/>
              <a:t>‹#›</a:t>
            </a:fld>
            <a:endParaRPr lang="ru-RU" dirty="0"/>
          </a:p>
        </p:txBody>
      </p:sp>
    </p:spTree>
  </p:cSld>
  <p:clrMapOvr>
    <a:masterClrMapping/>
  </p:clrMapOvr>
  <p:transition>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5E0439D9-DABC-41B8-8C9F-5CD6CEE577DE}" type="datetimeFigureOut">
              <a:rPr lang="ru-RU" smtClean="0"/>
              <a:pPr/>
              <a:t>22.12.2008</a:t>
            </a:fld>
            <a:endParaRPr lang="ru-RU" dirty="0"/>
          </a:p>
        </p:txBody>
      </p:sp>
      <p:sp>
        <p:nvSpPr>
          <p:cNvPr id="15" name="Номер слайда 14"/>
          <p:cNvSpPr>
            <a:spLocks noGrp="1"/>
          </p:cNvSpPr>
          <p:nvPr>
            <p:ph type="sldNum" sz="quarter" idx="15"/>
          </p:nvPr>
        </p:nvSpPr>
        <p:spPr/>
        <p:txBody>
          <a:bodyPr/>
          <a:lstStyle>
            <a:lvl1pPr algn="ctr">
              <a:defRPr/>
            </a:lvl1pPr>
          </a:lstStyle>
          <a:p>
            <a:fld id="{65C9EB5E-79D5-4BD3-872C-243DEAD5F3C3}" type="slidenum">
              <a:rPr lang="ru-RU" smtClean="0"/>
              <a:pPr/>
              <a:t>‹#›</a:t>
            </a:fld>
            <a:endParaRPr lang="ru-RU" dirty="0"/>
          </a:p>
        </p:txBody>
      </p:sp>
      <p:sp>
        <p:nvSpPr>
          <p:cNvPr id="16" name="Нижний колонтитул 15"/>
          <p:cNvSpPr>
            <a:spLocks noGrp="1"/>
          </p:cNvSpPr>
          <p:nvPr>
            <p:ph type="ftr" sz="quarter" idx="16"/>
          </p:nvPr>
        </p:nvSpPr>
        <p:spPr/>
        <p:txBody>
          <a:bodyPr/>
          <a:lstStyle/>
          <a:p>
            <a:endParaRPr lang="ru-RU" dirty="0"/>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transition>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5E0439D9-DABC-41B8-8C9F-5CD6CEE577DE}" type="datetimeFigureOut">
              <a:rPr lang="ru-RU" smtClean="0"/>
              <a:pPr/>
              <a:t>22.12.2008</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5C9EB5E-79D5-4BD3-872C-243DEAD5F3C3}" type="slidenum">
              <a:rPr lang="ru-RU" smtClean="0"/>
              <a:pPr/>
              <a:t>‹#›</a:t>
            </a:fld>
            <a:endParaRPr lang="ru-RU" dirty="0"/>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5E0439D9-DABC-41B8-8C9F-5CD6CEE577DE}" type="datetimeFigureOut">
              <a:rPr lang="ru-RU" smtClean="0"/>
              <a:pPr/>
              <a:t>22.12.2008</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5C9EB5E-79D5-4BD3-872C-243DEAD5F3C3}" type="slidenum">
              <a:rPr lang="ru-RU" smtClean="0"/>
              <a:pPr/>
              <a:t>‹#›</a:t>
            </a:fld>
            <a:endParaRPr lang="ru-RU" dirty="0"/>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transition>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65C9EB5E-79D5-4BD3-872C-243DEAD5F3C3}" type="slidenum">
              <a:rPr lang="ru-RU" smtClean="0"/>
              <a:pPr/>
              <a:t>‹#›</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7" name="Дата 6"/>
          <p:cNvSpPr>
            <a:spLocks noGrp="1"/>
          </p:cNvSpPr>
          <p:nvPr>
            <p:ph type="dt" sz="half" idx="10"/>
          </p:nvPr>
        </p:nvSpPr>
        <p:spPr/>
        <p:txBody>
          <a:bodyPr/>
          <a:lstStyle/>
          <a:p>
            <a:fld id="{5E0439D9-DABC-41B8-8C9F-5CD6CEE577DE}" type="datetimeFigureOut">
              <a:rPr lang="ru-RU" smtClean="0"/>
              <a:pPr/>
              <a:t>22.12.2008</a:t>
            </a:fld>
            <a:endParaRPr lang="ru-RU" dirty="0"/>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E0439D9-DABC-41B8-8C9F-5CD6CEE577DE}" type="datetimeFigureOut">
              <a:rPr lang="ru-RU" smtClean="0"/>
              <a:pPr/>
              <a:t>22.12.2008</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65C9EB5E-79D5-4BD3-872C-243DEAD5F3C3}" type="slidenum">
              <a:rPr lang="ru-RU" smtClean="0"/>
              <a:pPr/>
              <a:t>‹#›</a:t>
            </a:fld>
            <a:endParaRPr lang="ru-RU" dirty="0"/>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transition>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E0439D9-DABC-41B8-8C9F-5CD6CEE577DE}" type="datetimeFigureOut">
              <a:rPr lang="ru-RU" smtClean="0"/>
              <a:pPr/>
              <a:t>22.12.2008</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65C9EB5E-79D5-4BD3-872C-243DEAD5F3C3}" type="slidenum">
              <a:rPr lang="ru-RU" smtClean="0"/>
              <a:pPr/>
              <a:t>‹#›</a:t>
            </a:fld>
            <a:endParaRPr lang="ru-RU" dirty="0"/>
          </a:p>
        </p:txBody>
      </p:sp>
    </p:spTree>
  </p:cSld>
  <p:clrMapOvr>
    <a:masterClrMapping/>
  </p:clrMapOvr>
  <p:transition>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5E0439D9-DABC-41B8-8C9F-5CD6CEE577DE}" type="datetimeFigureOut">
              <a:rPr lang="ru-RU" smtClean="0"/>
              <a:pPr/>
              <a:t>22.12.2008</a:t>
            </a:fld>
            <a:endParaRPr lang="ru-RU" dirty="0"/>
          </a:p>
        </p:txBody>
      </p:sp>
      <p:sp>
        <p:nvSpPr>
          <p:cNvPr id="9" name="Номер слайда 8"/>
          <p:cNvSpPr>
            <a:spLocks noGrp="1"/>
          </p:cNvSpPr>
          <p:nvPr>
            <p:ph type="sldNum" sz="quarter" idx="15"/>
          </p:nvPr>
        </p:nvSpPr>
        <p:spPr/>
        <p:txBody>
          <a:bodyPr/>
          <a:lstStyle/>
          <a:p>
            <a:fld id="{65C9EB5E-79D5-4BD3-872C-243DEAD5F3C3}" type="slidenum">
              <a:rPr lang="ru-RU" smtClean="0"/>
              <a:pPr/>
              <a:t>‹#›</a:t>
            </a:fld>
            <a:endParaRPr lang="ru-RU" dirty="0"/>
          </a:p>
        </p:txBody>
      </p:sp>
      <p:sp>
        <p:nvSpPr>
          <p:cNvPr id="10" name="Нижний колонтитул 9"/>
          <p:cNvSpPr>
            <a:spLocks noGrp="1"/>
          </p:cNvSpPr>
          <p:nvPr>
            <p:ph type="ftr" sz="quarter" idx="16"/>
          </p:nvPr>
        </p:nvSpPr>
        <p:spPr/>
        <p:txBody>
          <a:bodyPr/>
          <a:lstStyle/>
          <a:p>
            <a:endParaRPr lang="ru-RU" dirty="0"/>
          </a:p>
        </p:txBody>
      </p:sp>
    </p:spTree>
  </p:cSld>
  <p:clrMapOvr>
    <a:masterClrMapping/>
  </p:clrMapOvr>
  <p:transition>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dirty="0" smtClean="0"/>
              <a:t>Вставка рисунка</a:t>
            </a:r>
            <a:endParaRPr kumimoji="0" lang="en-US" dirty="0"/>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5E0439D9-DABC-41B8-8C9F-5CD6CEE577DE}" type="datetimeFigureOut">
              <a:rPr lang="ru-RU" smtClean="0"/>
              <a:pPr/>
              <a:t>22.12.2008</a:t>
            </a:fld>
            <a:endParaRPr lang="ru-RU" dirty="0"/>
          </a:p>
        </p:txBody>
      </p:sp>
      <p:sp>
        <p:nvSpPr>
          <p:cNvPr id="9" name="Номер слайда 8"/>
          <p:cNvSpPr>
            <a:spLocks noGrp="1"/>
          </p:cNvSpPr>
          <p:nvPr>
            <p:ph type="sldNum" sz="quarter" idx="11"/>
          </p:nvPr>
        </p:nvSpPr>
        <p:spPr/>
        <p:txBody>
          <a:bodyPr/>
          <a:lstStyle/>
          <a:p>
            <a:fld id="{65C9EB5E-79D5-4BD3-872C-243DEAD5F3C3}" type="slidenum">
              <a:rPr lang="ru-RU" smtClean="0"/>
              <a:pPr/>
              <a:t>‹#›</a:t>
            </a:fld>
            <a:endParaRPr lang="ru-RU" dirty="0"/>
          </a:p>
        </p:txBody>
      </p:sp>
      <p:sp>
        <p:nvSpPr>
          <p:cNvPr id="10" name="Нижний колонтитул 9"/>
          <p:cNvSpPr>
            <a:spLocks noGrp="1"/>
          </p:cNvSpPr>
          <p:nvPr>
            <p:ph type="ftr" sz="quarter" idx="12"/>
          </p:nvPr>
        </p:nvSpPr>
        <p:spPr/>
        <p:txBody>
          <a:bodyPr/>
          <a:lstStyle/>
          <a:p>
            <a:endParaRPr lang="ru-RU" dirty="0"/>
          </a:p>
        </p:txBody>
      </p:sp>
    </p:spTree>
  </p:cSld>
  <p:clrMapOvr>
    <a:masterClrMapping/>
  </p:clrMapOvr>
  <p:transition>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E0439D9-DABC-41B8-8C9F-5CD6CEE577DE}" type="datetimeFigureOut">
              <a:rPr lang="ru-RU" smtClean="0"/>
              <a:pPr/>
              <a:t>22.12.2008</a:t>
            </a:fld>
            <a:endParaRPr lang="ru-RU" dirty="0"/>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dirty="0"/>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65C9EB5E-79D5-4BD3-872C-243DEAD5F3C3}" type="slidenum">
              <a:rPr lang="ru-RU" smtClean="0"/>
              <a:pPr/>
              <a:t>‹#›</a:t>
            </a:fld>
            <a:endParaRPr lang="ru-RU" dirty="0"/>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wipe/>
  </p:transition>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2.jpeg"/><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2">
            <a:duotone>
              <a:prstClr val="black"/>
              <a:schemeClr val="accent2">
                <a:tint val="45000"/>
                <a:satMod val="400000"/>
              </a:schemeClr>
            </a:duotone>
          </a:blip>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8596" y="1500174"/>
            <a:ext cx="8305800" cy="2914890"/>
          </a:xfrm>
        </p:spPr>
        <p:style>
          <a:lnRef idx="2">
            <a:schemeClr val="accent3">
              <a:shade val="50000"/>
            </a:schemeClr>
          </a:lnRef>
          <a:fillRef idx="1">
            <a:schemeClr val="accent3"/>
          </a:fillRef>
          <a:effectRef idx="0">
            <a:schemeClr val="accent3"/>
          </a:effectRef>
          <a:fontRef idx="minor">
            <a:schemeClr val="lt1"/>
          </a:fontRef>
        </p:style>
        <p:txBody>
          <a:bodyPr/>
          <a:lstStyle/>
          <a:p>
            <a:r>
              <a:rPr lang="ru-RU" b="1" spc="0" dirty="0" smtClean="0">
                <a:ln w="24500" cmpd="dbl">
                  <a:solidFill>
                    <a:schemeClr val="accent2">
                      <a:shade val="85000"/>
                      <a:satMod val="155000"/>
                    </a:schemeClr>
                  </a:solidFill>
                  <a:prstDash val="solid"/>
                  <a:miter lim="800000"/>
                </a:ln>
                <a:solidFill>
                  <a:sysClr val="windowText" lastClr="000000"/>
                </a:solidFill>
                <a:effectLst>
                  <a:outerShdw blurRad="38100" dist="38100" dir="7020000" algn="tl">
                    <a:srgbClr val="000000">
                      <a:alpha val="35000"/>
                    </a:srgbClr>
                  </a:outerShdw>
                </a:effectLst>
              </a:rPr>
              <a:t>Характеристика экономико-географического положения Пакистана</a:t>
            </a:r>
            <a:endParaRPr lang="ru-RU" b="1" spc="0" dirty="0">
              <a:ln w="24500" cmpd="dbl">
                <a:solidFill>
                  <a:schemeClr val="accent2">
                    <a:shade val="85000"/>
                    <a:satMod val="155000"/>
                  </a:schemeClr>
                </a:solidFill>
                <a:prstDash val="solid"/>
                <a:miter lim="800000"/>
              </a:ln>
              <a:solidFill>
                <a:sysClr val="windowText" lastClr="000000"/>
              </a:solidFill>
              <a:effectLst>
                <a:outerShdw blurRad="38100" dist="38100" dir="7020000" algn="tl">
                  <a:srgbClr val="000000">
                    <a:alpha val="35000"/>
                  </a:srgbClr>
                </a:outerShdw>
              </a:effectLst>
            </a:endParaRPr>
          </a:p>
        </p:txBody>
      </p:sp>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Текст 1"/>
          <p:cNvSpPr>
            <a:spLocks noGrp="1"/>
          </p:cNvSpPr>
          <p:nvPr>
            <p:ph type="body" idx="1"/>
          </p:nvPr>
        </p:nvSpPr>
        <p:spPr/>
        <p:txBody>
          <a:bodyPr/>
          <a:lstStyle/>
          <a:p>
            <a:r>
              <a:rPr lang="ru-RU" dirty="0" smtClean="0"/>
              <a:t>Президент - </a:t>
            </a:r>
            <a:r>
              <a:rPr lang="ru-RU" dirty="0" err="1" smtClean="0"/>
              <a:t>Асиф</a:t>
            </a:r>
            <a:r>
              <a:rPr lang="ru-RU" dirty="0" smtClean="0"/>
              <a:t> Али </a:t>
            </a:r>
            <a:r>
              <a:rPr lang="ru-RU" dirty="0" err="1" smtClean="0"/>
              <a:t>Зардари</a:t>
            </a:r>
            <a:endParaRPr lang="ru-RU" dirty="0"/>
          </a:p>
        </p:txBody>
      </p:sp>
      <p:sp>
        <p:nvSpPr>
          <p:cNvPr id="6" name="Текст 5"/>
          <p:cNvSpPr>
            <a:spLocks noGrp="1"/>
          </p:cNvSpPr>
          <p:nvPr>
            <p:ph type="body" idx="3"/>
          </p:nvPr>
        </p:nvSpPr>
        <p:spPr/>
        <p:txBody>
          <a:bodyPr/>
          <a:lstStyle/>
          <a:p>
            <a:r>
              <a:rPr lang="ru-RU" dirty="0" smtClean="0"/>
              <a:t>Премьер-министр - Юсуф Реза </a:t>
            </a:r>
            <a:r>
              <a:rPr lang="ru-RU" dirty="0" err="1" smtClean="0"/>
              <a:t>Гиллани</a:t>
            </a:r>
            <a:endParaRPr lang="ru-RU" dirty="0"/>
          </a:p>
        </p:txBody>
      </p:sp>
      <p:pic>
        <p:nvPicPr>
          <p:cNvPr id="4098" name="Picture 2"/>
          <p:cNvPicPr>
            <a:picLocks noGrp="1" noChangeAspect="1" noChangeArrowheads="1"/>
          </p:cNvPicPr>
          <p:nvPr>
            <p:ph sz="half" idx="2"/>
          </p:nvPr>
        </p:nvPicPr>
        <p:blipFill>
          <a:blip r:embed="rId2"/>
          <a:srcRect/>
          <a:stretch>
            <a:fillRect/>
          </a:stretch>
        </p:blipFill>
        <p:spPr bwMode="auto">
          <a:xfrm>
            <a:off x="952500" y="2643182"/>
            <a:ext cx="3048000" cy="3143272"/>
          </a:xfrm>
          <a:prstGeom prst="rect">
            <a:avLst/>
          </a:prstGeom>
          <a:ln w="228600" cap="sq" cmpd="thickThin">
            <a:solidFill>
              <a:srgbClr val="000000"/>
            </a:solidFill>
            <a:prstDash val="solid"/>
            <a:miter lim="800000"/>
          </a:ln>
          <a:effectLst>
            <a:innerShdw blurRad="76200">
              <a:srgbClr val="000000"/>
            </a:innerShdw>
          </a:effectLst>
        </p:spPr>
      </p:pic>
      <p:pic>
        <p:nvPicPr>
          <p:cNvPr id="4099" name="Picture 3"/>
          <p:cNvPicPr>
            <a:picLocks noGrp="1" noChangeAspect="1" noChangeArrowheads="1"/>
          </p:cNvPicPr>
          <p:nvPr>
            <p:ph sz="quarter" idx="4"/>
          </p:nvPr>
        </p:nvPicPr>
        <p:blipFill>
          <a:blip r:embed="rId3"/>
          <a:srcRect/>
          <a:stretch>
            <a:fillRect/>
          </a:stretch>
        </p:blipFill>
        <p:spPr bwMode="auto">
          <a:xfrm>
            <a:off x="4857752" y="2643182"/>
            <a:ext cx="3028539" cy="3143272"/>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3" name="Picture 3"/>
          <p:cNvPicPr>
            <a:picLocks noGrp="1" noChangeAspect="1" noChangeArrowheads="1"/>
          </p:cNvPicPr>
          <p:nvPr>
            <p:ph sz="half" idx="2"/>
          </p:nvPr>
        </p:nvPicPr>
        <p:blipFill>
          <a:blip r:embed="rId2"/>
          <a:stretch>
            <a:fillRect/>
          </a:stretch>
        </p:blipFill>
        <p:spPr bwMode="auto">
          <a:xfrm>
            <a:off x="642910" y="1785926"/>
            <a:ext cx="3857652" cy="37147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3" name="Содержимое 12"/>
          <p:cNvSpPr>
            <a:spLocks noGrp="1"/>
          </p:cNvSpPr>
          <p:nvPr>
            <p:ph sz="quarter" idx="4"/>
          </p:nvPr>
        </p:nvSpPr>
        <p:spPr>
          <a:xfrm>
            <a:off x="4649788" y="1571612"/>
            <a:ext cx="4038600" cy="4214842"/>
          </a:xfrm>
        </p:spPr>
        <p:txBody>
          <a:bodyPr/>
          <a:lstStyle/>
          <a:p>
            <a:pPr marL="514350" indent="-514350">
              <a:buAutoNum type="arabicPlain"/>
            </a:pPr>
            <a:r>
              <a:rPr lang="ru-RU" dirty="0" smtClean="0"/>
              <a:t>Белуджистан</a:t>
            </a:r>
          </a:p>
          <a:p>
            <a:pPr marL="514350" indent="-514350">
              <a:buAutoNum type="arabicPlain"/>
            </a:pPr>
            <a:r>
              <a:rPr lang="ru-RU" dirty="0" smtClean="0"/>
              <a:t>Северо-Западная Пограничная</a:t>
            </a:r>
          </a:p>
          <a:p>
            <a:pPr marL="514350" indent="-514350">
              <a:buAutoNum type="arabicPlain"/>
            </a:pPr>
            <a:r>
              <a:rPr lang="ru-RU" dirty="0" smtClean="0"/>
              <a:t>Пенджаб</a:t>
            </a:r>
          </a:p>
          <a:p>
            <a:pPr marL="514350" indent="-514350">
              <a:buAutoNum type="arabicPlain"/>
            </a:pPr>
            <a:r>
              <a:rPr lang="ru-RU" dirty="0" err="1" smtClean="0"/>
              <a:t>Синд</a:t>
            </a:r>
            <a:endParaRPr lang="ru-RU" dirty="0" smtClean="0"/>
          </a:p>
          <a:p>
            <a:pPr marL="514350" indent="-514350">
              <a:buAutoNum type="arabicPlain"/>
            </a:pPr>
            <a:r>
              <a:rPr lang="ru-RU" dirty="0" smtClean="0"/>
              <a:t>Столичная</a:t>
            </a:r>
          </a:p>
          <a:p>
            <a:pPr marL="514350" indent="-514350">
              <a:buAutoNum type="arabicPlain"/>
            </a:pPr>
            <a:r>
              <a:rPr lang="ru-RU" dirty="0" smtClean="0"/>
              <a:t>Племён</a:t>
            </a:r>
          </a:p>
          <a:p>
            <a:pPr marL="514350" indent="-514350">
              <a:buAutoNum type="arabicPlain"/>
            </a:pPr>
            <a:r>
              <a:rPr lang="ru-RU" dirty="0" err="1" smtClean="0"/>
              <a:t>Азад-Кашмир</a:t>
            </a:r>
            <a:endParaRPr lang="ru-RU" dirty="0" smtClean="0"/>
          </a:p>
          <a:p>
            <a:pPr marL="514350" indent="-514350">
              <a:buAutoNum type="arabicPlain"/>
            </a:pPr>
            <a:r>
              <a:rPr lang="ru-RU" dirty="0" smtClean="0"/>
              <a:t>Северная</a:t>
            </a:r>
          </a:p>
          <a:p>
            <a:pPr marL="514350" indent="-514350">
              <a:buAutoNum type="arabicPlain"/>
            </a:pPr>
            <a:endParaRPr lang="ru-RU" dirty="0"/>
          </a:p>
        </p:txBody>
      </p:sp>
      <p:sp>
        <p:nvSpPr>
          <p:cNvPr id="10" name="Заголовок 9"/>
          <p:cNvSpPr>
            <a:spLocks noGrp="1"/>
          </p:cNvSpPr>
          <p:nvPr>
            <p:ph type="title"/>
          </p:nvPr>
        </p:nvSpPr>
        <p:spPr>
          <a:xfrm>
            <a:off x="500034" y="714356"/>
            <a:ext cx="8229600" cy="798406"/>
          </a:xfrm>
        </p:spPr>
        <p:txBody>
          <a:bodyPr/>
          <a:lstStyle/>
          <a:p>
            <a:r>
              <a:rPr lang="ru-RU" dirty="0" smtClean="0"/>
              <a:t>Административное деление</a:t>
            </a:r>
            <a:endParaRPr lang="ru-RU" dirty="0"/>
          </a:p>
        </p:txBody>
      </p:sp>
    </p:spTree>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2">
            <a:duotone>
              <a:schemeClr val="accent6">
                <a:shade val="45000"/>
                <a:satMod val="135000"/>
              </a:schemeClr>
              <a:prstClr val="white"/>
            </a:duotone>
          </a:blip>
          <a:stretch>
            <a:fillRect/>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sz="half" idx="2"/>
          </p:nvPr>
        </p:nvSpPr>
        <p:spPr>
          <a:xfrm>
            <a:off x="357158" y="1428736"/>
            <a:ext cx="8358246" cy="3500462"/>
          </a:xfrm>
        </p:spPr>
        <p:txBody>
          <a:bodyPr/>
          <a:lstStyle/>
          <a:p>
            <a:pPr>
              <a:buNone/>
            </a:pPr>
            <a:r>
              <a:rPr lang="ru-RU" dirty="0" smtClean="0"/>
              <a:t>   Пакистан расположен не северо-западе Южной Азии, вытянувшись с юго-запада на северо-восток на 1500 км. В пределах Пакистана можно выделить три орографические области – равнинный восток, среднегорный запад и высокогорный север. На юге территория Пакистана омывается водами Аравийского моря, образующего низкие, слабо изрезанные берега.</a:t>
            </a:r>
            <a:endParaRPr lang="ru-RU" dirty="0"/>
          </a:p>
        </p:txBody>
      </p:sp>
      <p:sp>
        <p:nvSpPr>
          <p:cNvPr id="5" name="Заголовок 4"/>
          <p:cNvSpPr>
            <a:spLocks noGrp="1"/>
          </p:cNvSpPr>
          <p:nvPr>
            <p:ph type="title"/>
          </p:nvPr>
        </p:nvSpPr>
        <p:spPr>
          <a:xfrm>
            <a:off x="457200" y="571480"/>
            <a:ext cx="8229600" cy="726968"/>
          </a:xfrm>
        </p:spPr>
        <p:style>
          <a:lnRef idx="2">
            <a:schemeClr val="accent4">
              <a:shade val="50000"/>
            </a:schemeClr>
          </a:lnRef>
          <a:fillRef idx="1">
            <a:schemeClr val="accent4"/>
          </a:fillRef>
          <a:effectRef idx="0">
            <a:schemeClr val="accent4"/>
          </a:effectRef>
          <a:fontRef idx="minor">
            <a:schemeClr val="lt1"/>
          </a:fontRef>
        </p:style>
        <p:txBody>
          <a:bodyPr>
            <a:normAutofit fontScale="90000"/>
          </a:bodyPr>
          <a:lstStyle/>
          <a:p>
            <a:r>
              <a:rPr lang="ru-RU" dirty="0" smtClean="0"/>
              <a:t>3) Природные условия ресурсов</a:t>
            </a:r>
            <a:endParaRPr lang="ru-RU" dirty="0"/>
          </a:p>
        </p:txBody>
      </p:sp>
    </p:spTree>
  </p:cSld>
  <p:clrMapOvr>
    <a:masterClrMapping/>
  </p:clrMapOvr>
  <p:transition>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571472" y="642918"/>
            <a:ext cx="4040188" cy="762000"/>
          </a:xfrm>
        </p:spPr>
        <p:txBody>
          <a:bodyPr/>
          <a:lstStyle/>
          <a:p>
            <a:r>
              <a:rPr lang="ru-RU" dirty="0" smtClean="0"/>
              <a:t>Природа Пакистана</a:t>
            </a:r>
            <a:endParaRPr lang="ru-RU" dirty="0"/>
          </a:p>
        </p:txBody>
      </p:sp>
      <p:sp>
        <p:nvSpPr>
          <p:cNvPr id="4" name="Содержимое 3"/>
          <p:cNvSpPr>
            <a:spLocks noGrp="1"/>
          </p:cNvSpPr>
          <p:nvPr>
            <p:ph sz="quarter" idx="4"/>
          </p:nvPr>
        </p:nvSpPr>
        <p:spPr>
          <a:xfrm>
            <a:off x="4572000" y="1643050"/>
            <a:ext cx="4038600" cy="3913632"/>
          </a:xfrm>
        </p:spPr>
        <p:txBody>
          <a:bodyPr>
            <a:normAutofit fontScale="85000" lnSpcReduction="20000"/>
          </a:bodyPr>
          <a:lstStyle/>
          <a:p>
            <a:pPr>
              <a:buNone/>
            </a:pPr>
            <a:r>
              <a:rPr lang="ru-RU" dirty="0" smtClean="0"/>
              <a:t>    Климат в Пакистане сухой континентальный тропический, на северо-западе — субтропический, в горах на севере страны — более влажный с чётко выраженной высотной поясностью.</a:t>
            </a:r>
          </a:p>
          <a:p>
            <a:pPr>
              <a:buNone/>
            </a:pPr>
            <a:r>
              <a:rPr lang="ru-RU" dirty="0" smtClean="0"/>
              <a:t>    Крупнейшей рекой Пакистана является Инд, бассейну которого принадлежит большая часть страны.</a:t>
            </a:r>
            <a:endParaRPr lang="ru-RU" dirty="0"/>
          </a:p>
        </p:txBody>
      </p:sp>
      <p:pic>
        <p:nvPicPr>
          <p:cNvPr id="6146" name="Picture 2"/>
          <p:cNvPicPr>
            <a:picLocks noGrp="1" noChangeAspect="1" noChangeArrowheads="1"/>
          </p:cNvPicPr>
          <p:nvPr>
            <p:ph sz="half" idx="2"/>
          </p:nvPr>
        </p:nvPicPr>
        <p:blipFill>
          <a:blip r:embed="rId2"/>
          <a:srcRect/>
          <a:stretch>
            <a:fillRect/>
          </a:stretch>
        </p:blipFill>
        <p:spPr bwMode="auto">
          <a:xfrm>
            <a:off x="428596" y="1714488"/>
            <a:ext cx="3857652" cy="35719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2">
            <a:duotone>
              <a:prstClr val="black"/>
              <a:schemeClr val="accent6">
                <a:tint val="45000"/>
                <a:satMod val="400000"/>
              </a:schemeClr>
            </a:duotone>
          </a:blip>
          <a:stretch>
            <a:fillRect/>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sz="half" idx="2"/>
          </p:nvPr>
        </p:nvSpPr>
        <p:spPr>
          <a:xfrm>
            <a:off x="457200" y="1285860"/>
            <a:ext cx="8258204" cy="4829668"/>
          </a:xfrm>
        </p:spPr>
        <p:txBody>
          <a:bodyPr/>
          <a:lstStyle/>
          <a:p>
            <a:pPr>
              <a:buNone/>
            </a:pPr>
            <a:r>
              <a:rPr lang="ru-RU" dirty="0" smtClean="0"/>
              <a:t>   Этнический состав: пенджабцы, </a:t>
            </a:r>
            <a:r>
              <a:rPr lang="ru-RU" dirty="0" err="1" smtClean="0"/>
              <a:t>синдхи</a:t>
            </a:r>
            <a:r>
              <a:rPr lang="ru-RU" dirty="0" smtClean="0"/>
              <a:t>, пуштуны, </a:t>
            </a:r>
            <a:r>
              <a:rPr lang="ru-RU" dirty="0" err="1" smtClean="0"/>
              <a:t>белуджи</a:t>
            </a:r>
            <a:r>
              <a:rPr lang="ru-RU" dirty="0" smtClean="0"/>
              <a:t> и др. Большинство верующих 97% — мусульмане (сунниты 77%, шииты 20%), христиане, индуисты. Государственные языки — урду и английский; в то же время 60% населения говорит на языке пенджаби, 16% — на пушту, 12% — на </a:t>
            </a:r>
            <a:r>
              <a:rPr lang="ru-RU" dirty="0" err="1" smtClean="0"/>
              <a:t>синдхи</a:t>
            </a:r>
            <a:r>
              <a:rPr lang="ru-RU" dirty="0" smtClean="0"/>
              <a:t>. Свыше 60% населения грамотно, система высшего образования считается довольно качественной.</a:t>
            </a:r>
            <a:endParaRPr lang="ru-RU" dirty="0"/>
          </a:p>
        </p:txBody>
      </p:sp>
      <p:sp>
        <p:nvSpPr>
          <p:cNvPr id="5" name="Заголовок 4"/>
          <p:cNvSpPr>
            <a:spLocks noGrp="1"/>
          </p:cNvSpPr>
          <p:nvPr>
            <p:ph type="title"/>
          </p:nvPr>
        </p:nvSpPr>
        <p:spPr>
          <a:xfrm>
            <a:off x="428596" y="428604"/>
            <a:ext cx="8229600" cy="655530"/>
          </a:xfrm>
        </p:spPr>
        <p:style>
          <a:lnRef idx="2">
            <a:schemeClr val="accent4">
              <a:shade val="50000"/>
            </a:schemeClr>
          </a:lnRef>
          <a:fillRef idx="1">
            <a:schemeClr val="accent4"/>
          </a:fillRef>
          <a:effectRef idx="0">
            <a:schemeClr val="accent4"/>
          </a:effectRef>
          <a:fontRef idx="minor">
            <a:schemeClr val="lt1"/>
          </a:fontRef>
        </p:style>
        <p:txBody>
          <a:bodyPr>
            <a:normAutofit fontScale="90000"/>
          </a:bodyPr>
          <a:lstStyle/>
          <a:p>
            <a:r>
              <a:rPr lang="ru-RU" dirty="0" smtClean="0"/>
              <a:t>4) Общая характеристика населения</a:t>
            </a:r>
            <a:endParaRPr lang="ru-RU" dirty="0"/>
          </a:p>
        </p:txBody>
      </p:sp>
    </p:spTree>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a:blip r:embed="rId2">
            <a:duotone>
              <a:prstClr val="black"/>
              <a:schemeClr val="accent3">
                <a:tint val="45000"/>
                <a:satMod val="400000"/>
              </a:schemeClr>
            </a:duotone>
          </a:blip>
          <a:stretch>
            <a:fillRect/>
          </a:stretch>
        </a:blipFill>
        <a:effectLst/>
      </p:bgPr>
    </p:bg>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2214546" y="5715016"/>
            <a:ext cx="4857784" cy="655530"/>
          </a:xfrm>
        </p:spPr>
        <p:txBody>
          <a:bodyPr>
            <a:normAutofit fontScale="90000"/>
          </a:bodyPr>
          <a:lstStyle/>
          <a:p>
            <a:r>
              <a:rPr lang="ru-RU" dirty="0" smtClean="0"/>
              <a:t>Население Пакистана</a:t>
            </a:r>
            <a:endParaRPr lang="ru-RU" dirty="0"/>
          </a:p>
        </p:txBody>
      </p:sp>
      <p:pic>
        <p:nvPicPr>
          <p:cNvPr id="7170" name="Picture 2"/>
          <p:cNvPicPr>
            <a:picLocks noGrp="1" noChangeAspect="1" noChangeArrowheads="1"/>
          </p:cNvPicPr>
          <p:nvPr>
            <p:ph sz="half" idx="2"/>
          </p:nvPr>
        </p:nvPicPr>
        <p:blipFill>
          <a:blip r:embed="rId3"/>
          <a:srcRect/>
          <a:stretch>
            <a:fillRect/>
          </a:stretch>
        </p:blipFill>
        <p:spPr bwMode="auto">
          <a:xfrm>
            <a:off x="1214414" y="785794"/>
            <a:ext cx="6643734" cy="4572032"/>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2">
            <a:duotone>
              <a:prstClr val="black"/>
              <a:schemeClr val="accent1">
                <a:tint val="45000"/>
                <a:satMod val="400000"/>
              </a:schemeClr>
            </a:duotone>
          </a:blip>
          <a:stretch>
            <a:fillRect/>
          </a:stretch>
        </a:blipFill>
        <a:effectLst/>
      </p:bgPr>
    </p:bg>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00034" y="357166"/>
            <a:ext cx="8229600" cy="655530"/>
          </a:xfrm>
        </p:spPr>
        <p:txBody>
          <a:bodyPr>
            <a:normAutofit fontScale="90000"/>
          </a:bodyPr>
          <a:lstStyle/>
          <a:p>
            <a:r>
              <a:rPr lang="ru-RU" dirty="0" smtClean="0"/>
              <a:t>Половой состав населения</a:t>
            </a:r>
            <a:endParaRPr lang="ru-RU" dirty="0"/>
          </a:p>
        </p:txBody>
      </p:sp>
      <p:pic>
        <p:nvPicPr>
          <p:cNvPr id="1026" name="Picture 2"/>
          <p:cNvPicPr>
            <a:picLocks noGrp="1" noChangeAspect="1" noChangeArrowheads="1"/>
          </p:cNvPicPr>
          <p:nvPr>
            <p:ph sz="quarter" idx="4"/>
          </p:nvPr>
        </p:nvPicPr>
        <p:blipFill>
          <a:blip r:embed="rId3"/>
          <a:srcRect/>
          <a:stretch>
            <a:fillRect/>
          </a:stretch>
        </p:blipFill>
        <p:spPr bwMode="auto">
          <a:xfrm>
            <a:off x="428596" y="1214422"/>
            <a:ext cx="8259792" cy="400052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8" name="Содержимое 7"/>
          <p:cNvSpPr>
            <a:spLocks noGrp="1"/>
          </p:cNvSpPr>
          <p:nvPr>
            <p:ph sz="half" idx="2"/>
          </p:nvPr>
        </p:nvSpPr>
        <p:spPr/>
        <p:txBody>
          <a:bodyPr/>
          <a:lstStyle/>
          <a:p>
            <a:endParaRPr lang="ru-RU"/>
          </a:p>
        </p:txBody>
      </p:sp>
    </p:spTree>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2">
            <a:duotone>
              <a:prstClr val="black"/>
              <a:schemeClr val="accent4">
                <a:tint val="45000"/>
                <a:satMod val="400000"/>
              </a:schemeClr>
            </a:duotone>
          </a:blip>
          <a:stretch>
            <a:fillRect/>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sz="half" idx="2"/>
          </p:nvPr>
        </p:nvSpPr>
        <p:spPr>
          <a:xfrm>
            <a:off x="428596" y="1142984"/>
            <a:ext cx="8186766" cy="3913632"/>
          </a:xfrm>
        </p:spPr>
        <p:txBody>
          <a:bodyPr>
            <a:normAutofit lnSpcReduction="10000"/>
          </a:bodyPr>
          <a:lstStyle/>
          <a:p>
            <a:pPr>
              <a:buNone/>
            </a:pPr>
            <a:r>
              <a:rPr lang="ru-RU" dirty="0" smtClean="0"/>
              <a:t>   Средний возраст населения у мужчин 19,7 лет, у женщин 20,0 лет. Средняя продолжительность жизни у мужчин 61,3 года, у женщин 63,1 года, общая – 62,2 года. 39,3% населения Пакистана составляют граждане в возрасте до 14 лет, 56,5% граждане от 15 до 64 лет и 4,2% более 65 лет. Тяжелое положение женщин в обществе приводит к их высокой смертности, поэтому в Пакистане преобладает мужское население. На каждых 1000 женщин приходится 1047 мужчин.</a:t>
            </a:r>
            <a:endParaRPr lang="ru-RU" dirty="0"/>
          </a:p>
        </p:txBody>
      </p:sp>
    </p:spTree>
  </p:cSld>
  <p:clrMapOvr>
    <a:masterClrMapping/>
  </p:clrMapOvr>
  <p:transition>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214414" y="5429264"/>
            <a:ext cx="6858048" cy="857256"/>
          </a:xfrm>
        </p:spPr>
        <p:txBody>
          <a:bodyPr>
            <a:normAutofit/>
          </a:bodyPr>
          <a:lstStyle/>
          <a:p>
            <a:r>
              <a:rPr lang="ru-RU" dirty="0" smtClean="0"/>
              <a:t>Сельский житель Пакистана</a:t>
            </a:r>
            <a:endParaRPr lang="ru-RU" dirty="0"/>
          </a:p>
        </p:txBody>
      </p:sp>
      <p:pic>
        <p:nvPicPr>
          <p:cNvPr id="2050" name="Picture 2"/>
          <p:cNvPicPr>
            <a:picLocks noGrp="1" noChangeAspect="1" noChangeArrowheads="1"/>
          </p:cNvPicPr>
          <p:nvPr>
            <p:ph sz="half" idx="2"/>
          </p:nvPr>
        </p:nvPicPr>
        <p:blipFill>
          <a:blip r:embed="rId2"/>
          <a:srcRect/>
          <a:stretch>
            <a:fillRect/>
          </a:stretch>
        </p:blipFill>
        <p:spPr bwMode="auto">
          <a:xfrm>
            <a:off x="1428728" y="857232"/>
            <a:ext cx="6429420" cy="4214842"/>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2">
            <a:duotone>
              <a:prstClr val="black"/>
              <a:schemeClr val="accent3">
                <a:tint val="45000"/>
                <a:satMod val="400000"/>
              </a:schemeClr>
            </a:duotone>
          </a:blip>
          <a:stretch>
            <a:fillRect/>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sz="half" idx="2"/>
          </p:nvPr>
        </p:nvSpPr>
        <p:spPr>
          <a:xfrm>
            <a:off x="457200" y="1214422"/>
            <a:ext cx="8186766" cy="4901106"/>
          </a:xfrm>
        </p:spPr>
        <p:txBody>
          <a:bodyPr>
            <a:normAutofit/>
          </a:bodyPr>
          <a:lstStyle/>
          <a:p>
            <a:pPr>
              <a:buNone/>
            </a:pPr>
            <a:r>
              <a:rPr lang="ru-RU" dirty="0" smtClean="0"/>
              <a:t>   В Пакистане существуют две системы образования. Традиционная система знакомит учащихся с исламскими дисциплинами и дает знание урду, арабского и иногда также персидского языка. Наиболее консервативным остается преподавание в духовных школах медресе, функционирующих при мечетях. В высших школах этой системы, </a:t>
            </a:r>
            <a:r>
              <a:rPr lang="ru-RU" dirty="0" err="1" smtClean="0"/>
              <a:t>дар-уль-улумах</a:t>
            </a:r>
            <a:r>
              <a:rPr lang="ru-RU" dirty="0" smtClean="0"/>
              <a:t>, учащиеся в течение 5–15 лет получают солидную богословскую подготовку. В итоге выпускник становится уважаемым ученым человеком – </a:t>
            </a:r>
            <a:r>
              <a:rPr lang="ru-RU" dirty="0" err="1" smtClean="0"/>
              <a:t>улемом</a:t>
            </a:r>
            <a:r>
              <a:rPr lang="ru-RU" dirty="0" smtClean="0"/>
              <a:t>. Два наиболее известных </a:t>
            </a:r>
            <a:r>
              <a:rPr lang="ru-RU" dirty="0" err="1" smtClean="0"/>
              <a:t>дар-уль-улума</a:t>
            </a:r>
            <a:r>
              <a:rPr lang="ru-RU" dirty="0" smtClean="0"/>
              <a:t> действуют в Карачи и </a:t>
            </a:r>
            <a:r>
              <a:rPr lang="ru-RU" dirty="0" err="1" smtClean="0"/>
              <a:t>Лахоре</a:t>
            </a:r>
            <a:r>
              <a:rPr lang="ru-RU" dirty="0" smtClean="0"/>
              <a:t>.</a:t>
            </a:r>
            <a:endParaRPr lang="ru-RU" dirty="0"/>
          </a:p>
        </p:txBody>
      </p:sp>
    </p:spTree>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Содержимое 3" descr="pakistan_wb.gif"/>
          <p:cNvPicPr>
            <a:picLocks noGrp="1" noChangeAspect="1"/>
          </p:cNvPicPr>
          <p:nvPr>
            <p:ph sz="half" idx="2"/>
          </p:nvPr>
        </p:nvPicPr>
        <p:blipFill>
          <a:blip r:embed="rId2"/>
          <a:stretch>
            <a:fillRect/>
          </a:stretch>
        </p:blipFill>
        <p:spPr>
          <a:xfrm>
            <a:off x="357158" y="1949990"/>
            <a:ext cx="4138642" cy="4091472"/>
          </a:xfrm>
          <a:prstGeom prst="ellipse">
            <a:avLst/>
          </a:prstGeom>
          <a:ln>
            <a:noFill/>
          </a:ln>
          <a:effectLst>
            <a:softEdge rad="112500"/>
          </a:effectLst>
        </p:spPr>
      </p:pic>
      <p:sp>
        <p:nvSpPr>
          <p:cNvPr id="7" name="Содержимое 6"/>
          <p:cNvSpPr>
            <a:spLocks noGrp="1"/>
          </p:cNvSpPr>
          <p:nvPr>
            <p:ph sz="quarter" idx="4"/>
          </p:nvPr>
        </p:nvSpPr>
        <p:spPr/>
        <p:txBody>
          <a:bodyPr/>
          <a:lstStyle/>
          <a:p>
            <a:r>
              <a:rPr lang="ru-RU" dirty="0" smtClean="0"/>
              <a:t>Национальный девиз: «</a:t>
            </a:r>
            <a:r>
              <a:rPr lang="ru-RU" dirty="0" err="1" smtClean="0"/>
              <a:t>Iman</a:t>
            </a:r>
            <a:r>
              <a:rPr lang="ru-RU" dirty="0" smtClean="0"/>
              <a:t>, </a:t>
            </a:r>
            <a:r>
              <a:rPr lang="ru-RU" dirty="0" err="1" smtClean="0"/>
              <a:t>Ittehad</a:t>
            </a:r>
            <a:r>
              <a:rPr lang="ru-RU" dirty="0" smtClean="0"/>
              <a:t>, </a:t>
            </a:r>
            <a:r>
              <a:rPr lang="ru-RU" dirty="0" err="1" smtClean="0"/>
              <a:t>Nazm</a:t>
            </a:r>
            <a:r>
              <a:rPr lang="ru-RU" dirty="0" smtClean="0"/>
              <a:t> (урду Вера, Единство, Дисциплина)»</a:t>
            </a:r>
          </a:p>
          <a:p>
            <a:r>
              <a:rPr lang="ru-RU" dirty="0" smtClean="0"/>
              <a:t>Гимн: «</a:t>
            </a:r>
            <a:r>
              <a:rPr lang="ru-RU" dirty="0" err="1" smtClean="0"/>
              <a:t>Qaumi</a:t>
            </a:r>
            <a:r>
              <a:rPr lang="ru-RU" dirty="0" smtClean="0"/>
              <a:t> </a:t>
            </a:r>
            <a:r>
              <a:rPr lang="ru-RU" dirty="0" err="1" smtClean="0"/>
              <a:t>Tarana</a:t>
            </a:r>
            <a:r>
              <a:rPr lang="ru-RU" dirty="0" smtClean="0"/>
              <a:t>»</a:t>
            </a:r>
          </a:p>
          <a:p>
            <a:r>
              <a:rPr lang="ru-RU" dirty="0" smtClean="0"/>
              <a:t>Дата независимости:  14 августа 1947 (от Великобритании)</a:t>
            </a:r>
          </a:p>
          <a:p>
            <a:pPr>
              <a:buNone/>
            </a:pPr>
            <a:endParaRPr lang="ru-RU" dirty="0"/>
          </a:p>
        </p:txBody>
      </p:sp>
      <p:sp>
        <p:nvSpPr>
          <p:cNvPr id="3" name="Заголовок 2"/>
          <p:cNvSpPr>
            <a:spLocks noGrp="1"/>
          </p:cNvSpPr>
          <p:nvPr>
            <p:ph type="title"/>
          </p:nvPr>
        </p:nvSpPr>
        <p:spPr>
          <a:xfrm>
            <a:off x="500034" y="285728"/>
            <a:ext cx="8229600" cy="726968"/>
          </a:xfrm>
        </p:spPr>
        <p:style>
          <a:lnRef idx="1">
            <a:schemeClr val="dk1"/>
          </a:lnRef>
          <a:fillRef idx="2">
            <a:schemeClr val="dk1"/>
          </a:fillRef>
          <a:effectRef idx="1">
            <a:schemeClr val="dk1"/>
          </a:effectRef>
          <a:fontRef idx="minor">
            <a:schemeClr val="dk1"/>
          </a:fontRef>
        </p:style>
        <p:txBody>
          <a:bodyPr>
            <a:normAutofit fontScale="90000"/>
          </a:bodyPr>
          <a:lstStyle/>
          <a:p>
            <a:r>
              <a:rPr lang="ru-RU" dirty="0" smtClean="0">
                <a:latin typeface="Constantia" pitchFamily="18" charset="0"/>
              </a:rPr>
              <a:t>1) Общие сведения о стране</a:t>
            </a:r>
            <a:endParaRPr lang="ru-RU" dirty="0">
              <a:latin typeface="Constantia" pitchFamily="18" charset="0"/>
            </a:endParaRPr>
          </a:p>
        </p:txBody>
      </p:sp>
      <p:sp>
        <p:nvSpPr>
          <p:cNvPr id="6" name="Текст 5"/>
          <p:cNvSpPr>
            <a:spLocks noGrp="1"/>
          </p:cNvSpPr>
          <p:nvPr>
            <p:ph type="body" idx="3"/>
          </p:nvPr>
        </p:nvSpPr>
        <p:spPr>
          <a:xfrm>
            <a:off x="428596" y="1071546"/>
            <a:ext cx="8331230" cy="928694"/>
          </a:xfrm>
        </p:spPr>
        <p:txBody>
          <a:bodyPr/>
          <a:lstStyle/>
          <a:p>
            <a:r>
              <a:rPr lang="ru-RU" dirty="0" smtClean="0"/>
              <a:t>Исламская Республика Пакистан</a:t>
            </a:r>
          </a:p>
          <a:p>
            <a:r>
              <a:rPr lang="ru-RU" dirty="0" smtClean="0"/>
              <a:t>اسلامی جمہوریۂ پاکستان</a:t>
            </a:r>
          </a:p>
        </p:txBody>
      </p:sp>
    </p:spTree>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2">
            <a:duotone>
              <a:prstClr val="black"/>
              <a:schemeClr val="tx2">
                <a:tint val="45000"/>
                <a:satMod val="400000"/>
              </a:schemeClr>
            </a:duotone>
          </a:blip>
          <a:stretch>
            <a:fillRect/>
          </a:stretch>
        </a:blipFill>
        <a:effectLst/>
      </p:bgPr>
    </p:bg>
    <p:spTree>
      <p:nvGrpSpPr>
        <p:cNvPr id="1" name=""/>
        <p:cNvGrpSpPr/>
        <p:nvPr/>
      </p:nvGrpSpPr>
      <p:grpSpPr>
        <a:xfrm>
          <a:off x="0" y="0"/>
          <a:ext cx="0" cy="0"/>
          <a:chOff x="0" y="0"/>
          <a:chExt cx="0" cy="0"/>
        </a:xfrm>
      </p:grpSpPr>
      <p:sp>
        <p:nvSpPr>
          <p:cNvPr id="2" name="Текст 1"/>
          <p:cNvSpPr>
            <a:spLocks noGrp="1"/>
          </p:cNvSpPr>
          <p:nvPr>
            <p:ph type="body" idx="1"/>
          </p:nvPr>
        </p:nvSpPr>
        <p:spPr>
          <a:xfrm>
            <a:off x="428596" y="1714488"/>
            <a:ext cx="8258204" cy="714380"/>
          </a:xfrm>
        </p:spPr>
        <p:txBody>
          <a:bodyPr/>
          <a:lstStyle/>
          <a:p>
            <a:r>
              <a:rPr lang="ru-RU" b="0" dirty="0" smtClean="0">
                <a:solidFill>
                  <a:schemeClr val="tx1"/>
                </a:solidFill>
              </a:rPr>
              <a:t>Пакистан - аграрно-индустриальная страна. Большая часть рабочей силы занята в сельском хозяйстве.</a:t>
            </a:r>
          </a:p>
        </p:txBody>
      </p:sp>
      <p:sp>
        <p:nvSpPr>
          <p:cNvPr id="3" name="Содержимое 2"/>
          <p:cNvSpPr>
            <a:spLocks noGrp="1"/>
          </p:cNvSpPr>
          <p:nvPr>
            <p:ph sz="half" idx="2"/>
          </p:nvPr>
        </p:nvSpPr>
        <p:spPr>
          <a:xfrm>
            <a:off x="457200" y="2357430"/>
            <a:ext cx="7758138" cy="3758098"/>
          </a:xfrm>
        </p:spPr>
        <p:txBody>
          <a:bodyPr>
            <a:normAutofit/>
          </a:bodyPr>
          <a:lstStyle/>
          <a:p>
            <a:pPr>
              <a:buNone/>
            </a:pPr>
            <a:r>
              <a:rPr lang="ru-RU" dirty="0" smtClean="0"/>
              <a:t>   В 1952 году открыты первые залежи природного газа в Белуджистане, но затем их нашли в </a:t>
            </a:r>
            <a:r>
              <a:rPr lang="ru-RU" dirty="0" err="1" smtClean="0"/>
              <a:t>Синде</a:t>
            </a:r>
            <a:r>
              <a:rPr lang="ru-RU" dirty="0" smtClean="0"/>
              <a:t> и Пенджабе. Обнаружено 7 месторождений нефти. Запасы нефти оцениваются в 300 млн. баррелей. Из других полезных ископаемых добываются уголь, хромовые руды, мрамор, поваренную соль, известняк, уран, фосфориты, барит, серу, драгоценные и полудрагоценные камни.</a:t>
            </a:r>
          </a:p>
          <a:p>
            <a:pPr>
              <a:buNone/>
            </a:pPr>
            <a:endParaRPr lang="ru-RU" dirty="0"/>
          </a:p>
        </p:txBody>
      </p:sp>
      <p:sp>
        <p:nvSpPr>
          <p:cNvPr id="5" name="Заголовок 4"/>
          <p:cNvSpPr>
            <a:spLocks noGrp="1"/>
          </p:cNvSpPr>
          <p:nvPr>
            <p:ph type="title"/>
          </p:nvPr>
        </p:nvSpPr>
        <p:spPr>
          <a:xfrm>
            <a:off x="428596" y="285728"/>
            <a:ext cx="8229600" cy="1273288"/>
          </a:xfrm>
        </p:spPr>
        <p:style>
          <a:lnRef idx="2">
            <a:schemeClr val="accent5">
              <a:shade val="50000"/>
            </a:schemeClr>
          </a:lnRef>
          <a:fillRef idx="1">
            <a:schemeClr val="accent5"/>
          </a:fillRef>
          <a:effectRef idx="0">
            <a:schemeClr val="accent5"/>
          </a:effectRef>
          <a:fontRef idx="minor">
            <a:schemeClr val="lt1"/>
          </a:fontRef>
        </p:style>
        <p:txBody>
          <a:bodyPr>
            <a:normAutofit fontScale="90000"/>
          </a:bodyPr>
          <a:lstStyle/>
          <a:p>
            <a:r>
              <a:rPr lang="ru-RU" dirty="0" smtClean="0"/>
              <a:t>5) Отрасли международной специализации хозяйства</a:t>
            </a:r>
            <a:endParaRPr lang="ru-RU" dirty="0"/>
          </a:p>
        </p:txBody>
      </p:sp>
    </p:spTree>
  </p:cSld>
  <p:clrMapOvr>
    <a:masterClrMapping/>
  </p:clrMapOvr>
  <p:transition>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a:blip r:embed="rId2">
            <a:duotone>
              <a:prstClr val="black"/>
              <a:schemeClr val="accent3">
                <a:tint val="45000"/>
                <a:satMod val="400000"/>
              </a:schemeClr>
            </a:duotone>
          </a:blip>
          <a:stretch>
            <a:fillRect/>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sz="half" idx="2"/>
          </p:nvPr>
        </p:nvSpPr>
        <p:spPr>
          <a:xfrm>
            <a:off x="428596" y="1071546"/>
            <a:ext cx="4038600" cy="3913632"/>
          </a:xfrm>
        </p:spPr>
        <p:txBody>
          <a:bodyPr/>
          <a:lstStyle/>
          <a:p>
            <a:pPr>
              <a:buNone/>
            </a:pPr>
            <a:r>
              <a:rPr lang="ru-RU" dirty="0" smtClean="0"/>
              <a:t>   В апреле 2005 года Пакистан начал производство автомобиля собственного производства REWO. Существует также завод по сборке автомобилей КАМАЗ в Карачи.</a:t>
            </a:r>
          </a:p>
          <a:p>
            <a:pPr>
              <a:buNone/>
            </a:pPr>
            <a:endParaRPr lang="ru-RU" dirty="0"/>
          </a:p>
        </p:txBody>
      </p:sp>
      <p:sp>
        <p:nvSpPr>
          <p:cNvPr id="4" name="Содержимое 3"/>
          <p:cNvSpPr>
            <a:spLocks noGrp="1"/>
          </p:cNvSpPr>
          <p:nvPr>
            <p:ph sz="quarter" idx="4"/>
          </p:nvPr>
        </p:nvSpPr>
        <p:spPr/>
        <p:txBody>
          <a:bodyPr/>
          <a:lstStyle/>
          <a:p>
            <a:endParaRPr lang="ru-RU" dirty="0"/>
          </a:p>
        </p:txBody>
      </p:sp>
    </p:spTree>
  </p:cSld>
  <p:clrMapOvr>
    <a:masterClrMapping/>
  </p:clrMapOvr>
  <p:transition>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Текст 1"/>
          <p:cNvSpPr>
            <a:spLocks noGrp="1"/>
          </p:cNvSpPr>
          <p:nvPr>
            <p:ph type="body" idx="1"/>
          </p:nvPr>
        </p:nvSpPr>
        <p:spPr/>
        <p:txBody>
          <a:bodyPr/>
          <a:lstStyle/>
          <a:p>
            <a:r>
              <a:rPr lang="ru-RU" dirty="0" smtClean="0"/>
              <a:t>Сельское хозяйство</a:t>
            </a:r>
            <a:endParaRPr lang="ru-RU" dirty="0"/>
          </a:p>
        </p:txBody>
      </p:sp>
      <p:sp>
        <p:nvSpPr>
          <p:cNvPr id="3" name="Содержимое 2"/>
          <p:cNvSpPr>
            <a:spLocks noGrp="1"/>
          </p:cNvSpPr>
          <p:nvPr>
            <p:ph sz="half" idx="2"/>
          </p:nvPr>
        </p:nvSpPr>
        <p:spPr>
          <a:xfrm>
            <a:off x="457200" y="2201896"/>
            <a:ext cx="7972452" cy="3913632"/>
          </a:xfrm>
        </p:spPr>
        <p:txBody>
          <a:bodyPr>
            <a:normAutofit fontScale="85000" lnSpcReduction="20000"/>
          </a:bodyPr>
          <a:lstStyle/>
          <a:p>
            <a:pPr>
              <a:buNone/>
            </a:pPr>
            <a:r>
              <a:rPr lang="ru-RU" dirty="0" smtClean="0"/>
              <a:t>    Более половины населения занято в сельском хозяйстве. Земельные реформы привели к переходу основной части земель от помещиков к крупным фермерам. В 1960-е гг. после «зеленой революции» Пакистан в основном обеспечивает себя продовольствием. После США и Таиланда страна является третьим в мире экспортером риса. субсидии направляются на увеличение производства сахарного тростника. Традиционно важна культура хлопка, но пока его выращивание недостаточно эффективно. Государство субсидирует ирригационные работы. Животноводство обеспечивает внутренний рынок мясомолочной продукций. Экспортная продукция — шерсть и кожа. Один из ведущих мировых производителей хлопка; важный экспортер риса.</a:t>
            </a:r>
          </a:p>
          <a:p>
            <a:pPr>
              <a:buNone/>
            </a:pPr>
            <a:endParaRPr lang="ru-RU" dirty="0"/>
          </a:p>
        </p:txBody>
      </p:sp>
    </p:spTree>
  </p:cSld>
  <p:clrMapOvr>
    <a:masterClrMapping/>
  </p:clrMapOvr>
  <p:transition>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a:blip r:embed="rId2">
            <a:duotone>
              <a:prstClr val="black"/>
              <a:schemeClr val="tx2">
                <a:tint val="45000"/>
                <a:satMod val="400000"/>
              </a:schemeClr>
            </a:duotone>
          </a:blip>
          <a:stretch>
            <a:fillRect/>
          </a:stretch>
        </a:blipFill>
        <a:effectLst/>
      </p:bgPr>
    </p:bg>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357554" y="5500702"/>
            <a:ext cx="2114536" cy="798406"/>
          </a:xfrm>
        </p:spPr>
        <p:txBody>
          <a:bodyPr/>
          <a:lstStyle/>
          <a:p>
            <a:r>
              <a:rPr lang="ru-RU" dirty="0" err="1" smtClean="0">
                <a:solidFill>
                  <a:srgbClr val="002060"/>
                </a:solidFill>
              </a:rPr>
              <a:t>Минарэ</a:t>
            </a:r>
            <a:endParaRPr lang="ru-RU" dirty="0">
              <a:solidFill>
                <a:srgbClr val="002060"/>
              </a:solidFill>
            </a:endParaRPr>
          </a:p>
        </p:txBody>
      </p:sp>
      <p:pic>
        <p:nvPicPr>
          <p:cNvPr id="1026" name="Picture 2"/>
          <p:cNvPicPr>
            <a:picLocks noChangeAspect="1" noChangeArrowheads="1"/>
          </p:cNvPicPr>
          <p:nvPr/>
        </p:nvPicPr>
        <p:blipFill>
          <a:blip r:embed="rId3"/>
          <a:srcRect/>
          <a:stretch>
            <a:fillRect/>
          </a:stretch>
        </p:blipFill>
        <p:spPr bwMode="auto">
          <a:xfrm>
            <a:off x="3000364" y="571480"/>
            <a:ext cx="2755900" cy="4610100"/>
          </a:xfrm>
          <a:prstGeom prst="rect">
            <a:avLst/>
          </a:prstGeom>
          <a:noFill/>
          <a:ln w="9525">
            <a:noFill/>
            <a:miter lim="800000"/>
            <a:headEnd/>
            <a:tailEnd/>
          </a:ln>
          <a:effectLst/>
        </p:spPr>
      </p:pic>
    </p:spTree>
  </p:cSld>
  <p:clrMapOvr>
    <a:masterClrMapping/>
  </p:clrMapOvr>
  <p:transition>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a:blip r:embed="rId2">
            <a:duotone>
              <a:prstClr val="black"/>
              <a:schemeClr val="accent4">
                <a:tint val="45000"/>
                <a:satMod val="400000"/>
              </a:schemeClr>
            </a:duotone>
          </a:blip>
          <a:stretch>
            <a:fillRect/>
          </a:stretch>
        </a:blipFill>
        <a:effectLst/>
      </p:bgPr>
    </p:bg>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2357422" y="5715016"/>
            <a:ext cx="4357718" cy="844660"/>
          </a:xfrm>
        </p:spPr>
        <p:txBody>
          <a:bodyPr/>
          <a:lstStyle/>
          <a:p>
            <a:r>
              <a:rPr lang="ru-RU" dirty="0" err="1" smtClean="0">
                <a:solidFill>
                  <a:srgbClr val="002060"/>
                </a:solidFill>
              </a:rPr>
              <a:t>Лахорский</a:t>
            </a:r>
            <a:r>
              <a:rPr lang="ru-RU" dirty="0" smtClean="0">
                <a:solidFill>
                  <a:srgbClr val="002060"/>
                </a:solidFill>
              </a:rPr>
              <a:t> </a:t>
            </a:r>
            <a:r>
              <a:rPr lang="ru-RU" dirty="0" smtClean="0">
                <a:solidFill>
                  <a:srgbClr val="002060"/>
                </a:solidFill>
              </a:rPr>
              <a:t>музей</a:t>
            </a:r>
            <a:endParaRPr lang="ru-RU" dirty="0">
              <a:solidFill>
                <a:srgbClr val="002060"/>
              </a:solidFill>
            </a:endParaRPr>
          </a:p>
        </p:txBody>
      </p:sp>
      <p:pic>
        <p:nvPicPr>
          <p:cNvPr id="2050" name="Picture 2"/>
          <p:cNvPicPr>
            <a:picLocks noChangeAspect="1" noChangeArrowheads="1"/>
          </p:cNvPicPr>
          <p:nvPr/>
        </p:nvPicPr>
        <p:blipFill>
          <a:blip r:embed="rId3"/>
          <a:srcRect/>
          <a:stretch>
            <a:fillRect/>
          </a:stretch>
        </p:blipFill>
        <p:spPr bwMode="auto">
          <a:xfrm>
            <a:off x="1214414" y="357166"/>
            <a:ext cx="6784991" cy="5088743"/>
          </a:xfrm>
          <a:prstGeom prst="rect">
            <a:avLst/>
          </a:prstGeom>
          <a:noFill/>
          <a:ln w="9525">
            <a:noFill/>
            <a:miter lim="800000"/>
            <a:headEnd/>
            <a:tailEnd/>
          </a:ln>
          <a:effectLst/>
        </p:spPr>
      </p:pic>
    </p:spTree>
  </p:cSld>
  <p:clrMapOvr>
    <a:masterClrMapping/>
  </p:clrMapOvr>
  <p:transition>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2428860" y="5857892"/>
            <a:ext cx="4286280" cy="714372"/>
          </a:xfrm>
        </p:spPr>
        <p:txBody>
          <a:bodyPr>
            <a:normAutofit fontScale="90000"/>
          </a:bodyPr>
          <a:lstStyle/>
          <a:p>
            <a:r>
              <a:rPr lang="ru-RU" dirty="0" smtClean="0">
                <a:solidFill>
                  <a:srgbClr val="002060"/>
                </a:solidFill>
              </a:rPr>
              <a:t>Мечеть </a:t>
            </a:r>
            <a:r>
              <a:rPr lang="ru-RU" dirty="0" err="1" smtClean="0">
                <a:solidFill>
                  <a:srgbClr val="002060"/>
                </a:solidFill>
              </a:rPr>
              <a:t>Бадшани</a:t>
            </a:r>
            <a:endParaRPr lang="ru-RU" dirty="0">
              <a:solidFill>
                <a:srgbClr val="002060"/>
              </a:solidFill>
            </a:endParaRPr>
          </a:p>
        </p:txBody>
      </p:sp>
      <p:pic>
        <p:nvPicPr>
          <p:cNvPr id="3074" name="Picture 2" descr="C:\Documents and Settings\User\Рабочий стол\реклама\пакистан\мечеть бадшани.jpg"/>
          <p:cNvPicPr>
            <a:picLocks noChangeAspect="1" noChangeArrowheads="1"/>
          </p:cNvPicPr>
          <p:nvPr/>
        </p:nvPicPr>
        <p:blipFill>
          <a:blip r:embed="rId2"/>
          <a:srcRect/>
          <a:stretch>
            <a:fillRect/>
          </a:stretch>
        </p:blipFill>
        <p:spPr bwMode="auto">
          <a:xfrm>
            <a:off x="857224" y="214290"/>
            <a:ext cx="7620000" cy="5857916"/>
          </a:xfrm>
          <a:prstGeom prst="rect">
            <a:avLst/>
          </a:prstGeom>
          <a:noFill/>
        </p:spPr>
      </p:pic>
    </p:spTree>
  </p:cSld>
  <p:clrMapOvr>
    <a:masterClrMapping/>
  </p:clrMapOvr>
  <p:transition>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a:blip r:embed="rId2">
            <a:duotone>
              <a:prstClr val="black"/>
              <a:schemeClr val="accent2">
                <a:tint val="45000"/>
                <a:satMod val="400000"/>
              </a:schemeClr>
            </a:duotone>
          </a:blip>
          <a:stretch>
            <a:fillRect/>
          </a:stretch>
        </a:blipFill>
        <a:effectLst/>
      </p:bgPr>
    </p:bg>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928794" y="5929330"/>
            <a:ext cx="4857784" cy="558908"/>
          </a:xfrm>
        </p:spPr>
        <p:txBody>
          <a:bodyPr>
            <a:normAutofit fontScale="90000"/>
          </a:bodyPr>
          <a:lstStyle/>
          <a:p>
            <a:r>
              <a:rPr lang="ru-RU" dirty="0" smtClean="0">
                <a:solidFill>
                  <a:srgbClr val="002060"/>
                </a:solidFill>
              </a:rPr>
              <a:t>На улице Исламабада</a:t>
            </a:r>
            <a:endParaRPr lang="ru-RU" dirty="0">
              <a:solidFill>
                <a:srgbClr val="002060"/>
              </a:solidFill>
            </a:endParaRPr>
          </a:p>
        </p:txBody>
      </p:sp>
      <p:pic>
        <p:nvPicPr>
          <p:cNvPr id="4098" name="Picture 2" descr="C:\Documents and Settings\User\Рабочий стол\реклама\пакистан\на улице.jpg"/>
          <p:cNvPicPr>
            <a:picLocks noChangeAspect="1" noChangeArrowheads="1"/>
          </p:cNvPicPr>
          <p:nvPr/>
        </p:nvPicPr>
        <p:blipFill>
          <a:blip r:embed="rId3"/>
          <a:srcRect/>
          <a:stretch>
            <a:fillRect/>
          </a:stretch>
        </p:blipFill>
        <p:spPr bwMode="auto">
          <a:xfrm>
            <a:off x="785786" y="214290"/>
            <a:ext cx="7620000" cy="5613400"/>
          </a:xfrm>
          <a:prstGeom prst="rect">
            <a:avLst/>
          </a:prstGeom>
          <a:noFill/>
        </p:spPr>
      </p:pic>
    </p:spTree>
  </p:cSld>
  <p:clrMapOvr>
    <a:masterClrMapping/>
  </p:clrMapOvr>
  <p:transition>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a:blip r:embed="rId2">
            <a:duotone>
              <a:prstClr val="black"/>
              <a:schemeClr val="accent5">
                <a:tint val="45000"/>
                <a:satMod val="400000"/>
              </a:schemeClr>
            </a:duotone>
          </a:blip>
          <a:stretch>
            <a:fillRect/>
          </a:stretch>
        </a:blipFill>
        <a:effectLst/>
      </p:bgPr>
    </p:bg>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57158" y="4929198"/>
            <a:ext cx="8229600" cy="1143000"/>
          </a:xfrm>
        </p:spPr>
        <p:txBody>
          <a:bodyPr>
            <a:normAutofit fontScale="90000"/>
          </a:bodyPr>
          <a:lstStyle/>
          <a:p>
            <a:r>
              <a:rPr lang="ru-RU" dirty="0" smtClean="0">
                <a:solidFill>
                  <a:srgbClr val="002060"/>
                </a:solidFill>
              </a:rPr>
              <a:t>РУИНЫ БУДДИЙСКОГО ХРАМА в </a:t>
            </a:r>
            <a:r>
              <a:rPr lang="ru-RU" dirty="0" err="1" smtClean="0">
                <a:solidFill>
                  <a:srgbClr val="002060"/>
                </a:solidFill>
              </a:rPr>
              <a:t>Таксиле</a:t>
            </a:r>
            <a:r>
              <a:rPr lang="ru-RU" dirty="0" smtClean="0">
                <a:solidFill>
                  <a:srgbClr val="002060"/>
                </a:solidFill>
              </a:rPr>
              <a:t>, близ Исламабада</a:t>
            </a:r>
            <a:endParaRPr lang="ru-RU" dirty="0">
              <a:solidFill>
                <a:srgbClr val="002060"/>
              </a:solidFill>
            </a:endParaRPr>
          </a:p>
        </p:txBody>
      </p:sp>
      <p:pic>
        <p:nvPicPr>
          <p:cNvPr id="5122" name="Picture 2"/>
          <p:cNvPicPr>
            <a:picLocks noChangeAspect="1" noChangeArrowheads="1"/>
          </p:cNvPicPr>
          <p:nvPr/>
        </p:nvPicPr>
        <p:blipFill>
          <a:blip r:embed="rId3"/>
          <a:srcRect/>
          <a:stretch>
            <a:fillRect/>
          </a:stretch>
        </p:blipFill>
        <p:spPr bwMode="auto">
          <a:xfrm>
            <a:off x="785786" y="500042"/>
            <a:ext cx="7358114" cy="4000500"/>
          </a:xfrm>
          <a:prstGeom prst="rect">
            <a:avLst/>
          </a:prstGeom>
          <a:noFill/>
          <a:ln w="9525">
            <a:noFill/>
            <a:miter lim="800000"/>
            <a:headEnd/>
            <a:tailEnd/>
          </a:ln>
          <a:effectLst/>
        </p:spPr>
      </p:pic>
    </p:spTree>
  </p:cSld>
  <p:clrMapOvr>
    <a:masterClrMapping/>
  </p:clrMapOvr>
  <p:transition>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Содержимое 2"/>
          <p:cNvSpPr>
            <a:spLocks noGrp="1"/>
          </p:cNvSpPr>
          <p:nvPr>
            <p:ph sz="half" idx="2"/>
          </p:nvPr>
        </p:nvSpPr>
        <p:spPr>
          <a:xfrm>
            <a:off x="457200" y="785794"/>
            <a:ext cx="8258204" cy="5329734"/>
          </a:xfrm>
        </p:spPr>
        <p:txBody>
          <a:bodyPr/>
          <a:lstStyle/>
          <a:p>
            <a:pPr>
              <a:buNone/>
            </a:pPr>
            <a:r>
              <a:rPr lang="ru-RU" dirty="0" smtClean="0"/>
              <a:t>Пакистан остается бедной страной, в </a:t>
            </a:r>
            <a:r>
              <a:rPr lang="ru-RU" dirty="0" smtClean="0"/>
              <a:t>которой</a:t>
            </a:r>
          </a:p>
          <a:p>
            <a:pPr>
              <a:buNone/>
            </a:pPr>
            <a:r>
              <a:rPr lang="ru-RU" dirty="0" smtClean="0"/>
              <a:t>большинство </a:t>
            </a:r>
            <a:r>
              <a:rPr lang="ru-RU" dirty="0" smtClean="0"/>
              <a:t>самодеятельного населения занято в </a:t>
            </a:r>
            <a:endParaRPr lang="ru-RU" dirty="0" smtClean="0"/>
          </a:p>
          <a:p>
            <a:pPr>
              <a:buNone/>
            </a:pPr>
            <a:r>
              <a:rPr lang="ru-RU" dirty="0" smtClean="0"/>
              <a:t>сельском </a:t>
            </a:r>
            <a:r>
              <a:rPr lang="ru-RU" dirty="0" smtClean="0"/>
              <a:t>хозяйстве</a:t>
            </a:r>
            <a:r>
              <a:rPr lang="ru-RU" dirty="0" smtClean="0"/>
              <a:t>. В Пакистане сильны </a:t>
            </a:r>
          </a:p>
          <a:p>
            <a:pPr>
              <a:buNone/>
            </a:pPr>
            <a:r>
              <a:rPr lang="ru-RU" dirty="0" smtClean="0"/>
              <a:t>межэтнические и </a:t>
            </a:r>
            <a:r>
              <a:rPr lang="ru-RU" dirty="0" smtClean="0"/>
              <a:t>религиозные конфликты. Как и в </a:t>
            </a:r>
            <a:endParaRPr lang="ru-RU" dirty="0" smtClean="0"/>
          </a:p>
          <a:p>
            <a:pPr>
              <a:buNone/>
            </a:pPr>
            <a:r>
              <a:rPr lang="ru-RU" dirty="0" smtClean="0"/>
              <a:t>большинстве </a:t>
            </a:r>
            <a:r>
              <a:rPr lang="ru-RU" dirty="0" smtClean="0"/>
              <a:t>стран «третьего мира», в Пакистане </a:t>
            </a:r>
            <a:endParaRPr lang="ru-RU" dirty="0" smtClean="0"/>
          </a:p>
          <a:p>
            <a:pPr>
              <a:buNone/>
            </a:pPr>
            <a:r>
              <a:rPr lang="ru-RU" dirty="0" smtClean="0"/>
              <a:t>большую </a:t>
            </a:r>
            <a:r>
              <a:rPr lang="ru-RU" dirty="0" smtClean="0"/>
              <a:t>роль играют зарубежные средства, </a:t>
            </a:r>
            <a:endParaRPr lang="ru-RU" dirty="0" smtClean="0"/>
          </a:p>
          <a:p>
            <a:pPr>
              <a:buNone/>
            </a:pPr>
            <a:r>
              <a:rPr lang="ru-RU" dirty="0" smtClean="0"/>
              <a:t>поступающие </a:t>
            </a:r>
            <a:r>
              <a:rPr lang="ru-RU" dirty="0" smtClean="0"/>
              <a:t>в форме безвозмездных ссуд и </a:t>
            </a:r>
            <a:endParaRPr lang="ru-RU" dirty="0" smtClean="0"/>
          </a:p>
          <a:p>
            <a:pPr>
              <a:buNone/>
            </a:pPr>
            <a:r>
              <a:rPr lang="ru-RU" dirty="0" smtClean="0"/>
              <a:t>кредитов</a:t>
            </a:r>
            <a:r>
              <a:rPr lang="ru-RU" dirty="0" smtClean="0"/>
              <a:t>.</a:t>
            </a:r>
            <a:endParaRPr lang="ru-RU" dirty="0"/>
          </a:p>
        </p:txBody>
      </p:sp>
      <p:sp>
        <p:nvSpPr>
          <p:cNvPr id="5" name="Заголовок 4"/>
          <p:cNvSpPr>
            <a:spLocks noGrp="1"/>
          </p:cNvSpPr>
          <p:nvPr>
            <p:ph type="title"/>
          </p:nvPr>
        </p:nvSpPr>
        <p:spPr>
          <a:xfrm>
            <a:off x="428596" y="285728"/>
            <a:ext cx="8229600" cy="416032"/>
          </a:xfrm>
        </p:spPr>
        <p:txBody>
          <a:bodyPr>
            <a:normAutofit fontScale="90000"/>
          </a:bodyPr>
          <a:lstStyle/>
          <a:p>
            <a:r>
              <a:rPr lang="ru-RU" dirty="0" smtClean="0">
                <a:solidFill>
                  <a:srgbClr val="002060"/>
                </a:solidFill>
              </a:rPr>
              <a:t>Вывод о развитии страны</a:t>
            </a:r>
            <a:endParaRPr lang="ru-RU" dirty="0">
              <a:solidFill>
                <a:srgbClr val="002060"/>
              </a:solidFill>
            </a:endParaRPr>
          </a:p>
        </p:txBody>
      </p:sp>
    </p:spTree>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2">
            <a:duotone>
              <a:schemeClr val="bg2">
                <a:shade val="45000"/>
                <a:satMod val="135000"/>
              </a:schemeClr>
              <a:prstClr val="white"/>
            </a:duotone>
          </a:blip>
          <a:stretch>
            <a:fillRect/>
          </a:stretch>
        </a:blipFill>
        <a:effectLst/>
      </p:bgPr>
    </p:bg>
    <p:spTree>
      <p:nvGrpSpPr>
        <p:cNvPr id="1" name=""/>
        <p:cNvGrpSpPr/>
        <p:nvPr/>
      </p:nvGrpSpPr>
      <p:grpSpPr>
        <a:xfrm>
          <a:off x="0" y="0"/>
          <a:ext cx="0" cy="0"/>
          <a:chOff x="0" y="0"/>
          <a:chExt cx="0" cy="0"/>
        </a:xfrm>
      </p:grpSpPr>
      <p:sp>
        <p:nvSpPr>
          <p:cNvPr id="2" name="Текст 1"/>
          <p:cNvSpPr>
            <a:spLocks noGrp="1"/>
          </p:cNvSpPr>
          <p:nvPr>
            <p:ph type="body" idx="1"/>
          </p:nvPr>
        </p:nvSpPr>
        <p:spPr/>
        <p:txBody>
          <a:bodyPr/>
          <a:lstStyle/>
          <a:p>
            <a:r>
              <a:rPr lang="ru-RU" sz="5400" dirty="0" smtClean="0">
                <a:solidFill>
                  <a:schemeClr val="bg1"/>
                </a:solidFill>
              </a:rPr>
              <a:t>Флаг</a:t>
            </a:r>
            <a:endParaRPr lang="ru-RU" sz="5400" dirty="0">
              <a:solidFill>
                <a:schemeClr val="bg1"/>
              </a:solidFill>
            </a:endParaRPr>
          </a:p>
        </p:txBody>
      </p:sp>
      <p:sp>
        <p:nvSpPr>
          <p:cNvPr id="6" name="Текст 5"/>
          <p:cNvSpPr>
            <a:spLocks noGrp="1"/>
          </p:cNvSpPr>
          <p:nvPr>
            <p:ph type="body" idx="3"/>
          </p:nvPr>
        </p:nvSpPr>
        <p:spPr/>
        <p:txBody>
          <a:bodyPr/>
          <a:lstStyle/>
          <a:p>
            <a:r>
              <a:rPr lang="ru-RU" sz="5400" dirty="0" smtClean="0">
                <a:solidFill>
                  <a:schemeClr val="bg1"/>
                </a:solidFill>
              </a:rPr>
              <a:t>Герб</a:t>
            </a:r>
            <a:endParaRPr lang="ru-RU" sz="5400" dirty="0">
              <a:solidFill>
                <a:schemeClr val="bg1"/>
              </a:solidFill>
            </a:endParaRPr>
          </a:p>
        </p:txBody>
      </p:sp>
      <p:pic>
        <p:nvPicPr>
          <p:cNvPr id="1026" name="Picture 2"/>
          <p:cNvPicPr>
            <a:picLocks noGrp="1" noChangeAspect="1" noChangeArrowheads="1"/>
          </p:cNvPicPr>
          <p:nvPr>
            <p:ph sz="half" idx="2"/>
          </p:nvPr>
        </p:nvPicPr>
        <p:blipFill>
          <a:blip r:embed="rId3"/>
          <a:srcRect/>
          <a:stretch>
            <a:fillRect/>
          </a:stretch>
        </p:blipFill>
        <p:spPr bwMode="auto">
          <a:xfrm>
            <a:off x="457200" y="2214554"/>
            <a:ext cx="4038600" cy="3293100"/>
          </a:xfrm>
          <a:prstGeom prst="rect">
            <a:avLst/>
          </a:prstGeom>
          <a:noFill/>
          <a:ln w="9525">
            <a:noFill/>
            <a:miter lim="800000"/>
            <a:headEnd/>
            <a:tailEnd/>
          </a:ln>
          <a:effectLst/>
        </p:spPr>
      </p:pic>
      <p:pic>
        <p:nvPicPr>
          <p:cNvPr id="1027" name="Picture 3"/>
          <p:cNvPicPr>
            <a:picLocks noGrp="1" noChangeAspect="1" noChangeArrowheads="1"/>
          </p:cNvPicPr>
          <p:nvPr>
            <p:ph sz="quarter" idx="4"/>
          </p:nvPr>
        </p:nvPicPr>
        <p:blipFill>
          <a:blip r:embed="rId4"/>
          <a:srcRect/>
          <a:stretch>
            <a:fillRect/>
          </a:stretch>
        </p:blipFill>
        <p:spPr bwMode="auto">
          <a:xfrm>
            <a:off x="4714876" y="2214554"/>
            <a:ext cx="4071966" cy="3267334"/>
          </a:xfrm>
          <a:prstGeom prst="rect">
            <a:avLst/>
          </a:prstGeom>
          <a:noFill/>
          <a:ln w="9525">
            <a:noFill/>
            <a:miter lim="800000"/>
            <a:headEnd/>
            <a:tailEnd/>
          </a:ln>
          <a:effectLst/>
        </p:spPr>
      </p:pic>
    </p:spTree>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Grp="1" noChangeAspect="1" noChangeArrowheads="1"/>
          </p:cNvPicPr>
          <p:nvPr>
            <p:ph sz="half" idx="2"/>
          </p:nvPr>
        </p:nvPicPr>
        <p:blipFill>
          <a:blip r:embed="rId2"/>
          <a:srcRect/>
          <a:stretch>
            <a:fillRect/>
          </a:stretch>
        </p:blipFill>
        <p:spPr bwMode="auto">
          <a:xfrm>
            <a:off x="571472" y="857232"/>
            <a:ext cx="7901014" cy="4997183"/>
          </a:xfrm>
          <a:prstGeom prst="rect">
            <a:avLst/>
          </a:prstGeom>
          <a:noFill/>
          <a:ln w="9525">
            <a:noFill/>
            <a:miter lim="800000"/>
            <a:headEnd/>
            <a:tailEnd/>
          </a:ln>
          <a:effectLst/>
        </p:spPr>
      </p:pic>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2">
            <a:duotone>
              <a:prstClr val="black"/>
              <a:schemeClr val="accent5">
                <a:tint val="45000"/>
                <a:satMod val="400000"/>
              </a:schemeClr>
            </a:duotone>
          </a:blip>
          <a:stretch>
            <a:fillRect/>
          </a:stretch>
        </a:blipFill>
        <a:effectLst/>
      </p:bgPr>
    </p:bg>
    <p:spTree>
      <p:nvGrpSpPr>
        <p:cNvPr id="1" name=""/>
        <p:cNvGrpSpPr/>
        <p:nvPr/>
      </p:nvGrpSpPr>
      <p:grpSpPr>
        <a:xfrm>
          <a:off x="0" y="0"/>
          <a:ext cx="0" cy="0"/>
          <a:chOff x="0" y="0"/>
          <a:chExt cx="0" cy="0"/>
        </a:xfrm>
      </p:grpSpPr>
      <p:sp>
        <p:nvSpPr>
          <p:cNvPr id="2" name="Текст 1"/>
          <p:cNvSpPr>
            <a:spLocks noGrp="1"/>
          </p:cNvSpPr>
          <p:nvPr>
            <p:ph type="body" idx="1"/>
          </p:nvPr>
        </p:nvSpPr>
        <p:spPr/>
        <p:txBody>
          <a:bodyPr/>
          <a:lstStyle/>
          <a:p>
            <a:endParaRPr lang="ru-RU" dirty="0" smtClean="0"/>
          </a:p>
          <a:p>
            <a:endParaRPr lang="ru-RU" dirty="0" smtClean="0"/>
          </a:p>
          <a:p>
            <a:endParaRPr lang="ru-RU" dirty="0" smtClean="0"/>
          </a:p>
          <a:p>
            <a:endParaRPr lang="ru-RU" dirty="0" smtClean="0"/>
          </a:p>
          <a:p>
            <a:endParaRPr lang="ru-RU" dirty="0" smtClean="0"/>
          </a:p>
          <a:p>
            <a:endParaRPr lang="ru-RU" dirty="0"/>
          </a:p>
        </p:txBody>
      </p:sp>
      <p:sp>
        <p:nvSpPr>
          <p:cNvPr id="3" name="Содержимое 2"/>
          <p:cNvSpPr>
            <a:spLocks noGrp="1"/>
          </p:cNvSpPr>
          <p:nvPr>
            <p:ph sz="half" idx="2"/>
          </p:nvPr>
        </p:nvSpPr>
        <p:spPr>
          <a:xfrm>
            <a:off x="357158" y="1643050"/>
            <a:ext cx="4214842" cy="4472478"/>
          </a:xfrm>
        </p:spPr>
        <p:txBody>
          <a:bodyPr/>
          <a:lstStyle/>
          <a:p>
            <a:pPr>
              <a:buNone/>
            </a:pPr>
            <a:r>
              <a:rPr lang="ru-RU" u="sng" dirty="0" smtClean="0"/>
              <a:t>Столица</a:t>
            </a:r>
            <a:r>
              <a:rPr lang="ru-RU" dirty="0" smtClean="0"/>
              <a:t> - Исламабад</a:t>
            </a:r>
          </a:p>
          <a:p>
            <a:pPr>
              <a:buNone/>
            </a:pPr>
            <a:r>
              <a:rPr lang="ru-RU" u="sng" dirty="0" smtClean="0"/>
              <a:t>Площадь</a:t>
            </a:r>
            <a:r>
              <a:rPr lang="ru-RU" dirty="0" smtClean="0"/>
              <a:t> - 803 940 км²</a:t>
            </a:r>
          </a:p>
          <a:p>
            <a:pPr>
              <a:buNone/>
            </a:pPr>
            <a:r>
              <a:rPr lang="ru-RU" u="sng" dirty="0" smtClean="0"/>
              <a:t>Население</a:t>
            </a:r>
            <a:r>
              <a:rPr lang="ru-RU" dirty="0" smtClean="0"/>
              <a:t> – 6-е в мире</a:t>
            </a:r>
          </a:p>
          <a:p>
            <a:pPr>
              <a:buNone/>
            </a:pPr>
            <a:r>
              <a:rPr lang="ru-RU" dirty="0" smtClean="0"/>
              <a:t>              159 652 399 чел.</a:t>
            </a:r>
          </a:p>
          <a:p>
            <a:pPr>
              <a:buNone/>
            </a:pPr>
            <a:r>
              <a:rPr lang="ru-RU" u="sng" dirty="0" smtClean="0"/>
              <a:t>Плотность</a:t>
            </a:r>
            <a:r>
              <a:rPr lang="ru-RU" dirty="0" smtClean="0"/>
              <a:t> – 202 чел./км²</a:t>
            </a:r>
          </a:p>
          <a:p>
            <a:pPr>
              <a:buNone/>
            </a:pPr>
            <a:r>
              <a:rPr lang="ru-RU" u="sng" dirty="0" smtClean="0"/>
              <a:t>ВВП</a:t>
            </a:r>
            <a:r>
              <a:rPr lang="ru-RU" dirty="0" smtClean="0"/>
              <a:t> – 26-й в мире</a:t>
            </a:r>
          </a:p>
          <a:p>
            <a:pPr>
              <a:buNone/>
            </a:pPr>
            <a:r>
              <a:rPr lang="ru-RU" dirty="0" smtClean="0"/>
              <a:t>                   </a:t>
            </a:r>
            <a:r>
              <a:rPr lang="en-US" dirty="0" smtClean="0"/>
              <a:t>$</a:t>
            </a:r>
            <a:r>
              <a:rPr lang="ru-RU" dirty="0" smtClean="0"/>
              <a:t> 360,8 млрд.</a:t>
            </a:r>
          </a:p>
          <a:p>
            <a:pPr>
              <a:buNone/>
            </a:pPr>
            <a:r>
              <a:rPr lang="ru-RU" u="sng" dirty="0" smtClean="0"/>
              <a:t>На душу населения </a:t>
            </a:r>
            <a:r>
              <a:rPr lang="ru-RU" dirty="0" smtClean="0"/>
              <a:t>- </a:t>
            </a:r>
            <a:r>
              <a:rPr lang="en-US" dirty="0" smtClean="0"/>
              <a:t>$</a:t>
            </a:r>
            <a:r>
              <a:rPr lang="ru-RU" dirty="0" smtClean="0"/>
              <a:t>2221</a:t>
            </a:r>
          </a:p>
          <a:p>
            <a:pPr>
              <a:buNone/>
            </a:pPr>
            <a:endParaRPr lang="ru-RU" dirty="0" smtClean="0"/>
          </a:p>
          <a:p>
            <a:pPr>
              <a:buNone/>
            </a:pPr>
            <a:endParaRPr lang="ru-RU" dirty="0"/>
          </a:p>
        </p:txBody>
      </p:sp>
      <p:sp>
        <p:nvSpPr>
          <p:cNvPr id="4" name="Содержимое 3"/>
          <p:cNvSpPr>
            <a:spLocks noGrp="1"/>
          </p:cNvSpPr>
          <p:nvPr>
            <p:ph sz="quarter" idx="4"/>
          </p:nvPr>
        </p:nvSpPr>
        <p:spPr>
          <a:xfrm>
            <a:off x="4649788" y="1714488"/>
            <a:ext cx="4038600" cy="4401040"/>
          </a:xfrm>
        </p:spPr>
        <p:txBody>
          <a:bodyPr/>
          <a:lstStyle/>
          <a:p>
            <a:pPr>
              <a:buNone/>
            </a:pPr>
            <a:r>
              <a:rPr lang="ru-RU" u="sng" dirty="0" smtClean="0"/>
              <a:t>Валюта</a:t>
            </a:r>
            <a:r>
              <a:rPr lang="ru-RU" dirty="0" smtClean="0"/>
              <a:t> – пакистанская рупия</a:t>
            </a:r>
          </a:p>
          <a:p>
            <a:pPr>
              <a:buNone/>
            </a:pPr>
            <a:r>
              <a:rPr lang="ru-RU" u="sng" dirty="0" smtClean="0"/>
              <a:t>Интернет-домен</a:t>
            </a:r>
            <a:r>
              <a:rPr lang="ru-RU" dirty="0" smtClean="0"/>
              <a:t> - .</a:t>
            </a:r>
            <a:r>
              <a:rPr lang="ru-RU" dirty="0" err="1" smtClean="0"/>
              <a:t>р</a:t>
            </a:r>
            <a:r>
              <a:rPr lang="en-US" dirty="0" smtClean="0"/>
              <a:t>k</a:t>
            </a:r>
            <a:endParaRPr lang="ru-RU" dirty="0" smtClean="0"/>
          </a:p>
          <a:p>
            <a:pPr>
              <a:buNone/>
            </a:pPr>
            <a:r>
              <a:rPr lang="ru-RU" u="sng" dirty="0" smtClean="0"/>
              <a:t>Телефонный код </a:t>
            </a:r>
            <a:r>
              <a:rPr lang="ru-RU" dirty="0" smtClean="0"/>
              <a:t>- +92</a:t>
            </a:r>
          </a:p>
          <a:p>
            <a:pPr>
              <a:buNone/>
            </a:pPr>
            <a:r>
              <a:rPr lang="ru-RU" u="sng" dirty="0" smtClean="0"/>
              <a:t>Часовой пояс </a:t>
            </a:r>
            <a:r>
              <a:rPr lang="ru-RU" dirty="0" smtClean="0"/>
              <a:t>– </a:t>
            </a:r>
            <a:r>
              <a:rPr lang="en-US" dirty="0" smtClean="0"/>
              <a:t>UTC</a:t>
            </a:r>
            <a:r>
              <a:rPr lang="ru-RU" dirty="0" smtClean="0"/>
              <a:t> +5</a:t>
            </a:r>
            <a:endParaRPr lang="ru-RU" dirty="0"/>
          </a:p>
        </p:txBody>
      </p:sp>
    </p:spTree>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2">
            <a:duotone>
              <a:schemeClr val="accent5">
                <a:shade val="45000"/>
                <a:satMod val="135000"/>
              </a:schemeClr>
              <a:prstClr val="white"/>
            </a:duotone>
          </a:blip>
          <a:stretch>
            <a:fillRect/>
          </a:stretch>
        </a:blipFill>
        <a:effectLst/>
      </p:bgPr>
    </p:bg>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000100" y="5286388"/>
            <a:ext cx="6715172" cy="785810"/>
          </a:xfrm>
        </p:spPr>
        <p:txBody>
          <a:bodyPr>
            <a:normAutofit/>
          </a:bodyPr>
          <a:lstStyle/>
          <a:p>
            <a:r>
              <a:rPr lang="ru-RU" dirty="0" smtClean="0"/>
              <a:t>Исламабад Мечеть </a:t>
            </a:r>
            <a:r>
              <a:rPr lang="ru-RU" dirty="0" err="1" smtClean="0"/>
              <a:t>Фэйзала</a:t>
            </a:r>
            <a:endParaRPr lang="ru-RU" dirty="0"/>
          </a:p>
        </p:txBody>
      </p:sp>
      <p:pic>
        <p:nvPicPr>
          <p:cNvPr id="2050" name="Picture 2"/>
          <p:cNvPicPr>
            <a:picLocks noChangeAspect="1" noChangeArrowheads="1"/>
          </p:cNvPicPr>
          <p:nvPr/>
        </p:nvPicPr>
        <p:blipFill>
          <a:blip r:embed="rId3"/>
          <a:srcRect/>
          <a:stretch>
            <a:fillRect/>
          </a:stretch>
        </p:blipFill>
        <p:spPr bwMode="auto">
          <a:xfrm>
            <a:off x="1571604" y="500042"/>
            <a:ext cx="5553075" cy="4572032"/>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2">
            <a:duotone>
              <a:prstClr val="black"/>
              <a:schemeClr val="accent3">
                <a:tint val="45000"/>
                <a:satMod val="400000"/>
              </a:schemeClr>
            </a:duotone>
          </a:blip>
          <a:stretch>
            <a:fillRect/>
          </a:stretch>
        </a:blipFill>
        <a:effectLst/>
      </p:bgPr>
    </p:bg>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2357422" y="5143512"/>
            <a:ext cx="4214842" cy="726968"/>
          </a:xfrm>
        </p:spPr>
        <p:txBody>
          <a:bodyPr>
            <a:normAutofit fontScale="90000"/>
          </a:bodyPr>
          <a:lstStyle/>
          <a:p>
            <a:r>
              <a:rPr lang="ru-RU" dirty="0" smtClean="0"/>
              <a:t>Валюта – 100 рупий</a:t>
            </a:r>
            <a:endParaRPr lang="ru-RU" dirty="0"/>
          </a:p>
        </p:txBody>
      </p:sp>
      <p:pic>
        <p:nvPicPr>
          <p:cNvPr id="3074" name="Picture 2"/>
          <p:cNvPicPr>
            <a:picLocks noChangeAspect="1" noChangeArrowheads="1"/>
          </p:cNvPicPr>
          <p:nvPr/>
        </p:nvPicPr>
        <p:blipFill>
          <a:blip r:embed="rId3"/>
          <a:srcRect/>
          <a:stretch>
            <a:fillRect/>
          </a:stretch>
        </p:blipFill>
        <p:spPr bwMode="auto">
          <a:xfrm>
            <a:off x="285720" y="1428736"/>
            <a:ext cx="8358246" cy="3532207"/>
          </a:xfrm>
          <a:prstGeom prst="rect">
            <a:avLst/>
          </a:prstGeom>
          <a:noFill/>
          <a:ln w="9525">
            <a:noFill/>
            <a:miter lim="800000"/>
            <a:headEnd/>
            <a:tailEnd/>
          </a:ln>
          <a:effectLst/>
        </p:spPr>
      </p:pic>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2">
            <a:duotone>
              <a:prstClr val="black"/>
              <a:schemeClr val="accent6">
                <a:tint val="45000"/>
                <a:satMod val="400000"/>
              </a:schemeClr>
            </a:duotone>
          </a:blip>
          <a:stretch>
            <a:fillRect/>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sz="half" idx="2"/>
          </p:nvPr>
        </p:nvSpPr>
        <p:spPr>
          <a:xfrm>
            <a:off x="457200" y="1714488"/>
            <a:ext cx="8186766" cy="4401040"/>
          </a:xfrm>
        </p:spPr>
        <p:txBody>
          <a:bodyPr>
            <a:normAutofit fontScale="92500" lnSpcReduction="10000"/>
          </a:bodyPr>
          <a:lstStyle/>
          <a:p>
            <a:pPr>
              <a:buNone/>
            </a:pPr>
            <a:r>
              <a:rPr lang="ru-RU" dirty="0" smtClean="0"/>
              <a:t>    </a:t>
            </a:r>
            <a:r>
              <a:rPr lang="ru-RU" u="sng" dirty="0" smtClean="0"/>
              <a:t>Форма правления </a:t>
            </a:r>
            <a:r>
              <a:rPr lang="ru-RU" dirty="0" smtClean="0"/>
              <a:t>- Президентская республика, состоящая из 4 провинций (Пенджаб, </a:t>
            </a:r>
            <a:r>
              <a:rPr lang="ru-RU" dirty="0" err="1" smtClean="0"/>
              <a:t>Синд</a:t>
            </a:r>
            <a:r>
              <a:rPr lang="ru-RU" dirty="0" smtClean="0"/>
              <a:t>, Северо-Западная пограничная и Белуджистан). </a:t>
            </a:r>
            <a:r>
              <a:rPr lang="ru-RU" u="sng" dirty="0" smtClean="0"/>
              <a:t>Глава государства</a:t>
            </a:r>
            <a:r>
              <a:rPr lang="ru-RU" dirty="0" smtClean="0"/>
              <a:t> — президент, избираемый федеральным парламентом (верхняя палата (Сенат) и нижняя палата (Национальная ассамблея) сроком на 5 лет. Юридическая ветвь государственной власти представлена </a:t>
            </a:r>
            <a:r>
              <a:rPr lang="ru-RU" u="sng" dirty="0" smtClean="0"/>
              <a:t>Верховным суд</a:t>
            </a:r>
            <a:r>
              <a:rPr lang="ru-RU" dirty="0" smtClean="0"/>
              <a:t>ом (члены которого назначаются президентом) и </a:t>
            </a:r>
            <a:r>
              <a:rPr lang="ru-RU" u="sng" dirty="0" smtClean="0"/>
              <a:t>федеральным исламским шариатским судом.</a:t>
            </a:r>
            <a:r>
              <a:rPr lang="ru-RU" dirty="0" smtClean="0"/>
              <a:t> Правительство, утверждаемое президентом, формирует и возглавляет премьер-министр, обычно представляющий партию или коалицию большинства в </a:t>
            </a:r>
            <a:r>
              <a:rPr lang="ru-RU" u="sng" dirty="0" smtClean="0"/>
              <a:t>Национальной ассамблее.</a:t>
            </a:r>
          </a:p>
          <a:p>
            <a:pPr>
              <a:buNone/>
            </a:pPr>
            <a:endParaRPr lang="ru-RU" dirty="0" smtClean="0"/>
          </a:p>
        </p:txBody>
      </p:sp>
      <p:sp>
        <p:nvSpPr>
          <p:cNvPr id="5" name="Заголовок 4"/>
          <p:cNvSpPr>
            <a:spLocks noGrp="1"/>
          </p:cNvSpPr>
          <p:nvPr>
            <p:ph type="title"/>
          </p:nvPr>
        </p:nvSpPr>
        <p:spPr>
          <a:xfrm>
            <a:off x="428596" y="285728"/>
            <a:ext cx="8229600" cy="1143000"/>
          </a:xfrm>
        </p:spPr>
        <p:style>
          <a:lnRef idx="2">
            <a:schemeClr val="accent4">
              <a:shade val="50000"/>
            </a:schemeClr>
          </a:lnRef>
          <a:fillRef idx="1">
            <a:schemeClr val="accent4"/>
          </a:fillRef>
          <a:effectRef idx="0">
            <a:schemeClr val="accent4"/>
          </a:effectRef>
          <a:fontRef idx="minor">
            <a:schemeClr val="lt1"/>
          </a:fontRef>
        </p:style>
        <p:txBody>
          <a:bodyPr>
            <a:normAutofit fontScale="90000"/>
          </a:bodyPr>
          <a:lstStyle/>
          <a:p>
            <a:r>
              <a:rPr lang="ru-RU" dirty="0" smtClean="0"/>
              <a:t>2) </a:t>
            </a:r>
            <a:r>
              <a:rPr lang="ru-RU" dirty="0" err="1" smtClean="0"/>
              <a:t>Политико</a:t>
            </a:r>
            <a:r>
              <a:rPr lang="ru-RU" dirty="0" smtClean="0"/>
              <a:t>- и экономико-географическое положение страны</a:t>
            </a:r>
            <a:endParaRPr lang="ru-RU" dirty="0"/>
          </a:p>
        </p:txBody>
      </p:sp>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2">
            <a:duotone>
              <a:prstClr val="black"/>
              <a:schemeClr val="tx2">
                <a:tint val="45000"/>
                <a:satMod val="400000"/>
              </a:schemeClr>
            </a:duotone>
          </a:blip>
          <a:stretch>
            <a:fillRect/>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sz="half" idx="2"/>
          </p:nvPr>
        </p:nvSpPr>
        <p:spPr>
          <a:xfrm>
            <a:off x="457200" y="500042"/>
            <a:ext cx="8115328" cy="5615486"/>
          </a:xfrm>
        </p:spPr>
        <p:txBody>
          <a:bodyPr/>
          <a:lstStyle/>
          <a:p>
            <a:pPr>
              <a:buNone/>
            </a:pPr>
            <a:r>
              <a:rPr lang="ru-RU" dirty="0" smtClean="0"/>
              <a:t>   </a:t>
            </a:r>
            <a:r>
              <a:rPr lang="ru-RU" u="sng" dirty="0" smtClean="0"/>
              <a:t>Сенат</a:t>
            </a:r>
            <a:r>
              <a:rPr lang="ru-RU" dirty="0" smtClean="0"/>
              <a:t> состоит из 100 членов, избираемых депутатами нижней палаты федерального парламента и законодательных собраний провинций по мажоритарной схеме. Срок полномочий сената — 6 лет. Одна треть состава сената обновляется каждые 2 года. </a:t>
            </a:r>
            <a:r>
              <a:rPr lang="ru-RU" u="sng" dirty="0" smtClean="0"/>
              <a:t>Национальная ассамблея</a:t>
            </a:r>
            <a:r>
              <a:rPr lang="ru-RU" dirty="0" smtClean="0"/>
              <a:t> состоит из 342 депутатов, 272 из которых избираются населением прямым тайным голосованием по системе пропорционального представительства сроком на 5 лет. 60 мест предоставлено женщинам, 10 мест зарезервированы за представителями религиозных меньшинств.</a:t>
            </a:r>
          </a:p>
          <a:p>
            <a:pPr>
              <a:buNone/>
            </a:pPr>
            <a:endParaRPr lang="ru-RU" dirty="0"/>
          </a:p>
        </p:txBody>
      </p:sp>
    </p:spTree>
  </p:cSld>
  <p:clrMapOvr>
    <a:masterClrMapping/>
  </p:clrMapOvr>
  <p:transition>
    <p:wip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Другая 2">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7030A0"/>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140</TotalTime>
  <Words>936</Words>
  <Application>Microsoft Office PowerPoint</Application>
  <PresentationFormat>Экран (4:3)</PresentationFormat>
  <Paragraphs>73</Paragraphs>
  <Slides>28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Бумажная</vt:lpstr>
      <vt:lpstr>Характеристика экономико-географического положения Пакистана</vt:lpstr>
      <vt:lpstr>1) Общие сведения о стране</vt:lpstr>
      <vt:lpstr>Слайд 3</vt:lpstr>
      <vt:lpstr>Слайд 4</vt:lpstr>
      <vt:lpstr>Слайд 5</vt:lpstr>
      <vt:lpstr>Исламабад Мечеть Фэйзала</vt:lpstr>
      <vt:lpstr>Валюта – 100 рупий</vt:lpstr>
      <vt:lpstr>2) Политико- и экономико-географическое положение страны</vt:lpstr>
      <vt:lpstr>Слайд 9</vt:lpstr>
      <vt:lpstr>Слайд 10</vt:lpstr>
      <vt:lpstr>Административное деление</vt:lpstr>
      <vt:lpstr>3) Природные условия ресурсов</vt:lpstr>
      <vt:lpstr>Слайд 13</vt:lpstr>
      <vt:lpstr>4) Общая характеристика населения</vt:lpstr>
      <vt:lpstr>Население Пакистана</vt:lpstr>
      <vt:lpstr>Половой состав населения</vt:lpstr>
      <vt:lpstr>Слайд 17</vt:lpstr>
      <vt:lpstr>Сельский житель Пакистана</vt:lpstr>
      <vt:lpstr>Слайд 19</vt:lpstr>
      <vt:lpstr>5) Отрасли международной специализации хозяйства</vt:lpstr>
      <vt:lpstr>Слайд 21</vt:lpstr>
      <vt:lpstr>Слайд 22</vt:lpstr>
      <vt:lpstr>Минарэ</vt:lpstr>
      <vt:lpstr>Лахорский музей</vt:lpstr>
      <vt:lpstr>Мечеть Бадшани</vt:lpstr>
      <vt:lpstr>На улице Исламабада</vt:lpstr>
      <vt:lpstr>РУИНЫ БУДДИЙСКОГО ХРАМА в Таксиле, близ Исламабада</vt:lpstr>
      <vt:lpstr>Вывод о развитии страны</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Характеристика экономико-географического положения Пакистана</dc:title>
  <dc:creator>User</dc:creator>
  <cp:lastModifiedBy>User</cp:lastModifiedBy>
  <cp:revision>16</cp:revision>
  <dcterms:created xsi:type="dcterms:W3CDTF">2008-12-06T14:40:46Z</dcterms:created>
  <dcterms:modified xsi:type="dcterms:W3CDTF">2008-12-22T19:44:25Z</dcterms:modified>
</cp:coreProperties>
</file>